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94"/>
  </p:notesMasterIdLst>
  <p:handoutMasterIdLst>
    <p:handoutMasterId r:id="rId95"/>
  </p:handoutMasterIdLst>
  <p:sldIdLst>
    <p:sldId id="256" r:id="rId2"/>
    <p:sldId id="257" r:id="rId3"/>
    <p:sldId id="435" r:id="rId4"/>
    <p:sldId id="258" r:id="rId5"/>
    <p:sldId id="427" r:id="rId6"/>
    <p:sldId id="259" r:id="rId7"/>
    <p:sldId id="302" r:id="rId8"/>
    <p:sldId id="405" r:id="rId9"/>
    <p:sldId id="407" r:id="rId10"/>
    <p:sldId id="260" r:id="rId11"/>
    <p:sldId id="377" r:id="rId12"/>
    <p:sldId id="261" r:id="rId13"/>
    <p:sldId id="344" r:id="rId14"/>
    <p:sldId id="342" r:id="rId15"/>
    <p:sldId id="372" r:id="rId16"/>
    <p:sldId id="376" r:id="rId17"/>
    <p:sldId id="343" r:id="rId18"/>
    <p:sldId id="262" r:id="rId19"/>
    <p:sldId id="296" r:id="rId20"/>
    <p:sldId id="297" r:id="rId21"/>
    <p:sldId id="263" r:id="rId22"/>
    <p:sldId id="264" r:id="rId23"/>
    <p:sldId id="345" r:id="rId24"/>
    <p:sldId id="305" r:id="rId25"/>
    <p:sldId id="347" r:id="rId26"/>
    <p:sldId id="308" r:id="rId27"/>
    <p:sldId id="266" r:id="rId28"/>
    <p:sldId id="350" r:id="rId29"/>
    <p:sldId id="267" r:id="rId30"/>
    <p:sldId id="309" r:id="rId31"/>
    <p:sldId id="268" r:id="rId32"/>
    <p:sldId id="349" r:id="rId33"/>
    <p:sldId id="269" r:id="rId34"/>
    <p:sldId id="456" r:id="rId35"/>
    <p:sldId id="274" r:id="rId36"/>
    <p:sldId id="276" r:id="rId37"/>
    <p:sldId id="270" r:id="rId38"/>
    <p:sldId id="310" r:id="rId39"/>
    <p:sldId id="273" r:id="rId40"/>
    <p:sldId id="311" r:id="rId41"/>
    <p:sldId id="351" r:id="rId42"/>
    <p:sldId id="375" r:id="rId43"/>
    <p:sldId id="379" r:id="rId44"/>
    <p:sldId id="380" r:id="rId45"/>
    <p:sldId id="313" r:id="rId46"/>
    <p:sldId id="431" r:id="rId47"/>
    <p:sldId id="432" r:id="rId48"/>
    <p:sldId id="314" r:id="rId49"/>
    <p:sldId id="272" r:id="rId50"/>
    <p:sldId id="277" r:id="rId51"/>
    <p:sldId id="279" r:id="rId52"/>
    <p:sldId id="280" r:id="rId53"/>
    <p:sldId id="281" r:id="rId54"/>
    <p:sldId id="282" r:id="rId55"/>
    <p:sldId id="429" r:id="rId56"/>
    <p:sldId id="406" r:id="rId57"/>
    <p:sldId id="415" r:id="rId58"/>
    <p:sldId id="339" r:id="rId59"/>
    <p:sldId id="369" r:id="rId60"/>
    <p:sldId id="434" r:id="rId61"/>
    <p:sldId id="292" r:id="rId62"/>
    <p:sldId id="333" r:id="rId63"/>
    <p:sldId id="293" r:id="rId64"/>
    <p:sldId id="294" r:id="rId65"/>
    <p:sldId id="341" r:id="rId66"/>
    <p:sldId id="414" r:id="rId67"/>
    <p:sldId id="381" r:id="rId68"/>
    <p:sldId id="411" r:id="rId69"/>
    <p:sldId id="412" r:id="rId70"/>
    <p:sldId id="413" r:id="rId71"/>
    <p:sldId id="417" r:id="rId72"/>
    <p:sldId id="418" r:id="rId73"/>
    <p:sldId id="458" r:id="rId74"/>
    <p:sldId id="459" r:id="rId75"/>
    <p:sldId id="460" r:id="rId76"/>
    <p:sldId id="461" r:id="rId77"/>
    <p:sldId id="462" r:id="rId78"/>
    <p:sldId id="463" r:id="rId79"/>
    <p:sldId id="464" r:id="rId80"/>
    <p:sldId id="465" r:id="rId81"/>
    <p:sldId id="466" r:id="rId82"/>
    <p:sldId id="467" r:id="rId83"/>
    <p:sldId id="468" r:id="rId84"/>
    <p:sldId id="469" r:id="rId85"/>
    <p:sldId id="470" r:id="rId86"/>
    <p:sldId id="471" r:id="rId87"/>
    <p:sldId id="472" r:id="rId88"/>
    <p:sldId id="473" r:id="rId89"/>
    <p:sldId id="474" r:id="rId90"/>
    <p:sldId id="475" r:id="rId91"/>
    <p:sldId id="476" r:id="rId92"/>
    <p:sldId id="477" r:id="rId93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000099"/>
    <a:srgbClr val="000066"/>
    <a:srgbClr val="EAEAEA"/>
    <a:srgbClr val="0000CC"/>
    <a:srgbClr val="FBF5A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0452" autoAdjust="0"/>
  </p:normalViewPr>
  <p:slideViewPr>
    <p:cSldViewPr showGuides="1">
      <p:cViewPr>
        <p:scale>
          <a:sx n="66" d="100"/>
          <a:sy n="66" d="100"/>
        </p:scale>
        <p:origin x="-1371" y="-36"/>
      </p:cViewPr>
      <p:guideLst>
        <p:guide orient="horz" pos="1797"/>
        <p:guide pos="5239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12"/>
    </p:cViewPr>
  </p:sorterViewPr>
  <p:notesViewPr>
    <p:cSldViewPr showGuides="1">
      <p:cViewPr varScale="1">
        <p:scale>
          <a:sx n="42" d="100"/>
          <a:sy n="42" d="100"/>
        </p:scale>
        <p:origin x="-1962" y="-10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7.xml"/><Relationship Id="rId1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w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1.wmf"/><Relationship Id="rId5" Type="http://schemas.openxmlformats.org/officeDocument/2006/relationships/image" Target="../media/image93.wmf"/><Relationship Id="rId4" Type="http://schemas.openxmlformats.org/officeDocument/2006/relationships/image" Target="../media/image100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96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image" Target="../media/image112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6" Type="http://schemas.openxmlformats.org/officeDocument/2006/relationships/image" Target="../media/image140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7" Type="http://schemas.openxmlformats.org/officeDocument/2006/relationships/image" Target="../media/image151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4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60.wmf"/><Relationship Id="rId7" Type="http://schemas.openxmlformats.org/officeDocument/2006/relationships/image" Target="../media/image162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Relationship Id="rId6" Type="http://schemas.openxmlformats.org/officeDocument/2006/relationships/image" Target="../media/image152.wmf"/><Relationship Id="rId5" Type="http://schemas.openxmlformats.org/officeDocument/2006/relationships/image" Target="../media/image154.wmf"/><Relationship Id="rId4" Type="http://schemas.openxmlformats.org/officeDocument/2006/relationships/image" Target="../media/image161.wmf"/><Relationship Id="rId9" Type="http://schemas.openxmlformats.org/officeDocument/2006/relationships/image" Target="../media/image163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4" Type="http://schemas.openxmlformats.org/officeDocument/2006/relationships/image" Target="../media/image167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image" Target="../media/image168.wmf"/><Relationship Id="rId4" Type="http://schemas.openxmlformats.org/officeDocument/2006/relationships/image" Target="../media/image171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image" Target="../media/image172.wmf"/><Relationship Id="rId5" Type="http://schemas.openxmlformats.org/officeDocument/2006/relationships/image" Target="../media/image176.wmf"/><Relationship Id="rId4" Type="http://schemas.openxmlformats.org/officeDocument/2006/relationships/image" Target="../media/image175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image" Target="../media/image180.wmf"/><Relationship Id="rId1" Type="http://schemas.openxmlformats.org/officeDocument/2006/relationships/image" Target="../media/image179.wmf"/><Relationship Id="rId4" Type="http://schemas.openxmlformats.org/officeDocument/2006/relationships/image" Target="../media/image182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wmf"/><Relationship Id="rId1" Type="http://schemas.openxmlformats.org/officeDocument/2006/relationships/image" Target="../media/image184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image" Target="../media/image186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6" Type="http://schemas.openxmlformats.org/officeDocument/2006/relationships/image" Target="../media/image193.wmf"/><Relationship Id="rId5" Type="http://schemas.openxmlformats.org/officeDocument/2006/relationships/image" Target="../media/image192.wmf"/><Relationship Id="rId4" Type="http://schemas.openxmlformats.org/officeDocument/2006/relationships/image" Target="../media/image191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image" Target="../media/image195.wmf"/><Relationship Id="rId1" Type="http://schemas.openxmlformats.org/officeDocument/2006/relationships/image" Target="../media/image194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wmf"/><Relationship Id="rId1" Type="http://schemas.openxmlformats.org/officeDocument/2006/relationships/image" Target="../media/image197.w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wmf"/><Relationship Id="rId1" Type="http://schemas.openxmlformats.org/officeDocument/2006/relationships/image" Target="../media/image199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wmf"/><Relationship Id="rId2" Type="http://schemas.openxmlformats.org/officeDocument/2006/relationships/image" Target="../media/image205.wmf"/><Relationship Id="rId1" Type="http://schemas.openxmlformats.org/officeDocument/2006/relationships/image" Target="../media/image20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815" tIns="49405" rIns="98815" bIns="49405" numCol="1" anchor="t" anchorCtr="0" compatLnSpc="1">
            <a:prstTxWarp prst="textNoShape">
              <a:avLst/>
            </a:prstTxWarp>
          </a:bodyPr>
          <a:lstStyle>
            <a:lvl1pPr defTabSz="989013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815" tIns="49405" rIns="98815" bIns="49405" numCol="1" anchor="t" anchorCtr="0" compatLnSpc="1">
            <a:prstTxWarp prst="textNoShape">
              <a:avLst/>
            </a:prstTxWarp>
          </a:bodyPr>
          <a:lstStyle>
            <a:lvl1pPr algn="r" defTabSz="989013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815" tIns="49405" rIns="98815" bIns="49405" numCol="1" anchor="b" anchorCtr="0" compatLnSpc="1">
            <a:prstTxWarp prst="textNoShape">
              <a:avLst/>
            </a:prstTxWarp>
          </a:bodyPr>
          <a:lstStyle>
            <a:lvl1pPr defTabSz="989013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81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815" tIns="49405" rIns="98815" bIns="49405" numCol="1" anchor="b" anchorCtr="0" compatLnSpc="1">
            <a:prstTxWarp prst="textNoShape">
              <a:avLst/>
            </a:prstTxWarp>
          </a:bodyPr>
          <a:lstStyle>
            <a:lvl1pPr algn="r" defTabSz="989013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F533E37-3D10-405D-8B37-6C27E3C88C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694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5" tIns="45610" rIns="91225" bIns="45610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5" tIns="45610" rIns="91225" bIns="4561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71525"/>
            <a:ext cx="5113338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5" tIns="45610" rIns="91225" bIns="45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5" tIns="45610" rIns="91225" bIns="45610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5" tIns="45610" rIns="91225" bIns="4561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04B903DC-1499-4329-8436-0CBB429666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228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c.edu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zh.wikipedia.org/zh-tw/%E5%AE%89%E5%BE%B7%E9%B2%81%C2%B7%E7%BB%B4%E7%89%B9%E6%AF%94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>
                <a:latin typeface="Arial" charset="0"/>
              </a:rPr>
              <a:t>It is worth mentioning that  Hidden Markov Models (HMMs) dominate the area of speech recognition for acoustic modeling.</a:t>
            </a:r>
          </a:p>
          <a:p>
            <a:pPr eaLnBrk="1" hangingPunct="1"/>
            <a:r>
              <a:rPr lang="en-US" altLang="zh-TW" smtClean="0">
                <a:latin typeface="Arial" charset="0"/>
              </a:rPr>
              <a:t>HMM also has been applied to other domains with good empirical success. </a:t>
            </a:r>
            <a:endParaRPr lang="zh-TW" altLang="en-US" smtClean="0">
              <a:latin typeface="Arial" charset="0"/>
            </a:endParaRPr>
          </a:p>
          <a:p>
            <a:pPr eaLnBrk="1" hangingPunct="1"/>
            <a:endParaRPr lang="zh-TW" altLang="en-US" smtClean="0"/>
          </a:p>
        </p:txBody>
      </p:sp>
      <p:sp>
        <p:nvSpPr>
          <p:cNvPr id="972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3CB5F24-B255-4814-80E6-7E900486BE8C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i="1" smtClean="0"/>
          </a:p>
        </p:txBody>
      </p:sp>
      <p:sp>
        <p:nvSpPr>
          <p:cNvPr id="1065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3CB21D8-342C-499A-B162-7916611DABD3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06A823B-DFA7-4932-B893-5FDED27634C1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zh-TW" sz="11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4DC96BE-6080-4DAA-ADE0-CF02F326B74A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I had shown that we can solve Problem 1 with a computation complexity of N^2*T </a:t>
            </a:r>
            <a:endParaRPr lang="zh-TW" altLang="en-US" smtClean="0"/>
          </a:p>
          <a:p>
            <a:endParaRPr lang="en-US" altLang="zh-TW" smtClean="0"/>
          </a:p>
          <a:p>
            <a:r>
              <a:rPr lang="en-US" altLang="zh-TW" smtClean="0"/>
              <a:t>However, there are many state sequences of an HMM model that can accommodate the generation of the observation sequences.</a:t>
            </a:r>
            <a:endParaRPr lang="zh-TW" altLang="en-US" smtClean="0"/>
          </a:p>
        </p:txBody>
      </p:sp>
      <p:sp>
        <p:nvSpPr>
          <p:cNvPr id="109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B55DFC-4588-4064-9681-47E6C64CD64F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hlinkClick r:id="rId3" tooltip="Click to visit the main USC Web site [External]"/>
              </a:rPr>
              <a:t>University of Southern California</a:t>
            </a:r>
            <a:r>
              <a:rPr lang="en-US" altLang="zh-TW" smtClean="0"/>
              <a:t> Viterbi School of Engineering</a:t>
            </a:r>
          </a:p>
          <a:p>
            <a:r>
              <a:rPr lang="zh-TW" altLang="en-US" smtClean="0"/>
              <a:t>安德魯</a:t>
            </a:r>
            <a:r>
              <a:rPr lang="en-US" altLang="zh-TW" smtClean="0"/>
              <a:t>·</a:t>
            </a:r>
            <a:r>
              <a:rPr lang="zh-TW" altLang="en-US" smtClean="0"/>
              <a:t>詹姆斯</a:t>
            </a:r>
            <a:r>
              <a:rPr lang="en-US" altLang="zh-TW" smtClean="0"/>
              <a:t>·</a:t>
            </a:r>
            <a:r>
              <a:rPr lang="zh-TW" altLang="en-US" smtClean="0"/>
              <a:t>維特比是一位義大利</a:t>
            </a:r>
            <a:r>
              <a:rPr lang="en-US" altLang="zh-TW" smtClean="0"/>
              <a:t>-</a:t>
            </a:r>
            <a:r>
              <a:rPr lang="zh-TW" altLang="en-US" smtClean="0"/>
              <a:t>美國電機工程師和企業家，高通公司的共同創建者之一。 </a:t>
            </a:r>
            <a:r>
              <a:rPr lang="zh-TW" altLang="en-US" smtClean="0">
                <a:hlinkClick r:id="rId4"/>
              </a:rPr>
              <a:t>維基百科</a:t>
            </a:r>
            <a:endParaRPr lang="zh-TW" altLang="en-US" smtClean="0"/>
          </a:p>
        </p:txBody>
      </p:sp>
      <p:sp>
        <p:nvSpPr>
          <p:cNvPr id="1105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4FDCF5-2A7F-4268-A49B-7693A3BCEF36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In contrast to “Descriptive Statistics” </a:t>
            </a: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1CB9DD3-722C-4D3B-ADBF-89F4FF19BCCF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CD3AFE6-91F3-4D24-8136-676C8D5085DF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7AF008A-2E27-4D0F-85B5-C9A95640E84A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TW" sz="11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/>
              <a:t>Averaged over the entire data set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D97590C-0605-4473-9416-E44E5A37096F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z="11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eaLnBrk="1" hangingPunct="1"/>
            <a:r>
              <a:rPr lang="en-US" altLang="zh-TW" smtClean="0"/>
              <a:t>Papers about HMM were first published by statisticians (Baum) in late 1960s and early 1970s</a:t>
            </a:r>
          </a:p>
          <a:p>
            <a:pPr marL="0" lvl="1" eaLnBrk="1" hangingPunct="1"/>
            <a:endParaRPr lang="en-US" altLang="zh-TW" smtClean="0"/>
          </a:p>
          <a:p>
            <a:pPr marL="0" lvl="1" eaLnBrk="1" hangingPunct="1"/>
            <a:r>
              <a:rPr lang="en-US" altLang="zh-TW" smtClean="0"/>
              <a:t>Frederick Jelinek  passed away on 14</a:t>
            </a:r>
            <a:r>
              <a:rPr lang="en-US" altLang="zh-TW" baseline="30000" smtClean="0"/>
              <a:t>th</a:t>
            </a:r>
            <a:r>
              <a:rPr lang="en-US" altLang="zh-TW" smtClean="0"/>
              <a:t>  September, 2010. (He was a giant of the speech and language processing society)</a:t>
            </a:r>
          </a:p>
          <a:p>
            <a:pPr marL="0" lvl="1" eaLnBrk="1" hangingPunct="1"/>
            <a:endParaRPr lang="en-US" altLang="zh-TW" smtClean="0"/>
          </a:p>
          <a:p>
            <a:pPr marL="0" lvl="1" eaLnBrk="1" hangingPunct="1"/>
            <a:r>
              <a:rPr lang="en-US" altLang="zh-TW" smtClean="0"/>
              <a:t>James K. Baker</a:t>
            </a:r>
            <a:r>
              <a:rPr lang="zh-TW" altLang="en-US" smtClean="0"/>
              <a:t> </a:t>
            </a:r>
            <a:r>
              <a:rPr lang="en-US" altLang="zh-TW" smtClean="0"/>
              <a:t>was advised by Prof. Raj Reddy at CMU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A</a:t>
            </a:r>
            <a:r>
              <a:rPr lang="zh-TW" altLang="en-US" smtClean="0"/>
              <a:t> </a:t>
            </a:r>
            <a:r>
              <a:rPr lang="en-US" altLang="zh-TW" smtClean="0"/>
              <a:t>Markov chain is a discrete-state Markov sequence.</a:t>
            </a:r>
          </a:p>
          <a:p>
            <a:r>
              <a:rPr lang="en-US" altLang="zh-TW" smtClean="0"/>
              <a:t>If the state transition probabilities are independent of time=&gt; a homogenous Markov chain.</a:t>
            </a:r>
            <a:endParaRPr lang="zh-TW" altLang="en-US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CA27D37-843D-4C8F-8308-C30E4ABF1859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Given an observation sequence, we would like to know the probability that it is generated by the Markov model. This actually corresponds to </a:t>
            </a:r>
          </a:p>
          <a:p>
            <a:r>
              <a:rPr lang="en-US" altLang="zh-TW" smtClean="0"/>
              <a:t>the probability of the state sequence.</a:t>
            </a:r>
            <a:endParaRPr lang="zh-TW" altLang="en-US" smtClean="0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16DC9A1-0AA7-437C-A81C-8BB3306B959B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successive</a:t>
            </a:r>
            <a:endParaRPr lang="zh-TW" altLang="en-US" smtClean="0"/>
          </a:p>
        </p:txBody>
      </p:sp>
      <p:sp>
        <p:nvSpPr>
          <p:cNvPr id="1013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51320CF-6882-4F79-9170-A82670746D61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Derivative</a:t>
            </a:r>
          </a:p>
          <a:p>
            <a:endParaRPr lang="en-US" altLang="zh-TW" smtClean="0"/>
          </a:p>
          <a:p>
            <a:r>
              <a:rPr lang="en-US" altLang="zh-TW" smtClean="0"/>
              <a:t>View as a differentiate of ...</a:t>
            </a:r>
            <a:endParaRPr lang="zh-TW" altLang="en-US" smtClean="0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313A66A-E9BC-4D1E-9A1D-E8FFFF7608BD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034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3D68C9-53AD-4A5D-9B50-EB6F28EC9A06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Determinant of a matrix: characterize the spread of a random variable</a:t>
            </a:r>
            <a:endParaRPr lang="zh-TW" altLang="en-US" smtClean="0"/>
          </a:p>
        </p:txBody>
      </p:sp>
      <p:sp>
        <p:nvSpPr>
          <p:cNvPr id="1044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151740B-D77B-46BA-A8B4-E8883B359B9A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zh-TW" sz="11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C33CE3D-0822-4594-94FD-1BDF27D1696B}" type="slidenum">
              <a:rPr lang="en-US" altLang="zh-TW" sz="1100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zh-TW" sz="11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b="1" smtClean="0">
                <a:solidFill>
                  <a:srgbClr val="0000FF"/>
                </a:solidFill>
              </a:rPr>
              <a:t>Ergodic HMM: </a:t>
            </a:r>
            <a:r>
              <a:rPr lang="en-US" altLang="zh-TW" smtClean="0">
                <a:solidFill>
                  <a:srgbClr val="0000FF"/>
                </a:solidFill>
              </a:rPr>
              <a:t>allow unstrained state transition, none of the elements in the transition probability matrix is constrained to be zero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696DA011-8E83-4331-BBD3-66C51DF22B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405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EEB03C48-C954-466E-AE21-79D95A872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114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0513" y="158750"/>
            <a:ext cx="2060575" cy="65976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30913" cy="65976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8262C3E9-CB41-43E5-A0BF-13BE9F0BD9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446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488" y="158750"/>
            <a:ext cx="8229600" cy="9286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5422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5422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55273B9C-CCCA-4C20-85AB-5A9CD6687C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782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488" y="158750"/>
            <a:ext cx="8229600" cy="9286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5422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26352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4121150"/>
            <a:ext cx="4038600" cy="26352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8A5DDF61-DD66-4409-BD61-60FBA0932B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347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BCCC044F-A0D9-4301-9809-98F350162A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679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625AE53A-0608-4D4B-8594-9360610031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52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542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542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3A66D5AB-D000-4C41-9654-B3F782BFF7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857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936CBB0A-95CF-451F-AE15-F82E0C3F28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347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77941966-2D6C-4C5A-8E27-2130E8BD94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522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C7A0A375-D810-4EB3-B490-3A75482697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739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F2DE6F1F-162F-48B4-8013-1EFADDC82E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871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17A58FD8-70BF-474E-93B0-6F217E5722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26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158750"/>
            <a:ext cx="82296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54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80050" y="6626225"/>
            <a:ext cx="3644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altLang="zh-TW"/>
              <a:t>SP - Berlin Chen   </a:t>
            </a:r>
            <a:fld id="{38B333C4-2492-4569-95D5-9BBB71C4E0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../../ppt/20030530NTHU_BNSIR/&#32954;&#28814;&#30123;&#24773;&#24433;&#38911;&#29983;&#27963;&#24456;&#22823;&#36896;&#25104;&#20154;&#24515;&#24822;&#24822;.wa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3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45.bin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7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5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2.e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64.e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2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68.wmf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58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5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7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65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66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8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image" Target="../media/image90.jpeg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89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94.wmf"/><Relationship Id="rId4" Type="http://schemas.openxmlformats.org/officeDocument/2006/relationships/image" Target="../media/image91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9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8.w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2.wmf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0.wmf"/><Relationship Id="rId25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2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.wmf"/><Relationship Id="rId23" Type="http://schemas.openxmlformats.org/officeDocument/2006/relationships/image" Target="../media/image13.wmf"/><Relationship Id="rId10" Type="http://schemas.openxmlformats.org/officeDocument/2006/relationships/image" Target="../media/image7.wmf"/><Relationship Id="rId19" Type="http://schemas.openxmlformats.org/officeDocument/2006/relationships/image" Target="../media/image11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5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100.e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10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102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5.wmf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1.bin"/><Relationship Id="rId5" Type="http://schemas.openxmlformats.org/officeDocument/2006/relationships/image" Target="../media/image104.wmf"/><Relationship Id="rId10" Type="http://schemas.openxmlformats.org/officeDocument/2006/relationships/image" Target="../media/image106.wmf"/><Relationship Id="rId4" Type="http://schemas.openxmlformats.org/officeDocument/2006/relationships/oleObject" Target="../embeddings/oleObject87.bin"/><Relationship Id="rId9" Type="http://schemas.openxmlformats.org/officeDocument/2006/relationships/oleObject" Target="../embeddings/oleObject90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93.bin"/><Relationship Id="rId4" Type="http://schemas.openxmlformats.org/officeDocument/2006/relationships/image" Target="../media/image10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../ppt/20030530NTHU_BNSIR/&#32954;&#28814;&#30123;&#24773;&#24433;&#38911;&#29983;&#27963;&#24456;&#22823;&#36896;&#25104;&#20154;&#24515;&#24822;&#24822;.wa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116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3.emf"/><Relationship Id="rId12" Type="http://schemas.openxmlformats.org/officeDocument/2006/relationships/oleObject" Target="../embeddings/oleObject9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15.emf"/><Relationship Id="rId5" Type="http://schemas.openxmlformats.org/officeDocument/2006/relationships/image" Target="../media/image112.emf"/><Relationship Id="rId10" Type="http://schemas.openxmlformats.org/officeDocument/2006/relationships/oleObject" Target="../embeddings/oleObject98.bin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14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11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7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20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13" Type="http://schemas.openxmlformats.org/officeDocument/2006/relationships/oleObject" Target="../embeddings/oleObject111.bin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2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8.wmf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23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10" Type="http://schemas.openxmlformats.org/officeDocument/2006/relationships/image" Target="../media/image125.wmf"/><Relationship Id="rId4" Type="http://schemas.openxmlformats.org/officeDocument/2006/relationships/image" Target="../media/image122.wmf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2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oleObject" Target="../embeddings/oleObject113.bin"/><Relationship Id="rId7" Type="http://schemas.openxmlformats.org/officeDocument/2006/relationships/hyperlink" Target="../ppt/20030530NTHU_BNSIR/&#32954;&#28814;&#30123;&#24773;&#24433;&#38911;&#29983;&#27963;&#24456;&#22823;&#36896;&#25104;&#20154;&#24515;&#24822;&#24822;.wav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29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32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13" Type="http://schemas.openxmlformats.org/officeDocument/2006/relationships/oleObject" Target="../embeddings/oleObject121.bin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12" Type="http://schemas.openxmlformats.org/officeDocument/2006/relationships/image" Target="../media/image1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6.wmf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7.bin"/><Relationship Id="rId15" Type="http://schemas.openxmlformats.org/officeDocument/2006/relationships/image" Target="../media/image141.png"/><Relationship Id="rId10" Type="http://schemas.openxmlformats.org/officeDocument/2006/relationships/image" Target="../media/image138.wmf"/><Relationship Id="rId4" Type="http://schemas.openxmlformats.org/officeDocument/2006/relationships/image" Target="../media/image135.wmf"/><Relationship Id="rId9" Type="http://schemas.openxmlformats.org/officeDocument/2006/relationships/oleObject" Target="../embeddings/oleObject119.bin"/><Relationship Id="rId14" Type="http://schemas.openxmlformats.org/officeDocument/2006/relationships/image" Target="../media/image140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42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44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oleObject" Target="../embeddings/oleObject129.bin"/><Relationship Id="rId18" Type="http://schemas.openxmlformats.org/officeDocument/2006/relationships/oleObject" Target="../embeddings/oleObject132.bin"/><Relationship Id="rId3" Type="http://schemas.openxmlformats.org/officeDocument/2006/relationships/oleObject" Target="../embeddings/oleObject124.bin"/><Relationship Id="rId7" Type="http://schemas.openxmlformats.org/officeDocument/2006/relationships/oleObject" Target="../embeddings/oleObject126.bin"/><Relationship Id="rId12" Type="http://schemas.openxmlformats.org/officeDocument/2006/relationships/image" Target="../media/image149.wmf"/><Relationship Id="rId17" Type="http://schemas.openxmlformats.org/officeDocument/2006/relationships/image" Target="../media/image15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1.bin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46.wmf"/><Relationship Id="rId11" Type="http://schemas.openxmlformats.org/officeDocument/2006/relationships/oleObject" Target="../embeddings/oleObject128.bin"/><Relationship Id="rId5" Type="http://schemas.openxmlformats.org/officeDocument/2006/relationships/oleObject" Target="../embeddings/oleObject125.bin"/><Relationship Id="rId15" Type="http://schemas.openxmlformats.org/officeDocument/2006/relationships/image" Target="../media/image150.wmf"/><Relationship Id="rId10" Type="http://schemas.openxmlformats.org/officeDocument/2006/relationships/image" Target="../media/image148.wmf"/><Relationship Id="rId4" Type="http://schemas.openxmlformats.org/officeDocument/2006/relationships/image" Target="../media/image145.wmf"/><Relationship Id="rId9" Type="http://schemas.openxmlformats.org/officeDocument/2006/relationships/oleObject" Target="../embeddings/oleObject127.bin"/><Relationship Id="rId14" Type="http://schemas.openxmlformats.org/officeDocument/2006/relationships/oleObject" Target="../embeddings/oleObject130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oleObject" Target="../embeddings/oleObject138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12" Type="http://schemas.openxmlformats.org/officeDocument/2006/relationships/image" Target="../media/image1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53.wmf"/><Relationship Id="rId11" Type="http://schemas.openxmlformats.org/officeDocument/2006/relationships/oleObject" Target="../embeddings/oleObject137.bin"/><Relationship Id="rId5" Type="http://schemas.openxmlformats.org/officeDocument/2006/relationships/oleObject" Target="../embeddings/oleObject134.bin"/><Relationship Id="rId15" Type="http://schemas.openxmlformats.org/officeDocument/2006/relationships/oleObject" Target="../embeddings/oleObject139.bin"/><Relationship Id="rId10" Type="http://schemas.openxmlformats.org/officeDocument/2006/relationships/image" Target="../media/image155.wmf"/><Relationship Id="rId4" Type="http://schemas.openxmlformats.org/officeDocument/2006/relationships/image" Target="../media/image152.wmf"/><Relationship Id="rId9" Type="http://schemas.openxmlformats.org/officeDocument/2006/relationships/oleObject" Target="../embeddings/oleObject136.bin"/><Relationship Id="rId14" Type="http://schemas.openxmlformats.org/officeDocument/2006/relationships/image" Target="../media/image157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13" Type="http://schemas.openxmlformats.org/officeDocument/2006/relationships/oleObject" Target="../embeddings/oleObject145.bin"/><Relationship Id="rId18" Type="http://schemas.openxmlformats.org/officeDocument/2006/relationships/oleObject" Target="../embeddings/oleObject148.bin"/><Relationship Id="rId3" Type="http://schemas.openxmlformats.org/officeDocument/2006/relationships/oleObject" Target="../embeddings/oleObject140.bin"/><Relationship Id="rId21" Type="http://schemas.openxmlformats.org/officeDocument/2006/relationships/image" Target="../media/image163.wmf"/><Relationship Id="rId7" Type="http://schemas.openxmlformats.org/officeDocument/2006/relationships/oleObject" Target="../embeddings/oleObject142.bin"/><Relationship Id="rId12" Type="http://schemas.openxmlformats.org/officeDocument/2006/relationships/image" Target="../media/image154.wmf"/><Relationship Id="rId17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7.bin"/><Relationship Id="rId20" Type="http://schemas.openxmlformats.org/officeDocument/2006/relationships/oleObject" Target="../embeddings/oleObject149.bin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59.wmf"/><Relationship Id="rId11" Type="http://schemas.openxmlformats.org/officeDocument/2006/relationships/oleObject" Target="../embeddings/oleObject144.bin"/><Relationship Id="rId5" Type="http://schemas.openxmlformats.org/officeDocument/2006/relationships/oleObject" Target="../embeddings/oleObject141.bin"/><Relationship Id="rId15" Type="http://schemas.openxmlformats.org/officeDocument/2006/relationships/oleObject" Target="../embeddings/oleObject146.bin"/><Relationship Id="rId10" Type="http://schemas.openxmlformats.org/officeDocument/2006/relationships/image" Target="../media/image161.wmf"/><Relationship Id="rId19" Type="http://schemas.openxmlformats.org/officeDocument/2006/relationships/image" Target="../media/image153.wmf"/><Relationship Id="rId4" Type="http://schemas.openxmlformats.org/officeDocument/2006/relationships/image" Target="../media/image158.wmf"/><Relationship Id="rId9" Type="http://schemas.openxmlformats.org/officeDocument/2006/relationships/oleObject" Target="../embeddings/oleObject143.bin"/><Relationship Id="rId14" Type="http://schemas.openxmlformats.org/officeDocument/2006/relationships/image" Target="../media/image152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oleObject" Target="../embeddings/oleObject150.bin"/><Relationship Id="rId7" Type="http://schemas.openxmlformats.org/officeDocument/2006/relationships/oleObject" Target="../embeddings/oleObject1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51.bin"/><Relationship Id="rId10" Type="http://schemas.openxmlformats.org/officeDocument/2006/relationships/image" Target="../media/image167.wmf"/><Relationship Id="rId4" Type="http://schemas.openxmlformats.org/officeDocument/2006/relationships/image" Target="../media/image164.wmf"/><Relationship Id="rId9" Type="http://schemas.openxmlformats.org/officeDocument/2006/relationships/oleObject" Target="../embeddings/oleObject15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7.bin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wmf"/><Relationship Id="rId3" Type="http://schemas.openxmlformats.org/officeDocument/2006/relationships/oleObject" Target="../embeddings/oleObject154.bin"/><Relationship Id="rId7" Type="http://schemas.openxmlformats.org/officeDocument/2006/relationships/oleObject" Target="../embeddings/oleObject1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69.wmf"/><Relationship Id="rId5" Type="http://schemas.openxmlformats.org/officeDocument/2006/relationships/oleObject" Target="../embeddings/oleObject155.bin"/><Relationship Id="rId10" Type="http://schemas.openxmlformats.org/officeDocument/2006/relationships/image" Target="../media/image171.wmf"/><Relationship Id="rId4" Type="http://schemas.openxmlformats.org/officeDocument/2006/relationships/image" Target="../media/image168.wmf"/><Relationship Id="rId9" Type="http://schemas.openxmlformats.org/officeDocument/2006/relationships/oleObject" Target="../embeddings/oleObject157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wmf"/><Relationship Id="rId3" Type="http://schemas.openxmlformats.org/officeDocument/2006/relationships/oleObject" Target="../embeddings/oleObject158.bin"/><Relationship Id="rId7" Type="http://schemas.openxmlformats.org/officeDocument/2006/relationships/oleObject" Target="../embeddings/oleObject160.bin"/><Relationship Id="rId12" Type="http://schemas.openxmlformats.org/officeDocument/2006/relationships/image" Target="../media/image1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73.wmf"/><Relationship Id="rId11" Type="http://schemas.openxmlformats.org/officeDocument/2006/relationships/oleObject" Target="../embeddings/oleObject162.bin"/><Relationship Id="rId5" Type="http://schemas.openxmlformats.org/officeDocument/2006/relationships/oleObject" Target="../embeddings/oleObject159.bin"/><Relationship Id="rId10" Type="http://schemas.openxmlformats.org/officeDocument/2006/relationships/image" Target="../media/image175.wmf"/><Relationship Id="rId4" Type="http://schemas.openxmlformats.org/officeDocument/2006/relationships/image" Target="../media/image172.wmf"/><Relationship Id="rId9" Type="http://schemas.openxmlformats.org/officeDocument/2006/relationships/oleObject" Target="../embeddings/oleObject16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77.wmf"/><Relationship Id="rId4" Type="http://schemas.openxmlformats.org/officeDocument/2006/relationships/oleObject" Target="../embeddings/oleObject163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oleObject" Target="../embeddings/oleObject164.bin"/><Relationship Id="rId7" Type="http://schemas.openxmlformats.org/officeDocument/2006/relationships/oleObject" Target="../embeddings/oleObject1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165.bin"/><Relationship Id="rId10" Type="http://schemas.openxmlformats.org/officeDocument/2006/relationships/image" Target="../media/image182.wmf"/><Relationship Id="rId4" Type="http://schemas.openxmlformats.org/officeDocument/2006/relationships/image" Target="../media/image179.wmf"/><Relationship Id="rId9" Type="http://schemas.openxmlformats.org/officeDocument/2006/relationships/oleObject" Target="../embeddings/oleObject167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83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85.wmf"/><Relationship Id="rId5" Type="http://schemas.openxmlformats.org/officeDocument/2006/relationships/oleObject" Target="../embeddings/oleObject170.bin"/><Relationship Id="rId4" Type="http://schemas.openxmlformats.org/officeDocument/2006/relationships/image" Target="../media/image184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87.wmf"/><Relationship Id="rId5" Type="http://schemas.openxmlformats.org/officeDocument/2006/relationships/oleObject" Target="../embeddings/oleObject172.bin"/><Relationship Id="rId4" Type="http://schemas.openxmlformats.org/officeDocument/2006/relationships/image" Target="../media/image186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13" Type="http://schemas.openxmlformats.org/officeDocument/2006/relationships/oleObject" Target="../embeddings/oleObject178.bin"/><Relationship Id="rId3" Type="http://schemas.openxmlformats.org/officeDocument/2006/relationships/oleObject" Target="../embeddings/oleObject173.bin"/><Relationship Id="rId7" Type="http://schemas.openxmlformats.org/officeDocument/2006/relationships/oleObject" Target="../embeddings/oleObject175.bin"/><Relationship Id="rId12" Type="http://schemas.openxmlformats.org/officeDocument/2006/relationships/image" Target="../media/image1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89.wmf"/><Relationship Id="rId11" Type="http://schemas.openxmlformats.org/officeDocument/2006/relationships/oleObject" Target="../embeddings/oleObject177.bin"/><Relationship Id="rId5" Type="http://schemas.openxmlformats.org/officeDocument/2006/relationships/oleObject" Target="../embeddings/oleObject174.bin"/><Relationship Id="rId10" Type="http://schemas.openxmlformats.org/officeDocument/2006/relationships/image" Target="../media/image191.wmf"/><Relationship Id="rId4" Type="http://schemas.openxmlformats.org/officeDocument/2006/relationships/image" Target="../media/image188.wmf"/><Relationship Id="rId9" Type="http://schemas.openxmlformats.org/officeDocument/2006/relationships/oleObject" Target="../embeddings/oleObject176.bin"/><Relationship Id="rId14" Type="http://schemas.openxmlformats.org/officeDocument/2006/relationships/image" Target="../media/image193.w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wmf"/><Relationship Id="rId3" Type="http://schemas.openxmlformats.org/officeDocument/2006/relationships/oleObject" Target="../embeddings/oleObject179.bin"/><Relationship Id="rId7" Type="http://schemas.openxmlformats.org/officeDocument/2006/relationships/oleObject" Target="../embeddings/oleObject1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95.wmf"/><Relationship Id="rId5" Type="http://schemas.openxmlformats.org/officeDocument/2006/relationships/oleObject" Target="../embeddings/oleObject180.bin"/><Relationship Id="rId4" Type="http://schemas.openxmlformats.org/officeDocument/2006/relationships/image" Target="../media/image194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98.wmf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19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00.wmf"/><Relationship Id="rId5" Type="http://schemas.openxmlformats.org/officeDocument/2006/relationships/oleObject" Target="../embeddings/oleObject185.bin"/><Relationship Id="rId4" Type="http://schemas.openxmlformats.org/officeDocument/2006/relationships/image" Target="../media/image199.w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3" Type="http://schemas.openxmlformats.org/officeDocument/2006/relationships/oleObject" Target="../embeddings/oleObject186.bin"/><Relationship Id="rId7" Type="http://schemas.openxmlformats.org/officeDocument/2006/relationships/oleObject" Target="../embeddings/oleObject1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02.wmf"/><Relationship Id="rId5" Type="http://schemas.openxmlformats.org/officeDocument/2006/relationships/oleObject" Target="../embeddings/oleObject187.bin"/><Relationship Id="rId4" Type="http://schemas.openxmlformats.org/officeDocument/2006/relationships/image" Target="../media/image201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wmf"/><Relationship Id="rId3" Type="http://schemas.openxmlformats.org/officeDocument/2006/relationships/oleObject" Target="../embeddings/oleObject189.bin"/><Relationship Id="rId7" Type="http://schemas.openxmlformats.org/officeDocument/2006/relationships/oleObject" Target="../embeddings/oleObject1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05.wmf"/><Relationship Id="rId5" Type="http://schemas.openxmlformats.org/officeDocument/2006/relationships/oleObject" Target="../embeddings/oleObject190.bin"/><Relationship Id="rId4" Type="http://schemas.openxmlformats.org/officeDocument/2006/relationships/image" Target="../media/image20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6625" y="2143125"/>
            <a:ext cx="7380288" cy="1368425"/>
          </a:xfrm>
        </p:spPr>
        <p:txBody>
          <a:bodyPr/>
          <a:lstStyle/>
          <a:p>
            <a:pPr eaLnBrk="1" hangingPunct="1"/>
            <a:r>
              <a:rPr lang="en-US" altLang="zh-TW" sz="3600" smtClean="0">
                <a:latin typeface="Arial Black" pitchFamily="34" charset="0"/>
              </a:rPr>
              <a:t>Hidden Markov Models for Speech Recognition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52413" y="4643438"/>
            <a:ext cx="88915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600"/>
              <a:t>References:</a:t>
            </a:r>
            <a:r>
              <a:rPr lang="en-US" altLang="zh-TW" sz="1600" b="1"/>
              <a:t> </a:t>
            </a:r>
          </a:p>
          <a:p>
            <a:pPr eaLnBrk="1" hangingPunct="1">
              <a:buFontTx/>
              <a:buNone/>
            </a:pPr>
            <a:r>
              <a:rPr lang="en-US" altLang="zh-TW" sz="1200"/>
              <a:t>1. Rabiner and Juang. </a:t>
            </a:r>
            <a:r>
              <a:rPr lang="en-US" altLang="zh-TW" sz="1200" i="1"/>
              <a:t>Fundamentals of Speech Recognition</a:t>
            </a:r>
            <a:r>
              <a:rPr lang="en-US" altLang="zh-TW" sz="1200"/>
              <a:t>. Chapter 6</a:t>
            </a:r>
          </a:p>
          <a:p>
            <a:pPr eaLnBrk="1" hangingPunct="1">
              <a:buFontTx/>
              <a:buNone/>
            </a:pPr>
            <a:r>
              <a:rPr lang="en-US" altLang="zh-TW" sz="1200"/>
              <a:t>2. Huang et. al. </a:t>
            </a:r>
            <a:r>
              <a:rPr lang="en-US" altLang="zh-TW" sz="1200" i="1"/>
              <a:t>Spoken Language Processing</a:t>
            </a:r>
            <a:r>
              <a:rPr lang="en-US" altLang="zh-TW" sz="1200"/>
              <a:t>. Chapters 4, 8</a:t>
            </a:r>
          </a:p>
          <a:p>
            <a:pPr eaLnBrk="1" hangingPunct="1">
              <a:buFontTx/>
              <a:buNone/>
            </a:pPr>
            <a:r>
              <a:rPr lang="en-US" altLang="zh-TW" sz="1200"/>
              <a:t>3. Rabiner. </a:t>
            </a:r>
            <a:r>
              <a:rPr lang="en-US" altLang="zh-TW" sz="1200" i="1"/>
              <a:t>A Tutorial on Hidden Markov Models and Selected Applications in Speech Recognition</a:t>
            </a:r>
            <a:r>
              <a:rPr lang="en-US" altLang="zh-TW" sz="1200"/>
              <a:t>. Proceedings of the IEEE, </a:t>
            </a:r>
            <a:br>
              <a:rPr lang="en-US" altLang="zh-TW" sz="1200"/>
            </a:br>
            <a:r>
              <a:rPr lang="en-US" altLang="zh-TW" sz="1200"/>
              <a:t>    vol. 77, No. 2, February 1989</a:t>
            </a:r>
          </a:p>
          <a:p>
            <a:pPr eaLnBrk="1" hangingPunct="1">
              <a:buFontTx/>
              <a:buNone/>
            </a:pPr>
            <a:r>
              <a:rPr lang="en-US" altLang="zh-TW" sz="1200"/>
              <a:t>4. </a:t>
            </a:r>
            <a:r>
              <a:rPr lang="en-US" altLang="zh-TW" sz="1200">
                <a:ea typeface="新細明體" charset="-120"/>
              </a:rPr>
              <a:t>Gales and Young. </a:t>
            </a:r>
            <a:r>
              <a:rPr lang="en-US" altLang="zh-TW" sz="1200" i="1">
                <a:ea typeface="新細明體" charset="-120"/>
              </a:rPr>
              <a:t>The Application of Hidden Markov Models in Speech Recognition</a:t>
            </a:r>
            <a:r>
              <a:rPr lang="en-US" altLang="zh-TW" sz="1200">
                <a:ea typeface="新細明體" charset="-120"/>
              </a:rPr>
              <a:t>, Chapters 1-2, 2008</a:t>
            </a:r>
          </a:p>
          <a:p>
            <a:pPr eaLnBrk="1" hangingPunct="1">
              <a:buFontTx/>
              <a:buNone/>
            </a:pPr>
            <a:r>
              <a:rPr lang="en-US" altLang="zh-TW" sz="1200"/>
              <a:t>5. </a:t>
            </a:r>
            <a:r>
              <a:rPr lang="en-US" altLang="zh-TW" sz="1200">
                <a:ea typeface="新細明體" charset="-120"/>
              </a:rPr>
              <a:t>Young. </a:t>
            </a:r>
            <a:r>
              <a:rPr lang="en-US" altLang="zh-TW" sz="1200" i="1">
                <a:ea typeface="新細明體" charset="-120"/>
              </a:rPr>
              <a:t>HMMs and Related Speech Recognition Technologies</a:t>
            </a:r>
            <a:r>
              <a:rPr lang="en-US" altLang="zh-TW" sz="1200">
                <a:ea typeface="新細明體" charset="-120"/>
              </a:rPr>
              <a:t>. Chapter 27, Springer Handbook of Speech Processing,   </a:t>
            </a:r>
            <a:br>
              <a:rPr lang="en-US" altLang="zh-TW" sz="1200">
                <a:ea typeface="新細明體" charset="-120"/>
              </a:rPr>
            </a:br>
            <a:r>
              <a:rPr lang="en-US" altLang="zh-TW" sz="1200">
                <a:ea typeface="新細明體" charset="-120"/>
              </a:rPr>
              <a:t>    Springer, 2007</a:t>
            </a:r>
          </a:p>
          <a:p>
            <a:pPr eaLnBrk="1" hangingPunct="1">
              <a:buFontTx/>
              <a:buNone/>
            </a:pPr>
            <a:r>
              <a:rPr lang="en-US" altLang="zh-TW" sz="1200"/>
              <a:t>6. J.A. Bilmes , </a:t>
            </a:r>
            <a:r>
              <a:rPr lang="en-US" altLang="zh-TW" sz="1200" i="1"/>
              <a:t>A Gentle Tutorial of the EM Algorithm and its Application to Parameter Estimation for Gaussian Mixture and </a:t>
            </a:r>
            <a:br>
              <a:rPr lang="en-US" altLang="zh-TW" sz="1200" i="1"/>
            </a:br>
            <a:r>
              <a:rPr lang="en-US" altLang="zh-TW" sz="1200" i="1"/>
              <a:t>    Hidden Markov Models</a:t>
            </a:r>
            <a:r>
              <a:rPr lang="en-US" altLang="zh-TW" sz="1200"/>
              <a:t>, U.C. Berkeley TR-97-021</a:t>
            </a:r>
          </a:p>
          <a:p>
            <a:pPr eaLnBrk="1" hangingPunct="1">
              <a:buFontTx/>
              <a:buNone/>
            </a:pPr>
            <a:r>
              <a:rPr lang="en-US" altLang="zh-TW" sz="1400"/>
              <a:t>  </a:t>
            </a:r>
          </a:p>
        </p:txBody>
      </p:sp>
      <p:sp>
        <p:nvSpPr>
          <p:cNvPr id="2052" name="Text Box 12"/>
          <p:cNvSpPr txBox="1">
            <a:spLocks noChangeArrowheads="1"/>
          </p:cNvSpPr>
          <p:nvPr/>
        </p:nvSpPr>
        <p:spPr bwMode="auto">
          <a:xfrm>
            <a:off x="1771650" y="3643313"/>
            <a:ext cx="56054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ea typeface="新細明體" charset="-120"/>
              </a:rPr>
              <a:t>Berlin Chen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Department of Computer Science </a:t>
            </a:r>
            <a:r>
              <a:rPr lang="en-US" altLang="zh-TW" sz="1600">
                <a:solidFill>
                  <a:srgbClr val="000000"/>
                </a:solidFill>
                <a:ea typeface="新細明體" charset="-120"/>
              </a:rPr>
              <a:t>&amp;</a:t>
            </a:r>
            <a:r>
              <a:rPr lang="en-US" altLang="zh-TW" sz="1600">
                <a:ea typeface="新細明體" charset="-120"/>
              </a:rPr>
              <a:t> Information Engineering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National Taiwan Normal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600">
              <a:ea typeface="新細明體" charset="-120"/>
            </a:endParaRPr>
          </a:p>
        </p:txBody>
      </p:sp>
      <p:pic>
        <p:nvPicPr>
          <p:cNvPr id="2053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4" t="23438" r="8008" b="15625"/>
          <a:stretch>
            <a:fillRect/>
          </a:stretch>
        </p:blipFill>
        <p:spPr bwMode="auto">
          <a:xfrm>
            <a:off x="6072188" y="0"/>
            <a:ext cx="27860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"/>
          <a:stretch>
            <a:fillRect/>
          </a:stretch>
        </p:blipFill>
        <p:spPr bwMode="auto">
          <a:xfrm>
            <a:off x="6643688" y="1643063"/>
            <a:ext cx="1857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99204502-49EE-4B06-BB4D-9C59D0BF1EE3}" type="slidenum">
              <a:rPr lang="en-US" altLang="zh-TW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8413"/>
            <a:ext cx="8686800" cy="55895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HMM</a:t>
            </a:r>
            <a:r>
              <a:rPr lang="zh-TW" altLang="en-US" smtClean="0"/>
              <a:t> </a:t>
            </a:r>
            <a:r>
              <a:rPr lang="en-US" altLang="zh-TW" smtClean="0"/>
              <a:t>is an extended version of Observable Markov Model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The observation is turned to be </a:t>
            </a:r>
            <a:r>
              <a:rPr lang="en-US" altLang="zh-TW" smtClean="0">
                <a:solidFill>
                  <a:srgbClr val="0000FF"/>
                </a:solidFill>
              </a:rPr>
              <a:t>a probabilistic function (discrete or continuous) of a state</a:t>
            </a:r>
            <a:r>
              <a:rPr lang="en-US" altLang="zh-TW" smtClean="0"/>
              <a:t> instead of an one-to-one correspondence of a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The model is a </a:t>
            </a:r>
            <a:r>
              <a:rPr lang="en-US" altLang="zh-TW" smtClean="0">
                <a:solidFill>
                  <a:schemeClr val="accent2"/>
                </a:solidFill>
              </a:rPr>
              <a:t>doubly embedded</a:t>
            </a:r>
            <a:r>
              <a:rPr lang="en-US" altLang="zh-TW" smtClean="0"/>
              <a:t> stochastic process with an underlying stochastic process that is not directly observable (hidden)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/>
              <a:t>What is hidden? </a:t>
            </a:r>
            <a:r>
              <a:rPr lang="en-US" altLang="zh-TW" sz="2000" b="1" i="1" smtClean="0"/>
              <a:t>The State Sequence!</a:t>
            </a:r>
            <a:br>
              <a:rPr lang="en-US" altLang="zh-TW" sz="2000" b="1" i="1" smtClean="0"/>
            </a:br>
            <a:r>
              <a:rPr lang="en-US" altLang="zh-TW" sz="2000" i="1" smtClean="0"/>
              <a:t>According to the observation sequence, we are not sure which state sequence generates it!</a:t>
            </a:r>
            <a:r>
              <a:rPr lang="en-US" altLang="zh-TW" sz="2000" b="1" i="1" smtClean="0"/>
              <a:t> </a:t>
            </a:r>
          </a:p>
          <a:p>
            <a:pPr lvl="2" eaLnBrk="1" hangingPunct="1">
              <a:lnSpc>
                <a:spcPct val="90000"/>
              </a:lnSpc>
            </a:pPr>
            <a:endParaRPr lang="en-US" altLang="zh-TW" sz="1400" smtClean="0"/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Elements of an HMM (the </a:t>
            </a:r>
            <a:r>
              <a:rPr lang="en-US" altLang="zh-TW" smtClean="0">
                <a:solidFill>
                  <a:srgbClr val="0000FF"/>
                </a:solidFill>
              </a:rPr>
              <a:t>State-Output</a:t>
            </a:r>
            <a:r>
              <a:rPr lang="en-US" altLang="zh-TW" smtClean="0"/>
              <a:t> HMM) </a:t>
            </a:r>
            <a:r>
              <a:rPr lang="en-US" altLang="zh-TW" sz="2000" i="1" smtClean="0">
                <a:sym typeface="Symbol" pitchFamily="18" charset="2"/>
              </a:rPr>
              <a:t>=</a:t>
            </a:r>
            <a:r>
              <a:rPr lang="en-US" altLang="zh-TW" smtClean="0"/>
              <a:t>{</a:t>
            </a:r>
            <a:r>
              <a:rPr lang="en-US" altLang="zh-TW" b="1" i="1" smtClean="0"/>
              <a:t>S</a:t>
            </a:r>
            <a:r>
              <a:rPr lang="en-US" altLang="zh-TW" i="1" smtClean="0"/>
              <a:t>,</a:t>
            </a:r>
            <a:r>
              <a:rPr lang="en-US" altLang="zh-TW" b="1" i="1" smtClean="0"/>
              <a:t>A</a:t>
            </a:r>
            <a:r>
              <a:rPr lang="en-US" altLang="zh-TW" i="1" smtClean="0"/>
              <a:t>,</a:t>
            </a:r>
            <a:r>
              <a:rPr lang="en-US" altLang="zh-TW" b="1" i="1" smtClean="0"/>
              <a:t>B</a:t>
            </a:r>
            <a:r>
              <a:rPr lang="en-US" altLang="zh-TW" i="1" smtClean="0"/>
              <a:t>,</a:t>
            </a:r>
            <a:r>
              <a:rPr lang="en-US" altLang="zh-TW" b="1" i="1" smtClean="0">
                <a:sym typeface="Symbol" pitchFamily="18" charset="2"/>
              </a:rPr>
              <a:t></a:t>
            </a:r>
            <a:r>
              <a:rPr lang="en-US" altLang="zh-TW" smtClean="0">
                <a:sym typeface="Symbol" pitchFamily="18" charset="2"/>
              </a:rPr>
              <a:t>}</a:t>
            </a:r>
            <a:endParaRPr lang="en-US" altLang="zh-TW" smtClean="0"/>
          </a:p>
          <a:p>
            <a:pPr lvl="1" eaLnBrk="1" hangingPunct="1">
              <a:lnSpc>
                <a:spcPct val="110000"/>
              </a:lnSpc>
            </a:pPr>
            <a:r>
              <a:rPr lang="en-US" altLang="zh-TW" b="1" i="1" smtClean="0">
                <a:sym typeface="Symbol" pitchFamily="18" charset="2"/>
              </a:rPr>
              <a:t>S</a:t>
            </a:r>
            <a:r>
              <a:rPr lang="en-US" altLang="zh-TW" smtClean="0">
                <a:sym typeface="Symbol" pitchFamily="18" charset="2"/>
              </a:rPr>
              <a:t> is a set of </a:t>
            </a:r>
            <a:r>
              <a:rPr lang="en-US" altLang="zh-TW" i="1" smtClean="0">
                <a:sym typeface="Symbol" pitchFamily="18" charset="2"/>
              </a:rPr>
              <a:t>N</a:t>
            </a:r>
            <a:r>
              <a:rPr lang="en-US" altLang="zh-TW" smtClean="0">
                <a:sym typeface="Symbol" pitchFamily="18" charset="2"/>
              </a:rPr>
              <a:t> states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TW" b="1" i="1" smtClean="0">
                <a:sym typeface="Symbol" pitchFamily="18" charset="2"/>
              </a:rPr>
              <a:t>A</a:t>
            </a:r>
            <a:r>
              <a:rPr lang="en-US" altLang="zh-TW" smtClean="0">
                <a:sym typeface="Symbol" pitchFamily="18" charset="2"/>
              </a:rPr>
              <a:t> is the </a:t>
            </a:r>
            <a:r>
              <a:rPr lang="en-US" altLang="zh-TW" i="1" smtClean="0">
                <a:sym typeface="Symbol" pitchFamily="18" charset="2"/>
              </a:rPr>
              <a:t>N</a:t>
            </a:r>
            <a:r>
              <a:rPr lang="en-US" altLang="zh-TW" smtClean="0">
                <a:sym typeface="Wingdings 2" pitchFamily="18" charset="2"/>
              </a:rPr>
              <a:t></a:t>
            </a:r>
            <a:r>
              <a:rPr lang="en-US" altLang="zh-TW" i="1" smtClean="0">
                <a:sym typeface="Symbol" pitchFamily="18" charset="2"/>
              </a:rPr>
              <a:t>N</a:t>
            </a:r>
            <a:r>
              <a:rPr lang="en-US" altLang="zh-TW" smtClean="0">
                <a:sym typeface="Symbol" pitchFamily="18" charset="2"/>
              </a:rPr>
              <a:t> matrix of transition probabilities between states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TW" b="1" i="1" smtClean="0">
                <a:sym typeface="Symbol" pitchFamily="18" charset="2"/>
              </a:rPr>
              <a:t>B</a:t>
            </a:r>
            <a:r>
              <a:rPr lang="en-US" altLang="zh-TW" smtClean="0">
                <a:sym typeface="Symbol" pitchFamily="18" charset="2"/>
              </a:rPr>
              <a:t> is a set of </a:t>
            </a:r>
            <a:r>
              <a:rPr lang="en-US" altLang="zh-TW" i="1" smtClean="0">
                <a:sym typeface="Symbol" pitchFamily="18" charset="2"/>
              </a:rPr>
              <a:t>N</a:t>
            </a:r>
            <a:r>
              <a:rPr lang="en-US" altLang="zh-TW" smtClean="0">
                <a:sym typeface="Symbol" pitchFamily="18" charset="2"/>
              </a:rPr>
              <a:t> probability functions, each describing the observation probability with respect to a state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TW" b="1" i="1" smtClean="0">
                <a:sym typeface="Symbol" pitchFamily="18" charset="2"/>
              </a:rPr>
              <a:t></a:t>
            </a:r>
            <a:r>
              <a:rPr lang="en-US" altLang="zh-TW" b="1" smtClean="0">
                <a:sym typeface="Symbol" pitchFamily="18" charset="2"/>
              </a:rPr>
              <a:t> </a:t>
            </a:r>
            <a:r>
              <a:rPr lang="en-US" altLang="zh-TW" smtClean="0">
                <a:sym typeface="Symbol" pitchFamily="18" charset="2"/>
              </a:rPr>
              <a:t>is the vector of initial state probabilities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9231B6D7-255C-4973-9AC1-EC13ED3F715E}" type="slidenum">
              <a:rPr lang="en-US" altLang="zh-TW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Two major assumptions </a:t>
            </a:r>
          </a:p>
          <a:p>
            <a:pPr lvl="1" eaLnBrk="1" hangingPunct="1"/>
            <a:r>
              <a:rPr lang="en-US" altLang="zh-TW" sz="2400" b="1" smtClean="0">
                <a:solidFill>
                  <a:srgbClr val="0000FF"/>
                </a:solidFill>
              </a:rPr>
              <a:t>First order (Markov) assumption</a:t>
            </a:r>
          </a:p>
          <a:p>
            <a:pPr lvl="2" eaLnBrk="1" hangingPunct="1"/>
            <a:r>
              <a:rPr lang="en-US" altLang="zh-TW" sz="1800" smtClean="0"/>
              <a:t>The state transition depends only on the origin and destination</a:t>
            </a:r>
          </a:p>
          <a:p>
            <a:pPr lvl="2" eaLnBrk="1" hangingPunct="1"/>
            <a:r>
              <a:rPr lang="en-US" altLang="zh-TW" sz="1800" b="1" smtClean="0">
                <a:solidFill>
                  <a:srgbClr val="0000FF"/>
                </a:solidFill>
              </a:rPr>
              <a:t>Time-invariant</a:t>
            </a:r>
            <a:r>
              <a:rPr lang="en-US" altLang="zh-TW" sz="1800" smtClean="0"/>
              <a:t> (=&gt; homogeneous Markov chain)</a:t>
            </a:r>
          </a:p>
          <a:p>
            <a:pPr lvl="1" eaLnBrk="1" hangingPunct="1"/>
            <a:endParaRPr lang="en-US" altLang="zh-TW" b="1" smtClean="0"/>
          </a:p>
          <a:p>
            <a:pPr lvl="1" eaLnBrk="1" hangingPunct="1"/>
            <a:endParaRPr lang="en-US" altLang="zh-TW" b="1" smtClean="0"/>
          </a:p>
          <a:p>
            <a:pPr lvl="1" eaLnBrk="1" hangingPunct="1"/>
            <a:r>
              <a:rPr lang="en-US" altLang="zh-TW" sz="2400" b="1" smtClean="0">
                <a:solidFill>
                  <a:srgbClr val="0000FF"/>
                </a:solidFill>
              </a:rPr>
              <a:t>Output-independent assumption</a:t>
            </a:r>
          </a:p>
          <a:p>
            <a:pPr lvl="2" eaLnBrk="1" hangingPunct="1"/>
            <a:r>
              <a:rPr lang="en-US" altLang="zh-TW" sz="1800" smtClean="0"/>
              <a:t>All observations are dependent on the state that generated them, not on neighboring observations</a:t>
            </a:r>
          </a:p>
          <a:p>
            <a:pPr eaLnBrk="1" hangingPunct="1"/>
            <a:endParaRPr lang="en-US" altLang="zh-TW" smtClean="0"/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2511425" y="2997200"/>
          <a:ext cx="56610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方程式" r:id="rId3" imgW="2946400" imgH="254000" progId="Equation.3">
                  <p:embed/>
                </p:oleObj>
              </mc:Choice>
              <mc:Fallback>
                <p:oleObj name="方程式" r:id="rId3" imgW="2946400" imgH="25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1425" y="2997200"/>
                        <a:ext cx="566102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5"/>
          <p:cNvGraphicFramePr>
            <a:graphicFrameLocks noChangeAspect="1"/>
          </p:cNvGraphicFramePr>
          <p:nvPr/>
        </p:nvGraphicFramePr>
        <p:xfrm>
          <a:off x="2503488" y="4768850"/>
          <a:ext cx="48768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方程式" r:id="rId5" imgW="1955800" imgH="203200" progId="Equation.3">
                  <p:embed/>
                </p:oleObj>
              </mc:Choice>
              <mc:Fallback>
                <p:oleObj name="方程式" r:id="rId5" imgW="19558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8" y="4768850"/>
                        <a:ext cx="4876800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EF19652-F599-4E6B-B6C5-4021403DE0EC}" type="slidenum">
              <a:rPr lang="en-US" altLang="zh-TW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1228725"/>
            <a:ext cx="8821737" cy="5715000"/>
          </a:xfrm>
        </p:spPr>
        <p:txBody>
          <a:bodyPr/>
          <a:lstStyle/>
          <a:p>
            <a:pPr eaLnBrk="1" hangingPunct="1"/>
            <a:r>
              <a:rPr lang="en-US" altLang="zh-TW" smtClean="0"/>
              <a:t>Two major types of HMMs according to the observations</a:t>
            </a:r>
            <a:endParaRPr lang="en-US" altLang="zh-TW" sz="2000" smtClean="0"/>
          </a:p>
          <a:p>
            <a:pPr lvl="1" eaLnBrk="1" hangingPunct="1"/>
            <a:r>
              <a:rPr lang="en-US" altLang="zh-TW" b="1" u="sng" smtClean="0"/>
              <a:t>Discrete and finite observations:</a:t>
            </a:r>
            <a:r>
              <a:rPr lang="en-US" altLang="zh-TW" sz="1800" smtClean="0"/>
              <a:t> </a:t>
            </a:r>
          </a:p>
          <a:p>
            <a:pPr lvl="2" eaLnBrk="1" hangingPunct="1"/>
            <a:r>
              <a:rPr lang="en-US" altLang="zh-TW" sz="1800" smtClean="0"/>
              <a:t> </a:t>
            </a:r>
            <a:r>
              <a:rPr lang="en-US" altLang="zh-TW" sz="2000" smtClean="0"/>
              <a:t>The observations that </a:t>
            </a:r>
            <a:r>
              <a:rPr lang="en-US" altLang="zh-TW" sz="2000" smtClean="0">
                <a:solidFill>
                  <a:srgbClr val="0000FF"/>
                </a:solidFill>
              </a:rPr>
              <a:t>all</a:t>
            </a:r>
            <a:r>
              <a:rPr lang="en-US" altLang="zh-TW" sz="2000" smtClean="0"/>
              <a:t> distinct states generate are finite in number</a:t>
            </a:r>
            <a:br>
              <a:rPr lang="en-US" altLang="zh-TW" sz="2000" smtClean="0"/>
            </a:br>
            <a:r>
              <a:rPr lang="en-US" altLang="zh-TW" sz="2000" b="1" i="1" smtClean="0"/>
              <a:t>V</a:t>
            </a:r>
            <a:r>
              <a:rPr lang="en-US" altLang="zh-TW" sz="2000" smtClean="0"/>
              <a:t>={</a:t>
            </a:r>
            <a:r>
              <a:rPr lang="en-US" altLang="zh-TW" sz="2000" b="1" i="1" smtClean="0"/>
              <a:t>v</a:t>
            </a:r>
            <a:r>
              <a:rPr lang="en-US" altLang="zh-TW" sz="2000" i="1" baseline="-25000" smtClean="0"/>
              <a:t>1</a:t>
            </a:r>
            <a:r>
              <a:rPr lang="en-US" altLang="zh-TW" sz="2000" i="1" smtClean="0"/>
              <a:t>, </a:t>
            </a:r>
            <a:r>
              <a:rPr lang="en-US" altLang="zh-TW" sz="2000" b="1" i="1" smtClean="0"/>
              <a:t>v</a:t>
            </a:r>
            <a:r>
              <a:rPr lang="en-US" altLang="zh-TW" sz="2000" i="1" baseline="-25000" smtClean="0"/>
              <a:t>2</a:t>
            </a:r>
            <a:r>
              <a:rPr lang="en-US" altLang="zh-TW" sz="2000" i="1" smtClean="0"/>
              <a:t>, </a:t>
            </a:r>
            <a:r>
              <a:rPr lang="en-US" altLang="zh-TW" sz="2000" b="1" i="1" smtClean="0"/>
              <a:t>v</a:t>
            </a:r>
            <a:r>
              <a:rPr lang="en-US" altLang="zh-TW" sz="2000" i="1" baseline="-25000" smtClean="0"/>
              <a:t>3</a:t>
            </a:r>
            <a:r>
              <a:rPr lang="en-US" altLang="zh-TW" sz="2000" i="1" smtClean="0"/>
              <a:t>, ……, </a:t>
            </a:r>
            <a:r>
              <a:rPr lang="en-US" altLang="zh-TW" sz="2000" b="1" i="1" smtClean="0"/>
              <a:t>v</a:t>
            </a:r>
            <a:r>
              <a:rPr lang="en-US" altLang="zh-TW" sz="2000" i="1" baseline="-25000" smtClean="0"/>
              <a:t>M</a:t>
            </a:r>
            <a:r>
              <a:rPr lang="en-US" altLang="zh-TW" sz="2000" smtClean="0"/>
              <a:t>}, </a:t>
            </a:r>
            <a:r>
              <a:rPr lang="en-US" altLang="zh-TW" sz="2000" b="1" i="1" smtClean="0"/>
              <a:t>v</a:t>
            </a:r>
            <a:r>
              <a:rPr lang="en-US" altLang="zh-TW" sz="2000" i="1" baseline="-25000" smtClean="0"/>
              <a:t>k</a:t>
            </a:r>
            <a:r>
              <a:rPr lang="en-US" altLang="zh-TW" sz="2000" smtClean="0">
                <a:sym typeface="Symbol" pitchFamily="18" charset="2"/>
              </a:rPr>
              <a:t></a:t>
            </a:r>
            <a:r>
              <a:rPr lang="en-US" altLang="zh-TW" sz="2000" b="1" i="1" smtClean="0">
                <a:sym typeface="Symbol" pitchFamily="18" charset="2"/>
              </a:rPr>
              <a:t>R</a:t>
            </a:r>
            <a:r>
              <a:rPr lang="en-US" altLang="zh-TW" sz="2000" i="1" baseline="30000" smtClean="0">
                <a:sym typeface="Symbol" pitchFamily="18" charset="2"/>
              </a:rPr>
              <a:t>L</a:t>
            </a:r>
            <a:r>
              <a:rPr lang="en-US" altLang="zh-TW" sz="2000" smtClean="0"/>
              <a:t>  </a:t>
            </a:r>
          </a:p>
          <a:p>
            <a:pPr lvl="2" eaLnBrk="1" hangingPunct="1"/>
            <a:r>
              <a:rPr lang="en-US" altLang="zh-TW" sz="2000" smtClean="0"/>
              <a:t>In this case, the set of observation probability distributions </a:t>
            </a:r>
            <a:r>
              <a:rPr lang="en-US" altLang="zh-TW" sz="2000" i="1" smtClean="0"/>
              <a:t>B</a:t>
            </a:r>
            <a:r>
              <a:rPr lang="en-US" altLang="zh-TW" sz="2000" smtClean="0"/>
              <a:t>={</a:t>
            </a:r>
            <a:r>
              <a:rPr lang="en-US" altLang="zh-TW" sz="2000" i="1" smtClean="0"/>
              <a:t>b</a:t>
            </a:r>
            <a:r>
              <a:rPr lang="en-US" altLang="zh-TW" sz="2000" i="1" baseline="-25000" smtClean="0"/>
              <a:t>j</a:t>
            </a:r>
            <a:r>
              <a:rPr lang="en-US" altLang="zh-TW" sz="2000" smtClean="0"/>
              <a:t>(</a:t>
            </a:r>
            <a:r>
              <a:rPr lang="en-US" altLang="zh-TW" sz="2000" b="1" i="1" smtClean="0"/>
              <a:t>v</a:t>
            </a:r>
            <a:r>
              <a:rPr lang="en-US" altLang="zh-TW" sz="2000" baseline="-25000" smtClean="0"/>
              <a:t>k</a:t>
            </a:r>
            <a:r>
              <a:rPr lang="en-US" altLang="zh-TW" sz="2000" smtClean="0"/>
              <a:t>)}, is defined as  </a:t>
            </a:r>
            <a:r>
              <a:rPr lang="en-US" altLang="zh-TW" sz="2000" i="1" smtClean="0"/>
              <a:t>b</a:t>
            </a:r>
            <a:r>
              <a:rPr lang="en-US" altLang="zh-TW" sz="2000" i="1" baseline="-25000" smtClean="0"/>
              <a:t>j</a:t>
            </a:r>
            <a:r>
              <a:rPr lang="en-US" altLang="zh-TW" sz="2000" smtClean="0"/>
              <a:t>(</a:t>
            </a:r>
            <a:r>
              <a:rPr lang="en-US" altLang="zh-TW" sz="2000" b="1" i="1" smtClean="0"/>
              <a:t>v</a:t>
            </a:r>
            <a:r>
              <a:rPr lang="en-US" altLang="zh-TW" sz="2000" baseline="-25000" smtClean="0"/>
              <a:t>k</a:t>
            </a:r>
            <a:r>
              <a:rPr lang="en-US" altLang="zh-TW" sz="2000" smtClean="0"/>
              <a:t>)=</a:t>
            </a:r>
            <a:r>
              <a:rPr lang="en-US" altLang="zh-TW" sz="2000" i="1" smtClean="0"/>
              <a:t>P</a:t>
            </a:r>
            <a:r>
              <a:rPr lang="en-US" altLang="zh-TW" sz="2000" smtClean="0"/>
              <a:t>(</a:t>
            </a:r>
            <a:r>
              <a:rPr lang="en-US" altLang="zh-TW" sz="2000" b="1" smtClean="0"/>
              <a:t>o</a:t>
            </a:r>
            <a:r>
              <a:rPr lang="en-US" altLang="zh-TW" sz="2000" i="1" baseline="-25000" smtClean="0"/>
              <a:t>t</a:t>
            </a:r>
            <a:r>
              <a:rPr lang="en-US" altLang="zh-TW" sz="2000" i="1" smtClean="0"/>
              <a:t>=</a:t>
            </a:r>
            <a:r>
              <a:rPr lang="en-US" altLang="zh-TW" sz="2000" b="1" i="1" smtClean="0"/>
              <a:t>v</a:t>
            </a:r>
            <a:r>
              <a:rPr lang="en-US" altLang="zh-TW" sz="2000" baseline="-25000" smtClean="0"/>
              <a:t>k</a:t>
            </a:r>
            <a:r>
              <a:rPr lang="en-US" altLang="zh-TW" sz="2000" smtClean="0"/>
              <a:t>|</a:t>
            </a:r>
            <a:r>
              <a:rPr lang="en-US" altLang="zh-TW" sz="2000" i="1" smtClean="0"/>
              <a:t>s</a:t>
            </a:r>
            <a:r>
              <a:rPr lang="en-US" altLang="zh-TW" sz="2000" i="1" baseline="-25000" smtClean="0"/>
              <a:t>t</a:t>
            </a:r>
            <a:r>
              <a:rPr lang="en-US" altLang="zh-TW" sz="2000" i="1" smtClean="0"/>
              <a:t>=j</a:t>
            </a:r>
            <a:r>
              <a:rPr lang="en-US" altLang="zh-TW" sz="2000" smtClean="0"/>
              <a:t>), 1</a:t>
            </a:r>
            <a:r>
              <a:rPr lang="en-US" altLang="zh-TW" sz="2000" smtClean="0">
                <a:sym typeface="Symbol" pitchFamily="18" charset="2"/>
              </a:rPr>
              <a:t></a:t>
            </a:r>
            <a:r>
              <a:rPr lang="en-US" altLang="zh-TW" sz="2000" i="1" smtClean="0">
                <a:sym typeface="Symbol" pitchFamily="18" charset="2"/>
              </a:rPr>
              <a:t>k</a:t>
            </a:r>
            <a:r>
              <a:rPr lang="en-US" altLang="zh-TW" sz="2000" smtClean="0">
                <a:sym typeface="Symbol" pitchFamily="18" charset="2"/>
              </a:rPr>
              <a:t></a:t>
            </a:r>
            <a:r>
              <a:rPr lang="en-US" altLang="zh-TW" sz="2000" i="1" smtClean="0">
                <a:sym typeface="Symbol" pitchFamily="18" charset="2"/>
              </a:rPr>
              <a:t>M, </a:t>
            </a:r>
            <a:r>
              <a:rPr lang="en-US" altLang="zh-TW" sz="2000" smtClean="0"/>
              <a:t>1</a:t>
            </a:r>
            <a:r>
              <a:rPr lang="en-US" altLang="zh-TW" sz="2000" smtClean="0">
                <a:sym typeface="Symbol" pitchFamily="18" charset="2"/>
              </a:rPr>
              <a:t></a:t>
            </a:r>
            <a:r>
              <a:rPr lang="en-US" altLang="zh-TW" sz="2000" i="1" smtClean="0">
                <a:sym typeface="Symbol" pitchFamily="18" charset="2"/>
              </a:rPr>
              <a:t>j</a:t>
            </a:r>
            <a:r>
              <a:rPr lang="en-US" altLang="zh-TW" sz="2000" smtClean="0">
                <a:sym typeface="Symbol" pitchFamily="18" charset="2"/>
              </a:rPr>
              <a:t></a:t>
            </a:r>
            <a:r>
              <a:rPr lang="en-US" altLang="zh-TW" sz="2000" i="1" smtClean="0">
                <a:sym typeface="Symbol" pitchFamily="18" charset="2"/>
              </a:rPr>
              <a:t>N</a:t>
            </a:r>
            <a:br>
              <a:rPr lang="en-US" altLang="zh-TW" sz="2000" i="1" smtClean="0">
                <a:sym typeface="Symbol" pitchFamily="18" charset="2"/>
              </a:rPr>
            </a:br>
            <a:r>
              <a:rPr lang="en-US" altLang="zh-TW" sz="2000" b="1" smtClean="0"/>
              <a:t>o</a:t>
            </a:r>
            <a:r>
              <a:rPr lang="en-US" altLang="zh-TW" sz="2000" i="1" baseline="-25000" smtClean="0"/>
              <a:t>t </a:t>
            </a:r>
            <a:r>
              <a:rPr lang="en-US" altLang="zh-TW" sz="2000" smtClean="0"/>
              <a:t>:</a:t>
            </a:r>
            <a:r>
              <a:rPr lang="en-US" altLang="zh-TW" sz="2000" i="1" smtClean="0"/>
              <a:t> </a:t>
            </a:r>
            <a:r>
              <a:rPr lang="en-US" altLang="zh-TW" sz="2000" i="1" smtClean="0">
                <a:sym typeface="Symbol" pitchFamily="18" charset="2"/>
              </a:rPr>
              <a:t>observation at time t, </a:t>
            </a:r>
            <a:r>
              <a:rPr lang="en-US" altLang="zh-TW" sz="2000" i="1" smtClean="0"/>
              <a:t>s</a:t>
            </a:r>
            <a:r>
              <a:rPr lang="en-US" altLang="zh-TW" sz="2000" i="1" baseline="-25000" smtClean="0"/>
              <a:t>t </a:t>
            </a:r>
            <a:r>
              <a:rPr lang="en-US" altLang="zh-TW" sz="2000" smtClean="0">
                <a:sym typeface="Symbol" pitchFamily="18" charset="2"/>
              </a:rPr>
              <a:t>:</a:t>
            </a:r>
            <a:r>
              <a:rPr lang="en-US" altLang="zh-TW" sz="2000" i="1" smtClean="0">
                <a:sym typeface="Symbol" pitchFamily="18" charset="2"/>
              </a:rPr>
              <a:t> state at time t</a:t>
            </a:r>
            <a:br>
              <a:rPr lang="en-US" altLang="zh-TW" sz="2000" i="1" smtClean="0">
                <a:sym typeface="Symbol" pitchFamily="18" charset="2"/>
              </a:rPr>
            </a:br>
            <a:r>
              <a:rPr lang="en-US" altLang="zh-TW" sz="2000" smtClean="0">
                <a:sym typeface="Wingdings" pitchFamily="2" charset="2"/>
              </a:rPr>
              <a:t></a:t>
            </a:r>
            <a:r>
              <a:rPr lang="en-US" altLang="zh-TW" sz="2000" i="1" smtClean="0">
                <a:sym typeface="Wingdings" pitchFamily="2" charset="2"/>
              </a:rPr>
              <a:t> </a:t>
            </a:r>
            <a:r>
              <a:rPr lang="en-US" altLang="zh-TW" sz="2000" i="1" smtClean="0">
                <a:sym typeface="Symbol" pitchFamily="18" charset="2"/>
              </a:rPr>
              <a:t>for state j, </a:t>
            </a:r>
            <a:r>
              <a:rPr lang="en-US" altLang="zh-TW" sz="2000" i="1" smtClean="0"/>
              <a:t>b</a:t>
            </a:r>
            <a:r>
              <a:rPr lang="en-US" altLang="zh-TW" sz="2000" i="1" baseline="-25000" smtClean="0"/>
              <a:t>j</a:t>
            </a:r>
            <a:r>
              <a:rPr lang="en-US" altLang="zh-TW" sz="2000" smtClean="0"/>
              <a:t>(</a:t>
            </a:r>
            <a:r>
              <a:rPr lang="en-US" altLang="zh-TW" sz="2000" b="1" i="1" smtClean="0"/>
              <a:t>v</a:t>
            </a:r>
            <a:r>
              <a:rPr lang="en-US" altLang="zh-TW" sz="2000" baseline="-25000" smtClean="0"/>
              <a:t>k</a:t>
            </a:r>
            <a:r>
              <a:rPr lang="en-US" altLang="zh-TW" sz="2000" smtClean="0"/>
              <a:t>) consists of </a:t>
            </a:r>
            <a:r>
              <a:rPr lang="en-US" altLang="zh-TW" sz="2000" i="1" smtClean="0">
                <a:solidFill>
                  <a:schemeClr val="accent2"/>
                </a:solidFill>
              </a:rPr>
              <a:t>only M probability values</a:t>
            </a:r>
          </a:p>
        </p:txBody>
      </p:sp>
      <p:pic>
        <p:nvPicPr>
          <p:cNvPr id="13317" name="Picture 7" descr="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8556" r="19052" b="17313"/>
          <a:stretch>
            <a:fillRect/>
          </a:stretch>
        </p:blipFill>
        <p:spPr bwMode="auto">
          <a:xfrm>
            <a:off x="2622550" y="4279900"/>
            <a:ext cx="46815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261938" y="4697413"/>
            <a:ext cx="2678112" cy="396875"/>
          </a:xfrm>
          <a:prstGeom prst="rect">
            <a:avLst/>
          </a:prstGeom>
          <a:solidFill>
            <a:srgbClr val="FFFF99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A left-to-right HMM</a:t>
            </a:r>
          </a:p>
        </p:txBody>
      </p:sp>
      <p:sp>
        <p:nvSpPr>
          <p:cNvPr id="13319" name="文字方塊 1"/>
          <p:cNvSpPr txBox="1">
            <a:spLocks noChangeArrowheads="1"/>
          </p:cNvSpPr>
          <p:nvPr/>
        </p:nvSpPr>
        <p:spPr bwMode="auto">
          <a:xfrm>
            <a:off x="55563" y="5949950"/>
            <a:ext cx="2544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6600"/>
                </a:solidFill>
                <a:ea typeface="新細明體" charset="-120"/>
              </a:rPr>
              <a:t>probability mass functions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6600"/>
                </a:solidFill>
                <a:ea typeface="新細明體" charset="-120"/>
              </a:rPr>
              <a:t>(pmfs)</a:t>
            </a:r>
            <a:endParaRPr lang="zh-TW" altLang="en-US" sz="1600">
              <a:solidFill>
                <a:srgbClr val="006600"/>
              </a:solidFill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058BB3B5-0144-472E-A93D-2951C1E4FBF1}" type="slidenum">
              <a:rPr lang="en-US" altLang="zh-TW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Two major types of HMMs according to the observations</a:t>
            </a:r>
          </a:p>
          <a:p>
            <a:pPr lvl="1" eaLnBrk="1" hangingPunct="1"/>
            <a:r>
              <a:rPr lang="en-US" altLang="zh-TW" b="1" u="sng" smtClean="0"/>
              <a:t>Continuous and infinite observations:</a:t>
            </a:r>
          </a:p>
          <a:p>
            <a:pPr lvl="2" eaLnBrk="1" hangingPunct="1"/>
            <a:r>
              <a:rPr lang="en-US" altLang="zh-TW" sz="2000" smtClean="0"/>
              <a:t>The observations that </a:t>
            </a:r>
            <a:r>
              <a:rPr lang="en-US" altLang="zh-TW" sz="2000" smtClean="0">
                <a:solidFill>
                  <a:srgbClr val="0000FF"/>
                </a:solidFill>
              </a:rPr>
              <a:t>all</a:t>
            </a:r>
            <a:r>
              <a:rPr lang="en-US" altLang="zh-TW" sz="2000" smtClean="0"/>
              <a:t> distinct states generate are infinite and continuous, that is, </a:t>
            </a:r>
            <a:r>
              <a:rPr lang="en-US" altLang="zh-TW" sz="2000" b="1" i="1" smtClean="0"/>
              <a:t>V</a:t>
            </a:r>
            <a:r>
              <a:rPr lang="en-US" altLang="zh-TW" sz="2000" smtClean="0"/>
              <a:t>={</a:t>
            </a:r>
            <a:r>
              <a:rPr lang="en-US" altLang="zh-TW" sz="2000" b="1" i="1" smtClean="0"/>
              <a:t>v| v</a:t>
            </a:r>
            <a:r>
              <a:rPr lang="en-US" altLang="zh-TW" sz="2000" i="1" smtClean="0">
                <a:sym typeface="Symbol" pitchFamily="18" charset="2"/>
              </a:rPr>
              <a:t></a:t>
            </a:r>
            <a:r>
              <a:rPr lang="en-US" altLang="zh-TW" sz="2000" b="1" i="1" smtClean="0">
                <a:sym typeface="Symbol" pitchFamily="18" charset="2"/>
              </a:rPr>
              <a:t>R</a:t>
            </a:r>
            <a:r>
              <a:rPr lang="en-US" altLang="zh-TW" sz="2000" i="1" baseline="30000" smtClean="0">
                <a:sym typeface="Symbol" pitchFamily="18" charset="2"/>
              </a:rPr>
              <a:t>d</a:t>
            </a:r>
            <a:r>
              <a:rPr lang="en-US" altLang="zh-TW" sz="2000" smtClean="0"/>
              <a:t>}</a:t>
            </a:r>
          </a:p>
          <a:p>
            <a:pPr lvl="2" eaLnBrk="1" hangingPunct="1"/>
            <a:r>
              <a:rPr lang="en-US" altLang="zh-TW" sz="2000" smtClean="0"/>
              <a:t>In this case, the set of observation probability distributions </a:t>
            </a:r>
            <a:r>
              <a:rPr lang="en-US" altLang="zh-TW" sz="2000" i="1" smtClean="0"/>
              <a:t>B</a:t>
            </a:r>
            <a:r>
              <a:rPr lang="en-US" altLang="zh-TW" sz="2000" smtClean="0"/>
              <a:t>={</a:t>
            </a:r>
            <a:r>
              <a:rPr lang="en-US" altLang="zh-TW" sz="2000" i="1" smtClean="0"/>
              <a:t>b</a:t>
            </a:r>
            <a:r>
              <a:rPr lang="en-US" altLang="zh-TW" sz="2000" i="1" baseline="-25000" smtClean="0"/>
              <a:t>j</a:t>
            </a:r>
            <a:r>
              <a:rPr lang="en-US" altLang="zh-TW" sz="2000" smtClean="0"/>
              <a:t>(</a:t>
            </a:r>
            <a:r>
              <a:rPr lang="en-US" altLang="zh-TW" sz="2000" b="1" smtClean="0"/>
              <a:t>v</a:t>
            </a:r>
            <a:r>
              <a:rPr lang="en-US" altLang="zh-TW" sz="2000" smtClean="0"/>
              <a:t>)}, is defined as  </a:t>
            </a:r>
            <a:r>
              <a:rPr lang="en-US" altLang="zh-TW" sz="2000" i="1" smtClean="0"/>
              <a:t>b</a:t>
            </a:r>
            <a:r>
              <a:rPr lang="en-US" altLang="zh-TW" sz="2000" i="1" baseline="-25000" smtClean="0"/>
              <a:t>j</a:t>
            </a:r>
            <a:r>
              <a:rPr lang="en-US" altLang="zh-TW" sz="2000" smtClean="0"/>
              <a:t>(</a:t>
            </a:r>
            <a:r>
              <a:rPr lang="en-US" altLang="zh-TW" sz="2000" b="1" i="1" smtClean="0"/>
              <a:t>v</a:t>
            </a:r>
            <a:r>
              <a:rPr lang="en-US" altLang="zh-TW" sz="2000" smtClean="0"/>
              <a:t>)=</a:t>
            </a:r>
            <a:r>
              <a:rPr lang="en-US" altLang="zh-TW" sz="2000" i="1" smtClean="0"/>
              <a:t>f</a:t>
            </a:r>
            <a:r>
              <a:rPr lang="en-US" altLang="zh-TW" sz="2000" b="1" i="1" baseline="-25000" smtClean="0"/>
              <a:t>O</a:t>
            </a:r>
            <a:r>
              <a:rPr lang="en-US" altLang="zh-TW" sz="2000" baseline="-25000" smtClean="0"/>
              <a:t>|</a:t>
            </a:r>
            <a:r>
              <a:rPr lang="en-US" altLang="zh-TW" sz="2000" b="1" i="1" baseline="-25000" smtClean="0"/>
              <a:t>S</a:t>
            </a:r>
            <a:r>
              <a:rPr lang="en-US" altLang="zh-TW" sz="2000" smtClean="0"/>
              <a:t>(</a:t>
            </a:r>
            <a:r>
              <a:rPr lang="en-US" altLang="zh-TW" sz="2000" b="1" i="1" smtClean="0"/>
              <a:t>o</a:t>
            </a:r>
            <a:r>
              <a:rPr lang="en-US" altLang="zh-TW" sz="2000" i="1" baseline="-25000" smtClean="0"/>
              <a:t>t</a:t>
            </a:r>
            <a:r>
              <a:rPr lang="en-US" altLang="zh-TW" sz="2000" i="1" smtClean="0"/>
              <a:t>=</a:t>
            </a:r>
            <a:r>
              <a:rPr lang="en-US" altLang="zh-TW" sz="2000" b="1" i="1" smtClean="0"/>
              <a:t>v</a:t>
            </a:r>
            <a:r>
              <a:rPr lang="en-US" altLang="zh-TW" sz="2000" i="1" smtClean="0"/>
              <a:t>|s</a:t>
            </a:r>
            <a:r>
              <a:rPr lang="en-US" altLang="zh-TW" sz="2000" i="1" baseline="-25000" smtClean="0"/>
              <a:t>t</a:t>
            </a:r>
            <a:r>
              <a:rPr lang="en-US" altLang="zh-TW" sz="2000" i="1" smtClean="0"/>
              <a:t>=j</a:t>
            </a:r>
            <a:r>
              <a:rPr lang="en-US" altLang="zh-TW" sz="2000" smtClean="0"/>
              <a:t>), 1</a:t>
            </a:r>
            <a:r>
              <a:rPr lang="en-US" altLang="zh-TW" sz="2000" smtClean="0">
                <a:sym typeface="Symbol" pitchFamily="18" charset="2"/>
              </a:rPr>
              <a:t></a:t>
            </a:r>
            <a:r>
              <a:rPr lang="en-US" altLang="zh-TW" sz="2000" i="1" smtClean="0">
                <a:sym typeface="Symbol" pitchFamily="18" charset="2"/>
              </a:rPr>
              <a:t>j</a:t>
            </a:r>
            <a:r>
              <a:rPr lang="en-US" altLang="zh-TW" sz="2000" smtClean="0">
                <a:sym typeface="Symbol" pitchFamily="18" charset="2"/>
              </a:rPr>
              <a:t></a:t>
            </a:r>
            <a:r>
              <a:rPr lang="en-US" altLang="zh-TW" sz="2000" i="1" smtClean="0">
                <a:sym typeface="Symbol" pitchFamily="18" charset="2"/>
              </a:rPr>
              <a:t>N</a:t>
            </a:r>
            <a:br>
              <a:rPr lang="en-US" altLang="zh-TW" sz="2000" i="1" smtClean="0">
                <a:sym typeface="Symbol" pitchFamily="18" charset="2"/>
              </a:rPr>
            </a:br>
            <a:r>
              <a:rPr lang="en-US" altLang="zh-TW" sz="2000" i="1" smtClean="0">
                <a:sym typeface="Symbol" pitchFamily="18" charset="2"/>
              </a:rPr>
              <a:t> </a:t>
            </a:r>
            <a:r>
              <a:rPr lang="en-US" altLang="zh-TW" sz="2000" smtClean="0">
                <a:sym typeface="Wingdings" pitchFamily="2" charset="2"/>
              </a:rPr>
              <a:t></a:t>
            </a:r>
            <a:r>
              <a:rPr lang="en-US" altLang="zh-TW" sz="2000" i="1" smtClean="0">
                <a:sym typeface="Wingdings" pitchFamily="2" charset="2"/>
              </a:rPr>
              <a:t> </a:t>
            </a:r>
            <a:r>
              <a:rPr lang="en-US" altLang="zh-TW" sz="2000" i="1" smtClean="0"/>
              <a:t>b</a:t>
            </a:r>
            <a:r>
              <a:rPr lang="en-US" altLang="zh-TW" sz="2000" i="1" baseline="-25000" smtClean="0"/>
              <a:t>j</a:t>
            </a:r>
            <a:r>
              <a:rPr lang="en-US" altLang="zh-TW" sz="2000" i="1" smtClean="0"/>
              <a:t>(</a:t>
            </a:r>
            <a:r>
              <a:rPr lang="en-US" altLang="zh-TW" sz="2000" b="1" i="1" smtClean="0"/>
              <a:t>v</a:t>
            </a:r>
            <a:r>
              <a:rPr lang="en-US" altLang="zh-TW" sz="2000" i="1" smtClean="0"/>
              <a:t>)</a:t>
            </a:r>
            <a:r>
              <a:rPr lang="en-US" altLang="zh-TW" sz="2000" smtClean="0"/>
              <a:t> is a </a:t>
            </a:r>
            <a:r>
              <a:rPr lang="en-US" altLang="zh-TW" sz="2000" b="1" i="1" smtClean="0">
                <a:solidFill>
                  <a:srgbClr val="0000FF"/>
                </a:solidFill>
              </a:rPr>
              <a:t>continuous probability density function (pdf)</a:t>
            </a:r>
            <a:r>
              <a:rPr lang="en-US" altLang="zh-TW" sz="2000" b="1" i="1" smtClean="0">
                <a:solidFill>
                  <a:schemeClr val="accent2"/>
                </a:solidFill>
              </a:rPr>
              <a:t> </a:t>
            </a:r>
            <a:r>
              <a:rPr lang="en-US" altLang="zh-TW" sz="2000" b="1" i="1" smtClean="0"/>
              <a:t>and is often a mixture of Multivariate Gaussian </a:t>
            </a:r>
            <a:r>
              <a:rPr lang="en-US" altLang="zh-TW" sz="2000" b="1" smtClean="0"/>
              <a:t>(</a:t>
            </a:r>
            <a:r>
              <a:rPr lang="en-US" altLang="zh-TW" sz="2000" b="1" i="1" smtClean="0"/>
              <a:t>Normal</a:t>
            </a:r>
            <a:r>
              <a:rPr lang="en-US" altLang="zh-TW" sz="2000" b="1" smtClean="0"/>
              <a:t>)</a:t>
            </a:r>
            <a:r>
              <a:rPr lang="en-US" altLang="zh-TW" sz="2000" b="1" i="1" smtClean="0"/>
              <a:t> Distributions</a:t>
            </a:r>
          </a:p>
        </p:txBody>
      </p:sp>
      <p:graphicFrame>
        <p:nvGraphicFramePr>
          <p:cNvPr id="14341" name="Object 6"/>
          <p:cNvGraphicFramePr>
            <a:graphicFrameLocks noChangeAspect="1"/>
          </p:cNvGraphicFramePr>
          <p:nvPr/>
        </p:nvGraphicFramePr>
        <p:xfrm>
          <a:off x="1222375" y="4611688"/>
          <a:ext cx="708660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4" imgW="3822700" imgH="660400" progId="Equation.3">
                  <p:embed/>
                </p:oleObj>
              </mc:Choice>
              <mc:Fallback>
                <p:oleObj name="Equation" r:id="rId4" imgW="3822700" imgH="660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4611688"/>
                        <a:ext cx="7086600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Line 10"/>
          <p:cNvSpPr>
            <a:spLocks noChangeShapeType="1"/>
          </p:cNvSpPr>
          <p:nvPr/>
        </p:nvSpPr>
        <p:spPr bwMode="auto">
          <a:xfrm flipV="1">
            <a:off x="3910013" y="5816600"/>
            <a:ext cx="1587" cy="268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3295650" y="6048375"/>
            <a:ext cx="1206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Covariance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 Matrix</a:t>
            </a:r>
          </a:p>
        </p:txBody>
      </p:sp>
      <p:sp>
        <p:nvSpPr>
          <p:cNvPr id="14344" name="Line 12"/>
          <p:cNvSpPr>
            <a:spLocks noChangeShapeType="1"/>
          </p:cNvSpPr>
          <p:nvPr/>
        </p:nvSpPr>
        <p:spPr bwMode="auto">
          <a:xfrm flipV="1">
            <a:off x="6034088" y="5397500"/>
            <a:ext cx="1587" cy="268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5818188" y="5686425"/>
            <a:ext cx="1333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Mean Vector</a:t>
            </a:r>
          </a:p>
        </p:txBody>
      </p:sp>
      <p:sp>
        <p:nvSpPr>
          <p:cNvPr id="14346" name="Line 14"/>
          <p:cNvSpPr>
            <a:spLocks noChangeShapeType="1"/>
          </p:cNvSpPr>
          <p:nvPr/>
        </p:nvSpPr>
        <p:spPr bwMode="auto">
          <a:xfrm flipH="1" flipV="1">
            <a:off x="5597525" y="5454650"/>
            <a:ext cx="1588" cy="661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4919663" y="6200775"/>
            <a:ext cx="1920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Observation Vector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647825" y="6062663"/>
            <a:ext cx="847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Mixture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Weight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2324100" y="5453063"/>
            <a:ext cx="222250" cy="571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A1A1B6E-9EAB-4752-AB77-984A7065068C}" type="slidenum">
              <a:rPr lang="en-US" altLang="zh-TW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Multivariate Gaussian Distributions</a:t>
            </a:r>
          </a:p>
          <a:p>
            <a:pPr lvl="1" eaLnBrk="1" hangingPunct="1"/>
            <a:r>
              <a:rPr lang="en-US" altLang="zh-TW" smtClean="0"/>
              <a:t>When </a:t>
            </a:r>
            <a:r>
              <a:rPr lang="en-US" altLang="zh-TW" b="1" i="1" smtClean="0"/>
              <a:t>X</a:t>
            </a:r>
            <a:r>
              <a:rPr lang="en-US" altLang="zh-TW" smtClean="0"/>
              <a:t>=(</a:t>
            </a:r>
            <a:r>
              <a:rPr lang="en-US" altLang="zh-TW" b="1" i="1" smtClean="0"/>
              <a:t>x</a:t>
            </a:r>
            <a:r>
              <a:rPr lang="en-US" altLang="zh-TW" baseline="-25000" smtClean="0"/>
              <a:t>1</a:t>
            </a:r>
            <a:r>
              <a:rPr lang="en-US" altLang="zh-TW" smtClean="0"/>
              <a:t>, </a:t>
            </a:r>
            <a:r>
              <a:rPr lang="en-US" altLang="zh-TW" b="1" i="1" smtClean="0"/>
              <a:t>x</a:t>
            </a:r>
            <a:r>
              <a:rPr lang="en-US" altLang="zh-TW" baseline="-25000" smtClean="0"/>
              <a:t>2</a:t>
            </a:r>
            <a:r>
              <a:rPr lang="en-US" altLang="zh-TW" smtClean="0"/>
              <a:t>,…, </a:t>
            </a:r>
            <a:r>
              <a:rPr lang="en-US" altLang="zh-TW" b="1" i="1" smtClean="0"/>
              <a:t>x</a:t>
            </a:r>
            <a:r>
              <a:rPr lang="en-US" altLang="zh-TW" b="1" i="1" baseline="-25000" smtClean="0"/>
              <a:t>d</a:t>
            </a:r>
            <a:r>
              <a:rPr lang="en-US" altLang="zh-TW" smtClean="0"/>
              <a:t>) is a </a:t>
            </a:r>
            <a:r>
              <a:rPr lang="en-US" altLang="zh-TW" i="1" smtClean="0"/>
              <a:t>d</a:t>
            </a:r>
            <a:r>
              <a:rPr lang="en-US" altLang="zh-TW" smtClean="0"/>
              <a:t>-dimensional random vector, the multivariate Gaussian pdf has the form: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If </a:t>
            </a:r>
            <a:r>
              <a:rPr lang="en-US" altLang="zh-TW" b="1" i="1" smtClean="0"/>
              <a:t>x</a:t>
            </a:r>
            <a:r>
              <a:rPr lang="en-US" altLang="zh-TW" baseline="-25000" smtClean="0"/>
              <a:t>1</a:t>
            </a:r>
            <a:r>
              <a:rPr lang="en-US" altLang="zh-TW" smtClean="0"/>
              <a:t>, </a:t>
            </a:r>
            <a:r>
              <a:rPr lang="en-US" altLang="zh-TW" b="1" i="1" smtClean="0"/>
              <a:t>x</a:t>
            </a:r>
            <a:r>
              <a:rPr lang="en-US" altLang="zh-TW" baseline="-25000" smtClean="0"/>
              <a:t>2</a:t>
            </a:r>
            <a:r>
              <a:rPr lang="en-US" altLang="zh-TW" smtClean="0"/>
              <a:t>,…, </a:t>
            </a:r>
            <a:r>
              <a:rPr lang="en-US" altLang="zh-TW" b="1" i="1" smtClean="0"/>
              <a:t>x</a:t>
            </a:r>
            <a:r>
              <a:rPr lang="en-US" altLang="zh-TW" i="1" baseline="-25000" smtClean="0"/>
              <a:t>d </a:t>
            </a:r>
            <a:r>
              <a:rPr lang="en-US" altLang="zh-TW" smtClean="0"/>
              <a:t>are </a:t>
            </a:r>
            <a:r>
              <a:rPr lang="en-US" altLang="zh-TW" smtClean="0">
                <a:solidFill>
                  <a:srgbClr val="0000FF"/>
                </a:solidFill>
              </a:rPr>
              <a:t>independent</a:t>
            </a:r>
            <a:r>
              <a:rPr lang="en-US" altLang="zh-TW" smtClean="0"/>
              <a:t>, the covariance matrix is reduced to diagonal covariance </a:t>
            </a:r>
          </a:p>
          <a:p>
            <a:pPr lvl="2" eaLnBrk="1" hangingPunct="1"/>
            <a:r>
              <a:rPr lang="en-US" altLang="zh-TW" sz="1800" smtClean="0"/>
              <a:t>Viewed as </a:t>
            </a:r>
            <a:r>
              <a:rPr lang="en-US" altLang="zh-TW" sz="1800" i="1" smtClean="0"/>
              <a:t>d</a:t>
            </a:r>
            <a:r>
              <a:rPr lang="en-US" altLang="zh-TW" sz="1800" smtClean="0"/>
              <a:t> independent scalar Gaussian distributions </a:t>
            </a:r>
          </a:p>
          <a:p>
            <a:pPr lvl="2" eaLnBrk="1" hangingPunct="1"/>
            <a:r>
              <a:rPr lang="en-US" altLang="zh-TW" sz="1800" smtClean="0"/>
              <a:t>Model complexity is significantly reduced</a:t>
            </a:r>
          </a:p>
        </p:txBody>
      </p:sp>
      <p:graphicFrame>
        <p:nvGraphicFramePr>
          <p:cNvPr id="15365" name="Object 6"/>
          <p:cNvGraphicFramePr>
            <a:graphicFrameLocks noChangeAspect="1"/>
          </p:cNvGraphicFramePr>
          <p:nvPr/>
        </p:nvGraphicFramePr>
        <p:xfrm>
          <a:off x="1143000" y="2643188"/>
          <a:ext cx="6616700" cy="244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Equation" r:id="rId3" imgW="4127500" imgH="1536700" progId="Equation.3">
                  <p:embed/>
                </p:oleObj>
              </mc:Choice>
              <mc:Fallback>
                <p:oleObj name="Equation" r:id="rId3" imgW="4127500" imgH="1536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43188"/>
                        <a:ext cx="6616700" cy="2441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02A8DC37-5F84-44CA-B322-341AE258AEBF}" type="slidenum">
              <a:rPr lang="en-US" altLang="zh-TW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Multivariate Gaussian Distributions</a:t>
            </a:r>
          </a:p>
        </p:txBody>
      </p:sp>
      <p:pic>
        <p:nvPicPr>
          <p:cNvPr id="16389" name="Picture 6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8609" r="5310"/>
          <a:stretch>
            <a:fillRect/>
          </a:stretch>
        </p:blipFill>
        <p:spPr bwMode="auto">
          <a:xfrm>
            <a:off x="4500563" y="2133600"/>
            <a:ext cx="468153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fig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3229"/>
          <a:stretch>
            <a:fillRect/>
          </a:stretch>
        </p:blipFill>
        <p:spPr bwMode="auto">
          <a:xfrm>
            <a:off x="0" y="1989138"/>
            <a:ext cx="45005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SP - Berlin Chen   </a:t>
            </a:r>
            <a:fld id="{DECC6366-6751-44D7-B804-89971D325047}" type="slidenum">
              <a:rPr lang="en-US" altLang="zh-TW"/>
              <a:pPr>
                <a:defRPr/>
              </a:pPr>
              <a:t>16</a:t>
            </a:fld>
            <a:endParaRPr lang="en-US" altLang="zh-TW" dirty="0"/>
          </a:p>
        </p:txBody>
      </p:sp>
      <p:pic>
        <p:nvPicPr>
          <p:cNvPr id="174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908050"/>
            <a:ext cx="39624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733" b="5464"/>
          <a:stretch>
            <a:fillRect/>
          </a:stretch>
        </p:blipFill>
        <p:spPr bwMode="auto">
          <a:xfrm>
            <a:off x="4826000" y="3594100"/>
            <a:ext cx="40671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6350"/>
            <a:ext cx="4691063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Covariance matrix of the correlated feature vectors (Mel-frequency filter bank outputs)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Covariance matrix of the partially de-correlated feature vectors (MFCC without C</a:t>
            </a:r>
            <a:r>
              <a:rPr lang="en-US" altLang="zh-TW" baseline="-25000" smtClean="0"/>
              <a:t>0</a:t>
            </a:r>
            <a:r>
              <a:rPr lang="en-US" altLang="zh-TW" smtClean="0"/>
              <a:t>)</a:t>
            </a:r>
          </a:p>
          <a:p>
            <a:pPr lvl="1" eaLnBrk="1" hangingPunct="1"/>
            <a:r>
              <a:rPr lang="en-US" altLang="zh-TW" smtClean="0"/>
              <a:t>MFCC: Mel-frequency cepstral coefficients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6D71DB98-9598-4995-8C98-EB8AFAAC82C2}" type="slidenum">
              <a:rPr lang="en-US" altLang="zh-TW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Multivariate </a:t>
            </a:r>
            <a:r>
              <a:rPr lang="en-US" altLang="zh-TW" smtClean="0">
                <a:latin typeface="Comic Sans MS" pitchFamily="66" charset="0"/>
              </a:rPr>
              <a:t>Mixture </a:t>
            </a:r>
            <a:r>
              <a:rPr lang="en-US" altLang="zh-TW" smtClean="0"/>
              <a:t>Gaussian Distributions (cont.)</a:t>
            </a:r>
          </a:p>
          <a:p>
            <a:pPr lvl="1" eaLnBrk="1" hangingPunct="1"/>
            <a:r>
              <a:rPr lang="en-US" altLang="zh-TW" smtClean="0"/>
              <a:t>More complex distributions with multiple local maxima (modes) can be approximated by Gaussian (a unimodal distribution) mixtures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>
                <a:solidFill>
                  <a:srgbClr val="000099"/>
                </a:solidFill>
              </a:rPr>
              <a:t>Gaussian mixtures with enough mixture components can approximate any distribution</a:t>
            </a:r>
            <a:r>
              <a:rPr lang="en-US" altLang="zh-TW" smtClean="0"/>
              <a:t> </a:t>
            </a:r>
          </a:p>
        </p:txBody>
      </p:sp>
      <p:graphicFrame>
        <p:nvGraphicFramePr>
          <p:cNvPr id="18437" name="Object 6"/>
          <p:cNvGraphicFramePr>
            <a:graphicFrameLocks noChangeAspect="1"/>
          </p:cNvGraphicFramePr>
          <p:nvPr/>
        </p:nvGraphicFramePr>
        <p:xfrm>
          <a:off x="1331913" y="2708275"/>
          <a:ext cx="46815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方程式" r:id="rId3" imgW="2387600" imgH="381000" progId="Equation.3">
                  <p:embed/>
                </p:oleObj>
              </mc:Choice>
              <mc:Fallback>
                <p:oleObj name="方程式" r:id="rId3" imgW="2387600" imgH="38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708275"/>
                        <a:ext cx="468153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4451350"/>
            <a:ext cx="50784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5676900"/>
            <a:ext cx="5275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4EAC2592-5AAC-4422-A509-7CCB6FDD2E53}" type="slidenum">
              <a:rPr lang="en-US" altLang="zh-TW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059362"/>
          </a:xfrm>
        </p:spPr>
        <p:txBody>
          <a:bodyPr/>
          <a:lstStyle/>
          <a:p>
            <a:pPr eaLnBrk="1" hangingPunct="1"/>
            <a:r>
              <a:rPr lang="en-US" altLang="zh-TW" smtClean="0"/>
              <a:t>Example 4: a 3-state discrete HMM </a:t>
            </a:r>
            <a:r>
              <a:rPr lang="en-US" altLang="zh-TW" i="1" smtClean="0">
                <a:sym typeface="Symbol" pitchFamily="18" charset="2"/>
              </a:rPr>
              <a:t>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Given a sequence of observations </a:t>
            </a:r>
            <a:r>
              <a:rPr lang="en-US" altLang="zh-TW" i="1" smtClean="0"/>
              <a:t>O=</a:t>
            </a:r>
            <a:r>
              <a:rPr lang="en-US" altLang="zh-TW" smtClean="0"/>
              <a:t>{</a:t>
            </a:r>
            <a:r>
              <a:rPr lang="en-US" altLang="zh-TW" i="1" smtClean="0"/>
              <a:t>ABC</a:t>
            </a:r>
            <a:r>
              <a:rPr lang="en-US" altLang="zh-TW" smtClean="0"/>
              <a:t>}, there are </a:t>
            </a:r>
            <a:r>
              <a:rPr lang="en-US" altLang="zh-TW" b="1" smtClean="0"/>
              <a:t>27 possible</a:t>
            </a:r>
            <a:r>
              <a:rPr lang="en-US" altLang="zh-TW" smtClean="0"/>
              <a:t> corresponding state sequences, and therefore the corresponding probability is</a:t>
            </a:r>
            <a:br>
              <a:rPr lang="en-US" altLang="zh-TW" smtClean="0"/>
            </a:br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  <p:grpSp>
        <p:nvGrpSpPr>
          <p:cNvPr id="19461" name="Group 34"/>
          <p:cNvGrpSpPr>
            <a:grpSpLocks/>
          </p:cNvGrpSpPr>
          <p:nvPr/>
        </p:nvGrpSpPr>
        <p:grpSpPr bwMode="auto">
          <a:xfrm>
            <a:off x="4899025" y="1395413"/>
            <a:ext cx="4244975" cy="2881312"/>
            <a:chOff x="3072" y="864"/>
            <a:chExt cx="2674" cy="1815"/>
          </a:xfrm>
        </p:grpSpPr>
        <p:sp>
          <p:nvSpPr>
            <p:cNvPr id="19465" name="Oval 5"/>
            <p:cNvSpPr>
              <a:spLocks noChangeArrowheads="1"/>
            </p:cNvSpPr>
            <p:nvPr/>
          </p:nvSpPr>
          <p:spPr bwMode="auto">
            <a:xfrm>
              <a:off x="3624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19466" name="Oval 6"/>
            <p:cNvSpPr>
              <a:spLocks noChangeArrowheads="1"/>
            </p:cNvSpPr>
            <p:nvPr/>
          </p:nvSpPr>
          <p:spPr bwMode="auto">
            <a:xfrm>
              <a:off x="4200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19467" name="Oval 7"/>
            <p:cNvSpPr>
              <a:spLocks noChangeArrowheads="1"/>
            </p:cNvSpPr>
            <p:nvPr/>
          </p:nvSpPr>
          <p:spPr bwMode="auto">
            <a:xfrm>
              <a:off x="4776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19468" name="Line 8"/>
            <p:cNvSpPr>
              <a:spLocks noChangeShapeType="1"/>
            </p:cNvSpPr>
            <p:nvPr/>
          </p:nvSpPr>
          <p:spPr bwMode="auto">
            <a:xfrm flipH="1">
              <a:off x="3792" y="1584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69" name="Line 9"/>
            <p:cNvSpPr>
              <a:spLocks noChangeShapeType="1"/>
            </p:cNvSpPr>
            <p:nvPr/>
          </p:nvSpPr>
          <p:spPr bwMode="auto">
            <a:xfrm flipV="1">
              <a:off x="3864" y="1584"/>
              <a:ext cx="48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70" name="Line 10"/>
            <p:cNvSpPr>
              <a:spLocks noChangeShapeType="1"/>
            </p:cNvSpPr>
            <p:nvPr/>
          </p:nvSpPr>
          <p:spPr bwMode="auto">
            <a:xfrm>
              <a:off x="3856" y="2096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71" name="Line 11"/>
            <p:cNvSpPr>
              <a:spLocks noChangeShapeType="1"/>
            </p:cNvSpPr>
            <p:nvPr/>
          </p:nvSpPr>
          <p:spPr bwMode="auto">
            <a:xfrm flipH="1">
              <a:off x="3824" y="216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72" name="Line 12"/>
            <p:cNvSpPr>
              <a:spLocks noChangeShapeType="1"/>
            </p:cNvSpPr>
            <p:nvPr/>
          </p:nvSpPr>
          <p:spPr bwMode="auto">
            <a:xfrm>
              <a:off x="4344" y="1632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73" name="Line 13"/>
            <p:cNvSpPr>
              <a:spLocks noChangeShapeType="1"/>
            </p:cNvSpPr>
            <p:nvPr/>
          </p:nvSpPr>
          <p:spPr bwMode="auto">
            <a:xfrm flipH="1" flipV="1">
              <a:off x="4392" y="1536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74" name="Arc 14"/>
            <p:cNvSpPr>
              <a:spLocks/>
            </p:cNvSpPr>
            <p:nvPr/>
          </p:nvSpPr>
          <p:spPr bwMode="auto">
            <a:xfrm flipV="1">
              <a:off x="4152" y="1056"/>
              <a:ext cx="335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TW" altLang="en-US"/>
            </a:p>
          </p:txBody>
        </p:sp>
        <p:sp>
          <p:nvSpPr>
            <p:cNvPr id="19475" name="Arc 15"/>
            <p:cNvSpPr>
              <a:spLocks/>
            </p:cNvSpPr>
            <p:nvPr/>
          </p:nvSpPr>
          <p:spPr bwMode="auto">
            <a:xfrm rot="3913781" flipV="1">
              <a:off x="4968" y="1872"/>
              <a:ext cx="335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9476" name="Arc 16"/>
            <p:cNvSpPr>
              <a:spLocks/>
            </p:cNvSpPr>
            <p:nvPr/>
          </p:nvSpPr>
          <p:spPr bwMode="auto">
            <a:xfrm rot="16773843" flipV="1">
              <a:off x="3336" y="1920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9477" name="AutoShape 17"/>
            <p:cNvSpPr>
              <a:spLocks noChangeArrowheads="1"/>
            </p:cNvSpPr>
            <p:nvPr/>
          </p:nvSpPr>
          <p:spPr bwMode="auto">
            <a:xfrm>
              <a:off x="4488" y="1440"/>
              <a:ext cx="192" cy="9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19478" name="Text Box 18"/>
            <p:cNvSpPr txBox="1">
              <a:spLocks noChangeArrowheads="1"/>
            </p:cNvSpPr>
            <p:nvPr/>
          </p:nvSpPr>
          <p:spPr bwMode="auto">
            <a:xfrm>
              <a:off x="4622" y="1367"/>
              <a:ext cx="11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{A:</a:t>
              </a:r>
              <a:r>
                <a:rPr lang="en-US" altLang="zh-TW" sz="1800">
                  <a:ea typeface="新細明體" charset="-120"/>
                </a:rPr>
                <a:t>.3</a:t>
              </a:r>
              <a:r>
                <a:rPr lang="en-US" altLang="zh-TW" sz="1800" b="1">
                  <a:ea typeface="新細明體" charset="-120"/>
                </a:rPr>
                <a:t>,B:</a:t>
              </a:r>
              <a:r>
                <a:rPr lang="en-US" altLang="zh-TW" sz="1800">
                  <a:ea typeface="新細明體" charset="-120"/>
                </a:rPr>
                <a:t>.2</a:t>
              </a:r>
              <a:r>
                <a:rPr lang="en-US" altLang="zh-TW" sz="1800" b="1">
                  <a:ea typeface="新細明體" charset="-120"/>
                </a:rPr>
                <a:t>,C:</a:t>
              </a:r>
              <a:r>
                <a:rPr lang="en-US" altLang="zh-TW" sz="1800">
                  <a:ea typeface="新細明體" charset="-120"/>
                </a:rPr>
                <a:t>.5</a:t>
              </a:r>
              <a:r>
                <a:rPr lang="en-US" altLang="zh-TW" sz="1800" b="1">
                  <a:ea typeface="新細明體" charset="-120"/>
                </a:rPr>
                <a:t>}</a:t>
              </a:r>
            </a:p>
          </p:txBody>
        </p:sp>
        <p:sp>
          <p:nvSpPr>
            <p:cNvPr id="19479" name="AutoShape 19"/>
            <p:cNvSpPr>
              <a:spLocks noChangeArrowheads="1"/>
            </p:cNvSpPr>
            <p:nvPr/>
          </p:nvSpPr>
          <p:spPr bwMode="auto">
            <a:xfrm>
              <a:off x="3720" y="2256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19480" name="AutoShape 20"/>
            <p:cNvSpPr>
              <a:spLocks noChangeArrowheads="1"/>
            </p:cNvSpPr>
            <p:nvPr/>
          </p:nvSpPr>
          <p:spPr bwMode="auto">
            <a:xfrm>
              <a:off x="4872" y="2256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19481" name="Text Box 21"/>
            <p:cNvSpPr txBox="1">
              <a:spLocks noChangeArrowheads="1"/>
            </p:cNvSpPr>
            <p:nvPr/>
          </p:nvSpPr>
          <p:spPr bwMode="auto">
            <a:xfrm>
              <a:off x="3312" y="2448"/>
              <a:ext cx="11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{A:</a:t>
              </a:r>
              <a:r>
                <a:rPr lang="en-US" altLang="zh-TW" sz="1800">
                  <a:ea typeface="新細明體" charset="-120"/>
                </a:rPr>
                <a:t>.7</a:t>
              </a:r>
              <a:r>
                <a:rPr lang="en-US" altLang="zh-TW" sz="1800" b="1">
                  <a:ea typeface="新細明體" charset="-120"/>
                </a:rPr>
                <a:t>,B:</a:t>
              </a:r>
              <a:r>
                <a:rPr lang="en-US" altLang="zh-TW" sz="1800">
                  <a:ea typeface="新細明體" charset="-120"/>
                </a:rPr>
                <a:t>.1</a:t>
              </a:r>
              <a:r>
                <a:rPr lang="en-US" altLang="zh-TW" sz="1800" b="1">
                  <a:ea typeface="新細明體" charset="-120"/>
                </a:rPr>
                <a:t>,C:</a:t>
              </a:r>
              <a:r>
                <a:rPr lang="en-US" altLang="zh-TW" sz="1800">
                  <a:ea typeface="新細明體" charset="-120"/>
                </a:rPr>
                <a:t>.2</a:t>
              </a:r>
              <a:r>
                <a:rPr lang="en-US" altLang="zh-TW" sz="1800" b="1">
                  <a:ea typeface="新細明體" charset="-120"/>
                </a:rPr>
                <a:t>}</a:t>
              </a:r>
            </a:p>
          </p:txBody>
        </p:sp>
        <p:sp>
          <p:nvSpPr>
            <p:cNvPr id="19482" name="Text Box 22"/>
            <p:cNvSpPr txBox="1">
              <a:spLocks noChangeArrowheads="1"/>
            </p:cNvSpPr>
            <p:nvPr/>
          </p:nvSpPr>
          <p:spPr bwMode="auto">
            <a:xfrm>
              <a:off x="4464" y="2448"/>
              <a:ext cx="11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{A:</a:t>
              </a:r>
              <a:r>
                <a:rPr lang="en-US" altLang="zh-TW" sz="1800">
                  <a:ea typeface="新細明體" charset="-120"/>
                </a:rPr>
                <a:t>.3</a:t>
              </a:r>
              <a:r>
                <a:rPr lang="en-US" altLang="zh-TW" sz="1800" b="1">
                  <a:ea typeface="新細明體" charset="-120"/>
                </a:rPr>
                <a:t>,B:</a:t>
              </a:r>
              <a:r>
                <a:rPr lang="en-US" altLang="zh-TW" sz="1800">
                  <a:ea typeface="新細明體" charset="-120"/>
                </a:rPr>
                <a:t>.6</a:t>
              </a:r>
              <a:r>
                <a:rPr lang="en-US" altLang="zh-TW" sz="1800" b="1">
                  <a:ea typeface="新細明體" charset="-120"/>
                </a:rPr>
                <a:t>,C:</a:t>
              </a:r>
              <a:r>
                <a:rPr lang="en-US" altLang="zh-TW" sz="1800">
                  <a:ea typeface="新細明體" charset="-120"/>
                </a:rPr>
                <a:t>.1</a:t>
              </a:r>
              <a:r>
                <a:rPr lang="en-US" altLang="zh-TW" sz="1800" b="1">
                  <a:ea typeface="新細明體" charset="-120"/>
                </a:rPr>
                <a:t>}</a:t>
              </a:r>
            </a:p>
          </p:txBody>
        </p:sp>
        <p:sp>
          <p:nvSpPr>
            <p:cNvPr id="19483" name="Text Box 23"/>
            <p:cNvSpPr txBox="1">
              <a:spLocks noChangeArrowheads="1"/>
            </p:cNvSpPr>
            <p:nvPr/>
          </p:nvSpPr>
          <p:spPr bwMode="auto">
            <a:xfrm>
              <a:off x="4176" y="864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0.6</a:t>
              </a:r>
            </a:p>
          </p:txBody>
        </p:sp>
        <p:sp>
          <p:nvSpPr>
            <p:cNvPr id="19484" name="Text Box 24"/>
            <p:cNvSpPr txBox="1">
              <a:spLocks noChangeArrowheads="1"/>
            </p:cNvSpPr>
            <p:nvPr/>
          </p:nvSpPr>
          <p:spPr bwMode="auto">
            <a:xfrm>
              <a:off x="3072" y="1968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0.7</a:t>
              </a:r>
            </a:p>
          </p:txBody>
        </p:sp>
        <p:sp>
          <p:nvSpPr>
            <p:cNvPr id="19485" name="Text Box 25"/>
            <p:cNvSpPr txBox="1">
              <a:spLocks noChangeArrowheads="1"/>
            </p:cNvSpPr>
            <p:nvPr/>
          </p:nvSpPr>
          <p:spPr bwMode="auto">
            <a:xfrm>
              <a:off x="3792" y="163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0.3</a:t>
              </a:r>
            </a:p>
          </p:txBody>
        </p:sp>
        <p:sp>
          <p:nvSpPr>
            <p:cNvPr id="19486" name="Text Box 26"/>
            <p:cNvSpPr txBox="1">
              <a:spLocks noChangeArrowheads="1"/>
            </p:cNvSpPr>
            <p:nvPr/>
          </p:nvSpPr>
          <p:spPr bwMode="auto">
            <a:xfrm>
              <a:off x="4032" y="1776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0.1</a:t>
              </a:r>
            </a:p>
          </p:txBody>
        </p:sp>
        <p:sp>
          <p:nvSpPr>
            <p:cNvPr id="19487" name="Text Box 27"/>
            <p:cNvSpPr txBox="1">
              <a:spLocks noChangeArrowheads="1"/>
            </p:cNvSpPr>
            <p:nvPr/>
          </p:nvSpPr>
          <p:spPr bwMode="auto">
            <a:xfrm>
              <a:off x="4176" y="216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0.2</a:t>
              </a:r>
            </a:p>
          </p:txBody>
        </p:sp>
        <p:sp>
          <p:nvSpPr>
            <p:cNvPr id="19488" name="Text Box 28"/>
            <p:cNvSpPr txBox="1">
              <a:spLocks noChangeArrowheads="1"/>
            </p:cNvSpPr>
            <p:nvPr/>
          </p:nvSpPr>
          <p:spPr bwMode="auto">
            <a:xfrm>
              <a:off x="4128" y="192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0.2</a:t>
              </a:r>
            </a:p>
          </p:txBody>
        </p:sp>
        <p:sp>
          <p:nvSpPr>
            <p:cNvPr id="19489" name="Text Box 29"/>
            <p:cNvSpPr txBox="1">
              <a:spLocks noChangeArrowheads="1"/>
            </p:cNvSpPr>
            <p:nvPr/>
          </p:nvSpPr>
          <p:spPr bwMode="auto">
            <a:xfrm>
              <a:off x="4368" y="1776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0.1</a:t>
              </a:r>
            </a:p>
          </p:txBody>
        </p:sp>
        <p:sp>
          <p:nvSpPr>
            <p:cNvPr id="19490" name="Text Box 30"/>
            <p:cNvSpPr txBox="1">
              <a:spLocks noChangeArrowheads="1"/>
            </p:cNvSpPr>
            <p:nvPr/>
          </p:nvSpPr>
          <p:spPr bwMode="auto">
            <a:xfrm>
              <a:off x="4608" y="163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0.3</a:t>
              </a:r>
            </a:p>
          </p:txBody>
        </p:sp>
        <p:sp>
          <p:nvSpPr>
            <p:cNvPr id="19491" name="Text Box 31"/>
            <p:cNvSpPr txBox="1">
              <a:spLocks noChangeArrowheads="1"/>
            </p:cNvSpPr>
            <p:nvPr/>
          </p:nvSpPr>
          <p:spPr bwMode="auto">
            <a:xfrm>
              <a:off x="5232" y="192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0.5</a:t>
              </a:r>
            </a:p>
          </p:txBody>
        </p:sp>
      </p:grpSp>
      <p:graphicFrame>
        <p:nvGraphicFramePr>
          <p:cNvPr id="19462" name="Object 32"/>
          <p:cNvGraphicFramePr>
            <a:graphicFrameLocks noChangeAspect="1"/>
          </p:cNvGraphicFramePr>
          <p:nvPr/>
        </p:nvGraphicFramePr>
        <p:xfrm>
          <a:off x="1219200" y="1773238"/>
          <a:ext cx="3352800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Equation" r:id="rId4" imgW="1993900" imgH="1485900" progId="Equation.3">
                  <p:embed/>
                </p:oleObj>
              </mc:Choice>
              <mc:Fallback>
                <p:oleObj name="Equation" r:id="rId4" imgW="1993900" imgH="14859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73238"/>
                        <a:ext cx="3352800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33"/>
          <p:cNvGraphicFramePr>
            <a:graphicFrameLocks noChangeAspect="1"/>
          </p:cNvGraphicFramePr>
          <p:nvPr/>
        </p:nvGraphicFramePr>
        <p:xfrm>
          <a:off x="755650" y="5300663"/>
          <a:ext cx="8191500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7" name="方程式" r:id="rId6" imgW="4978400" imgH="952500" progId="Equation.3">
                  <p:embed/>
                </p:oleObj>
              </mc:Choice>
              <mc:Fallback>
                <p:oleObj name="方程式" r:id="rId6" imgW="4978400" imgH="9525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00663"/>
                        <a:ext cx="8191500" cy="151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Text Box 35"/>
          <p:cNvSpPr txBox="1">
            <a:spLocks noChangeArrowheads="1"/>
          </p:cNvSpPr>
          <p:nvPr/>
        </p:nvSpPr>
        <p:spPr bwMode="auto">
          <a:xfrm>
            <a:off x="7164388" y="1287463"/>
            <a:ext cx="18335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Ergodic HMM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00FF"/>
                </a:solidFill>
                <a:ea typeface="新細明體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5659F23-BDC7-43D5-99CC-437525141B60}" type="slidenum">
              <a:rPr lang="en-US" altLang="zh-TW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329613" cy="5211763"/>
          </a:xfrm>
        </p:spPr>
        <p:txBody>
          <a:bodyPr/>
          <a:lstStyle/>
          <a:p>
            <a:pPr eaLnBrk="1" hangingPunct="1"/>
            <a:r>
              <a:rPr lang="en-US" altLang="zh-TW" smtClean="0"/>
              <a:t>Notations:</a:t>
            </a:r>
          </a:p>
          <a:p>
            <a:pPr lvl="1" eaLnBrk="1" hangingPunct="1"/>
            <a:r>
              <a:rPr lang="en-US" altLang="zh-TW" b="1" i="1" smtClean="0"/>
              <a:t>O</a:t>
            </a:r>
            <a:r>
              <a:rPr lang="en-US" altLang="zh-TW" b="1" smtClean="0"/>
              <a:t>={</a:t>
            </a:r>
            <a:r>
              <a:rPr lang="en-US" altLang="zh-TW" b="1" i="1" smtClean="0"/>
              <a:t>o</a:t>
            </a:r>
            <a:r>
              <a:rPr lang="en-US" altLang="zh-TW" b="1" i="1" baseline="-25000" smtClean="0"/>
              <a:t>1</a:t>
            </a:r>
            <a:r>
              <a:rPr lang="en-US" altLang="zh-TW" b="1" i="1" smtClean="0"/>
              <a:t>o</a:t>
            </a:r>
            <a:r>
              <a:rPr lang="en-US" altLang="zh-TW" b="1" i="1" baseline="-25000" smtClean="0"/>
              <a:t>2</a:t>
            </a:r>
            <a:r>
              <a:rPr lang="en-US" altLang="zh-TW" b="1" i="1" smtClean="0"/>
              <a:t>o</a:t>
            </a:r>
            <a:r>
              <a:rPr lang="en-US" altLang="zh-TW" b="1" i="1" baseline="-25000" smtClean="0"/>
              <a:t>3</a:t>
            </a:r>
            <a:r>
              <a:rPr lang="en-US" altLang="zh-TW" b="1" i="1" smtClean="0"/>
              <a:t>……o</a:t>
            </a:r>
            <a:r>
              <a:rPr lang="en-US" altLang="zh-TW" b="1" i="1" baseline="-25000" smtClean="0"/>
              <a:t>T</a:t>
            </a:r>
            <a:r>
              <a:rPr lang="en-US" altLang="zh-TW" b="1" smtClean="0"/>
              <a:t>}: </a:t>
            </a:r>
            <a:r>
              <a:rPr lang="en-US" altLang="zh-TW" smtClean="0"/>
              <a:t>the observation (feature) sequence</a:t>
            </a:r>
          </a:p>
          <a:p>
            <a:pPr lvl="1" eaLnBrk="1" hangingPunct="1"/>
            <a:r>
              <a:rPr lang="en-US" altLang="zh-TW" b="1" i="1" smtClean="0"/>
              <a:t>S</a:t>
            </a:r>
            <a:r>
              <a:rPr lang="en-US" altLang="zh-TW" b="1" smtClean="0"/>
              <a:t>= {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1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i="1" smtClean="0"/>
              <a:t>……s</a:t>
            </a:r>
            <a:r>
              <a:rPr lang="en-US" altLang="zh-TW" i="1" baseline="-25000" smtClean="0"/>
              <a:t>T</a:t>
            </a:r>
            <a:r>
              <a:rPr lang="en-US" altLang="zh-TW" b="1" smtClean="0"/>
              <a:t>} : </a:t>
            </a:r>
            <a:r>
              <a:rPr lang="en-US" altLang="zh-TW" smtClean="0"/>
              <a:t>the state sequence</a:t>
            </a:r>
          </a:p>
          <a:p>
            <a:pPr lvl="1" eaLnBrk="1" hangingPunct="1"/>
            <a:r>
              <a:rPr lang="en-US" altLang="zh-TW" b="1" i="1" smtClean="0">
                <a:sym typeface="Symbol" pitchFamily="18" charset="2"/>
              </a:rPr>
              <a:t> </a:t>
            </a:r>
            <a:r>
              <a:rPr lang="en-US" altLang="zh-TW" smtClean="0">
                <a:sym typeface="Symbol" pitchFamily="18" charset="2"/>
              </a:rPr>
              <a:t>: model, for HMM, 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={</a:t>
            </a:r>
            <a:r>
              <a:rPr lang="en-US" altLang="zh-TW" b="1" i="1" smtClean="0">
                <a:sym typeface="Symbol" pitchFamily="18" charset="2"/>
              </a:rPr>
              <a:t>A,B,</a:t>
            </a:r>
            <a:r>
              <a:rPr lang="en-US" altLang="zh-TW" smtClean="0">
                <a:sym typeface="Symbol" pitchFamily="18" charset="2"/>
              </a:rPr>
              <a:t>} </a:t>
            </a:r>
            <a:endParaRPr lang="en-US" altLang="zh-TW" smtClean="0"/>
          </a:p>
          <a:p>
            <a:pPr lvl="1" eaLnBrk="1" hangingPunct="1"/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O</a:t>
            </a:r>
            <a:r>
              <a:rPr lang="en-US" altLang="zh-TW" i="1" smtClean="0"/>
              <a:t>|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) :  The probability of observing </a:t>
            </a:r>
            <a:r>
              <a:rPr lang="en-US" altLang="zh-TW" b="1" i="1" smtClean="0"/>
              <a:t>O</a:t>
            </a:r>
            <a:r>
              <a:rPr lang="en-US" altLang="zh-TW" smtClean="0">
                <a:sym typeface="Symbol" pitchFamily="18" charset="2"/>
              </a:rPr>
              <a:t> given the model </a:t>
            </a:r>
            <a:r>
              <a:rPr lang="en-US" altLang="zh-TW" b="1" i="1" smtClean="0">
                <a:sym typeface="Symbol" pitchFamily="18" charset="2"/>
              </a:rPr>
              <a:t></a:t>
            </a:r>
            <a:endParaRPr lang="zh-TW" altLang="en-US" smtClean="0"/>
          </a:p>
          <a:p>
            <a:pPr lvl="1" eaLnBrk="1" hangingPunct="1"/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O</a:t>
            </a:r>
            <a:r>
              <a:rPr lang="en-US" altLang="zh-TW" i="1" smtClean="0"/>
              <a:t>|</a:t>
            </a:r>
            <a:r>
              <a:rPr lang="en-US" altLang="zh-TW" b="1" i="1" smtClean="0"/>
              <a:t>S,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) : The probability of observing </a:t>
            </a:r>
            <a:r>
              <a:rPr lang="en-US" altLang="zh-TW" b="1" i="1" smtClean="0"/>
              <a:t>O</a:t>
            </a:r>
            <a:r>
              <a:rPr lang="en-US" altLang="zh-TW" smtClean="0">
                <a:sym typeface="Symbol" pitchFamily="18" charset="2"/>
              </a:rPr>
              <a:t> given </a:t>
            </a:r>
            <a:r>
              <a:rPr lang="en-US" altLang="zh-TW" b="1" i="1" smtClean="0">
                <a:sym typeface="Symbol" pitchFamily="18" charset="2"/>
              </a:rPr>
              <a:t> </a:t>
            </a:r>
            <a:r>
              <a:rPr lang="en-US" altLang="zh-TW" smtClean="0">
                <a:sym typeface="Symbol" pitchFamily="18" charset="2"/>
              </a:rPr>
              <a:t>and</a:t>
            </a:r>
            <a:r>
              <a:rPr lang="en-US" altLang="zh-TW" i="1" smtClean="0">
                <a:sym typeface="Symbol" pitchFamily="18" charset="2"/>
              </a:rPr>
              <a:t> </a:t>
            </a:r>
            <a:r>
              <a:rPr lang="en-US" altLang="zh-TW" smtClean="0">
                <a:sym typeface="Symbol" pitchFamily="18" charset="2"/>
              </a:rPr>
              <a:t>a state sequence </a:t>
            </a:r>
            <a:r>
              <a:rPr lang="en-US" altLang="zh-TW" b="1" i="1" smtClean="0"/>
              <a:t>S </a:t>
            </a:r>
            <a:r>
              <a:rPr lang="en-US" altLang="zh-TW" smtClean="0"/>
              <a:t>of 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 </a:t>
            </a:r>
            <a:endParaRPr lang="zh-TW" altLang="en-US" smtClean="0"/>
          </a:p>
          <a:p>
            <a:pPr lvl="1" eaLnBrk="1" hangingPunct="1"/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O,S</a:t>
            </a:r>
            <a:r>
              <a:rPr lang="en-US" altLang="zh-TW" i="1" smtClean="0"/>
              <a:t>|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) : The probability of observing </a:t>
            </a:r>
            <a:r>
              <a:rPr lang="en-US" altLang="zh-TW" b="1" i="1" smtClean="0"/>
              <a:t>O </a:t>
            </a:r>
            <a:r>
              <a:rPr lang="en-US" altLang="zh-TW" smtClean="0"/>
              <a:t>and </a:t>
            </a:r>
            <a:r>
              <a:rPr lang="en-US" altLang="zh-TW" b="1" i="1" smtClean="0"/>
              <a:t>S</a:t>
            </a:r>
            <a:r>
              <a:rPr lang="en-US" altLang="zh-TW" smtClean="0">
                <a:sym typeface="Symbol" pitchFamily="18" charset="2"/>
              </a:rPr>
              <a:t> given </a:t>
            </a:r>
            <a:r>
              <a:rPr lang="en-US" altLang="zh-TW" b="1" i="1" smtClean="0">
                <a:sym typeface="Symbol" pitchFamily="18" charset="2"/>
              </a:rPr>
              <a:t> </a:t>
            </a:r>
            <a:endParaRPr lang="zh-TW" altLang="en-US" smtClean="0"/>
          </a:p>
          <a:p>
            <a:pPr lvl="1" eaLnBrk="1" hangingPunct="1"/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S</a:t>
            </a:r>
            <a:r>
              <a:rPr lang="en-US" altLang="zh-TW" i="1" smtClean="0"/>
              <a:t>|</a:t>
            </a:r>
            <a:r>
              <a:rPr lang="en-US" altLang="zh-TW" b="1" i="1" smtClean="0"/>
              <a:t>O,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) : The probability of observing </a:t>
            </a:r>
            <a:r>
              <a:rPr lang="en-US" altLang="zh-TW" b="1" i="1" smtClean="0"/>
              <a:t>S </a:t>
            </a:r>
            <a:r>
              <a:rPr lang="en-US" altLang="zh-TW" smtClean="0">
                <a:sym typeface="Symbol" pitchFamily="18" charset="2"/>
              </a:rPr>
              <a:t>given </a:t>
            </a:r>
            <a:r>
              <a:rPr lang="en-US" altLang="zh-TW" b="1" i="1" smtClean="0"/>
              <a:t>O </a:t>
            </a:r>
            <a:r>
              <a:rPr lang="en-US" altLang="zh-TW" smtClean="0"/>
              <a:t>and </a:t>
            </a:r>
            <a:r>
              <a:rPr lang="en-US" altLang="zh-TW" b="1" i="1" smtClean="0">
                <a:sym typeface="Symbol" pitchFamily="18" charset="2"/>
              </a:rPr>
              <a:t> </a:t>
            </a:r>
            <a:endParaRPr lang="zh-TW" altLang="en-US" smtClean="0"/>
          </a:p>
          <a:p>
            <a:pPr eaLnBrk="1" hangingPunct="1"/>
            <a:r>
              <a:rPr lang="en-US" altLang="zh-TW" smtClean="0"/>
              <a:t>Useful formulas</a:t>
            </a:r>
          </a:p>
          <a:p>
            <a:pPr lvl="1" eaLnBrk="1" hangingPunct="1"/>
            <a:r>
              <a:rPr lang="en-US" altLang="zh-TW" smtClean="0"/>
              <a:t>Bayes’ Rule : </a:t>
            </a:r>
          </a:p>
        </p:txBody>
      </p:sp>
      <p:graphicFrame>
        <p:nvGraphicFramePr>
          <p:cNvPr id="20485" name="Object 1028"/>
          <p:cNvGraphicFramePr>
            <a:graphicFrameLocks noChangeAspect="1"/>
          </p:cNvGraphicFramePr>
          <p:nvPr/>
        </p:nvGraphicFramePr>
        <p:xfrm>
          <a:off x="1057275" y="5353050"/>
          <a:ext cx="33845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方程式" r:id="rId3" imgW="1981200" imgH="444500" progId="Equation.3">
                  <p:embed/>
                </p:oleObj>
              </mc:Choice>
              <mc:Fallback>
                <p:oleObj name="方程式" r:id="rId3" imgW="1981200" imgH="4445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5353050"/>
                        <a:ext cx="33845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1029"/>
          <p:cNvGraphicFramePr>
            <a:graphicFrameLocks noChangeAspect="1"/>
          </p:cNvGraphicFramePr>
          <p:nvPr/>
        </p:nvGraphicFramePr>
        <p:xfrm>
          <a:off x="1042988" y="6308725"/>
          <a:ext cx="3514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Equation" r:id="rId5" imgW="2057400" imgH="228600" progId="Equation.3">
                  <p:embed/>
                </p:oleObj>
              </mc:Choice>
              <mc:Fallback>
                <p:oleObj name="Equation" r:id="rId5" imgW="2057400" imgH="22860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6308725"/>
                        <a:ext cx="35147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1030"/>
          <p:cNvGraphicFramePr>
            <a:graphicFrameLocks noChangeAspect="1"/>
          </p:cNvGraphicFramePr>
          <p:nvPr/>
        </p:nvGraphicFramePr>
        <p:xfrm>
          <a:off x="5003800" y="5157788"/>
          <a:ext cx="3455988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方程式" r:id="rId7" imgW="1651000" imgH="508000" progId="Equation.3">
                  <p:embed/>
                </p:oleObj>
              </mc:Choice>
              <mc:Fallback>
                <p:oleObj name="方程式" r:id="rId7" imgW="1651000" imgH="5080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5157788"/>
                        <a:ext cx="3455988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AutoShape 1031"/>
          <p:cNvSpPr>
            <a:spLocks noChangeArrowheads="1"/>
          </p:cNvSpPr>
          <p:nvPr/>
        </p:nvSpPr>
        <p:spPr bwMode="auto">
          <a:xfrm>
            <a:off x="4500563" y="5589588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20489" name="Text Box 1032"/>
          <p:cNvSpPr txBox="1">
            <a:spLocks noChangeArrowheads="1"/>
          </p:cNvSpPr>
          <p:nvPr/>
        </p:nvSpPr>
        <p:spPr bwMode="auto">
          <a:xfrm>
            <a:off x="4714875" y="6362700"/>
            <a:ext cx="1103313" cy="336550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chain rule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217F6AC-51C2-4F0B-BBE1-D332F9B4A885}" type="slidenum">
              <a:rPr lang="en-US" altLang="zh-TW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(HMM):</a:t>
            </a:r>
            <a:br>
              <a:rPr lang="en-US" altLang="zh-TW" smtClean="0"/>
            </a:br>
            <a:r>
              <a:rPr lang="en-US" altLang="zh-TW" smtClean="0"/>
              <a:t>A Brief Overview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14438"/>
            <a:ext cx="8229600" cy="54229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zh-TW" sz="2400" b="1" i="1" u="sng" smtClean="0"/>
              <a:t>History</a:t>
            </a:r>
            <a:endParaRPr lang="en-US" altLang="zh-TW" sz="2400" i="1" u="sng" smtClean="0"/>
          </a:p>
          <a:p>
            <a:pPr lvl="1" eaLnBrk="1" hangingPunct="1"/>
            <a:r>
              <a:rPr lang="en-US" altLang="zh-TW" smtClean="0"/>
              <a:t>Published in papers of Baum in late 1960s and early 1970s</a:t>
            </a:r>
          </a:p>
          <a:p>
            <a:pPr lvl="1" eaLnBrk="1" hangingPunct="1"/>
            <a:r>
              <a:rPr lang="en-US" altLang="zh-TW" smtClean="0"/>
              <a:t>Introduced to speech processing by Baker (CMU) and Jelinek (IBM) in the 1970s  (discrete HMMs)</a:t>
            </a:r>
          </a:p>
          <a:p>
            <a:pPr lvl="1" eaLnBrk="1" hangingPunct="1"/>
            <a:r>
              <a:rPr lang="en-US" altLang="zh-TW" smtClean="0"/>
              <a:t>Then extended to continuous HMMs by Bell Labs</a:t>
            </a:r>
          </a:p>
          <a:p>
            <a:pPr lvl="1" eaLnBrk="1" hangingPunct="1">
              <a:buFontTx/>
              <a:buNone/>
            </a:pPr>
            <a:r>
              <a:rPr lang="en-US" altLang="zh-TW" sz="2400" b="1" i="1" u="sng" smtClean="0"/>
              <a:t>Assumptions</a:t>
            </a:r>
          </a:p>
          <a:p>
            <a:pPr lvl="1" eaLnBrk="1" hangingPunct="1"/>
            <a:r>
              <a:rPr lang="en-US" altLang="zh-TW" smtClean="0"/>
              <a:t>Speech signal can be characterized as a parametric random (stochastic) process</a:t>
            </a:r>
          </a:p>
          <a:p>
            <a:pPr lvl="1" eaLnBrk="1" hangingPunct="1"/>
            <a:r>
              <a:rPr lang="en-US" altLang="zh-TW" smtClean="0"/>
              <a:t>Parameters can be estimated in a precise, well-defined manner</a:t>
            </a:r>
            <a:endParaRPr lang="en-US" altLang="zh-TW" sz="2400" b="1" i="1" u="sng" smtClean="0"/>
          </a:p>
          <a:p>
            <a:pPr lvl="1" eaLnBrk="1" hangingPunct="1">
              <a:buFontTx/>
              <a:buNone/>
            </a:pPr>
            <a:r>
              <a:rPr lang="en-US" altLang="zh-TW" sz="2400" b="1" i="1" u="sng" smtClean="0"/>
              <a:t>Three fundamental problems</a:t>
            </a:r>
          </a:p>
          <a:p>
            <a:pPr lvl="1" eaLnBrk="1" hangingPunct="1"/>
            <a:r>
              <a:rPr lang="en-US" altLang="zh-TW" smtClean="0"/>
              <a:t>Evaluation of probability (likelihood) of a sequence of observations given (conditioned on) a specific HMM</a:t>
            </a:r>
          </a:p>
          <a:p>
            <a:pPr lvl="1" eaLnBrk="1" hangingPunct="1"/>
            <a:r>
              <a:rPr lang="en-US" altLang="zh-TW" smtClean="0"/>
              <a:t>Determination of a best sequence of model states</a:t>
            </a:r>
          </a:p>
          <a:p>
            <a:pPr lvl="1" eaLnBrk="1" hangingPunct="1"/>
            <a:r>
              <a:rPr lang="en-US" altLang="zh-TW" smtClean="0"/>
              <a:t>Adjustment of model parameters so as to best account for observed signals (or discrimination purposes)</a:t>
            </a:r>
          </a:p>
          <a:p>
            <a:pPr lvl="1"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36F7280B-3427-46C5-9C47-5A4036326178}" type="slidenum">
              <a:rPr lang="en-US" altLang="zh-TW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Hidden Markov Model (cont.)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Useful formulas (Cont.):</a:t>
            </a:r>
          </a:p>
          <a:p>
            <a:pPr lvl="1" eaLnBrk="1" hangingPunct="1"/>
            <a:r>
              <a:rPr lang="en-US" altLang="zh-TW" smtClean="0"/>
              <a:t>Total Probability Theorem</a:t>
            </a:r>
          </a:p>
        </p:txBody>
      </p:sp>
      <p:graphicFrame>
        <p:nvGraphicFramePr>
          <p:cNvPr id="21509" name="Object 4"/>
          <p:cNvGraphicFramePr>
            <a:graphicFrameLocks noChangeAspect="1"/>
          </p:cNvGraphicFramePr>
          <p:nvPr/>
        </p:nvGraphicFramePr>
        <p:xfrm>
          <a:off x="1042988" y="2141538"/>
          <a:ext cx="766127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name="方程式" r:id="rId3" imgW="4025900" imgH="635000" progId="Equation.3">
                  <p:embed/>
                </p:oleObj>
              </mc:Choice>
              <mc:Fallback>
                <p:oleObj name="方程式" r:id="rId3" imgW="4025900" imgH="63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141538"/>
                        <a:ext cx="7661275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684213" y="3652838"/>
          <a:ext cx="4921250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方程式" r:id="rId5" imgW="1930400" imgH="355600" progId="Equation.3">
                  <p:embed/>
                </p:oleObj>
              </mc:Choice>
              <mc:Fallback>
                <p:oleObj name="方程式" r:id="rId5" imgW="1930400" imgH="355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652838"/>
                        <a:ext cx="4921250" cy="90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1187450" y="5157788"/>
          <a:ext cx="482441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方程式" r:id="rId7" imgW="1943100" imgH="482600" progId="Equation.3">
                  <p:embed/>
                </p:oleObj>
              </mc:Choice>
              <mc:Fallback>
                <p:oleObj name="方程式" r:id="rId7" imgW="19431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157788"/>
                        <a:ext cx="4824413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Line 8"/>
          <p:cNvSpPr>
            <a:spLocks noChangeShapeType="1"/>
          </p:cNvSpPr>
          <p:nvPr/>
        </p:nvSpPr>
        <p:spPr bwMode="auto">
          <a:xfrm flipH="1" flipV="1">
            <a:off x="1368425" y="5949950"/>
            <a:ext cx="0" cy="571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882650" y="6391275"/>
            <a:ext cx="160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Expectation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0" y="2133600"/>
            <a:ext cx="2063750" cy="336550"/>
          </a:xfrm>
          <a:prstGeom prst="rect">
            <a:avLst/>
          </a:prstGeom>
          <a:solidFill>
            <a:srgbClr val="FFFF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marginal probability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6011863" y="3436938"/>
            <a:ext cx="2808287" cy="123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6732588" y="3744913"/>
            <a:ext cx="1503362" cy="617537"/>
          </a:xfrm>
          <a:prstGeom prst="ellipse">
            <a:avLst/>
          </a:prstGeom>
          <a:solidFill>
            <a:srgbClr val="C0C0C0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solidFill>
                  <a:srgbClr val="0000FF"/>
                </a:solidFill>
                <a:ea typeface="新細明體" charset="-120"/>
              </a:rPr>
              <a:t> A</a:t>
            </a: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V="1">
            <a:off x="6751638" y="4019550"/>
            <a:ext cx="1116012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>
            <a:off x="7432675" y="3436938"/>
            <a:ext cx="968375" cy="1230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6003925" y="3733800"/>
            <a:ext cx="1387475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6532563" y="3427413"/>
            <a:ext cx="992187" cy="763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8278813" y="3689350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solidFill>
                  <a:srgbClr val="0000FF"/>
                </a:solidFill>
                <a:ea typeface="新細明體" charset="-120"/>
              </a:rPr>
              <a:t>B</a:t>
            </a:r>
            <a:r>
              <a:rPr lang="en-US" altLang="zh-TW" sz="2000" baseline="-25000">
                <a:solidFill>
                  <a:srgbClr val="0000FF"/>
                </a:solidFill>
                <a:ea typeface="新細明體" charset="-120"/>
              </a:rPr>
              <a:t>4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6107113" y="4203700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solidFill>
                  <a:srgbClr val="0000FF"/>
                </a:solidFill>
                <a:ea typeface="新細明體" charset="-120"/>
              </a:rPr>
              <a:t>B</a:t>
            </a:r>
            <a:r>
              <a:rPr lang="en-US" altLang="zh-TW" sz="2000" baseline="-25000">
                <a:solidFill>
                  <a:srgbClr val="0000FF"/>
                </a:solidFill>
                <a:ea typeface="新細明體" charset="-120"/>
              </a:rPr>
              <a:t>1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6145213" y="3460750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solidFill>
                  <a:srgbClr val="0000FF"/>
                </a:solidFill>
                <a:ea typeface="新細明體" charset="-120"/>
              </a:rPr>
              <a:t>B</a:t>
            </a:r>
            <a:r>
              <a:rPr lang="en-US" altLang="zh-TW" sz="2000" baseline="-25000">
                <a:solidFill>
                  <a:srgbClr val="0000FF"/>
                </a:solidFill>
                <a:ea typeface="新細明體" charset="-120"/>
              </a:rPr>
              <a:t>2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7040563" y="3365500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solidFill>
                  <a:srgbClr val="0000FF"/>
                </a:solidFill>
                <a:ea typeface="新細明體" charset="-120"/>
              </a:rPr>
              <a:t>B</a:t>
            </a:r>
            <a:r>
              <a:rPr lang="en-US" altLang="zh-TW" sz="2000" baseline="-25000">
                <a:solidFill>
                  <a:srgbClr val="0000FF"/>
                </a:solidFill>
                <a:ea typeface="新細明體" charset="-120"/>
              </a:rPr>
              <a:t>3</a:t>
            </a: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7459663" y="4279900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solidFill>
                  <a:srgbClr val="0000FF"/>
                </a:solidFill>
                <a:ea typeface="新細明體" charset="-120"/>
              </a:rPr>
              <a:t>B</a:t>
            </a:r>
            <a:r>
              <a:rPr lang="en-US" altLang="zh-TW" sz="2000" baseline="-25000">
                <a:solidFill>
                  <a:srgbClr val="0000FF"/>
                </a:solidFill>
                <a:ea typeface="新細明體" charset="-120"/>
              </a:rPr>
              <a:t>5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6732588" y="4733925"/>
            <a:ext cx="180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339966"/>
                </a:solidFill>
                <a:ea typeface="新細明體" charset="-120"/>
              </a:rPr>
              <a:t>Venn 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44DAAC13-45FB-4CE1-8983-737CDE99C2D4}" type="slidenum">
              <a:rPr lang="en-US" altLang="zh-TW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Three Basic Problems for HMM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241425"/>
            <a:ext cx="8458200" cy="5516563"/>
          </a:xfrm>
        </p:spPr>
        <p:txBody>
          <a:bodyPr/>
          <a:lstStyle/>
          <a:p>
            <a:pPr eaLnBrk="1" hangingPunct="1"/>
            <a:r>
              <a:rPr lang="en-US" altLang="zh-TW" smtClean="0"/>
              <a:t>Given an observation sequence </a:t>
            </a:r>
            <a:r>
              <a:rPr lang="en-US" altLang="zh-TW" i="1" smtClean="0"/>
              <a:t>O=</a:t>
            </a:r>
            <a:r>
              <a:rPr lang="en-US" altLang="zh-TW" smtClean="0"/>
              <a:t>(</a:t>
            </a:r>
            <a:r>
              <a:rPr lang="en-US" altLang="zh-TW" i="1" smtClean="0"/>
              <a:t>o</a:t>
            </a:r>
            <a:r>
              <a:rPr lang="en-US" altLang="zh-TW" i="1" baseline="-25000" smtClean="0"/>
              <a:t>1</a:t>
            </a:r>
            <a:r>
              <a:rPr lang="en-US" altLang="zh-TW" i="1" smtClean="0"/>
              <a:t>,o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,…..,o</a:t>
            </a:r>
            <a:r>
              <a:rPr lang="en-US" altLang="zh-TW" i="1" baseline="-25000" smtClean="0"/>
              <a:t>T</a:t>
            </a:r>
            <a:r>
              <a:rPr lang="en-US" altLang="zh-TW" smtClean="0"/>
              <a:t>),</a:t>
            </a:r>
            <a:r>
              <a:rPr lang="en-US" altLang="zh-TW" i="1" smtClean="0"/>
              <a:t> </a:t>
            </a:r>
          </a:p>
          <a:p>
            <a:pPr eaLnBrk="1" hangingPunct="1">
              <a:buFontTx/>
              <a:buNone/>
            </a:pPr>
            <a:r>
              <a:rPr lang="en-US" altLang="zh-TW" smtClean="0"/>
              <a:t>     and an HMM </a:t>
            </a:r>
            <a:r>
              <a:rPr lang="en-US" altLang="zh-TW" i="1" smtClean="0">
                <a:sym typeface="Symbol" pitchFamily="18" charset="2"/>
              </a:rPr>
              <a:t>=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/>
              <a:t>S,A,B,</a:t>
            </a:r>
            <a:r>
              <a:rPr lang="en-US" altLang="zh-TW" i="1" smtClean="0">
                <a:sym typeface="Symbol" pitchFamily="18" charset="2"/>
              </a:rPr>
              <a:t></a:t>
            </a:r>
            <a:r>
              <a:rPr lang="en-US" altLang="zh-TW" smtClean="0">
                <a:sym typeface="Symbol" pitchFamily="18" charset="2"/>
              </a:rPr>
              <a:t>)</a:t>
            </a:r>
            <a:endParaRPr lang="en-US" altLang="zh-TW" smtClean="0"/>
          </a:p>
          <a:p>
            <a:pPr lvl="1" eaLnBrk="1" hangingPunct="1">
              <a:lnSpc>
                <a:spcPct val="120000"/>
              </a:lnSpc>
            </a:pPr>
            <a:r>
              <a:rPr lang="en-US" altLang="zh-TW" b="1" smtClean="0"/>
              <a:t>Problem </a:t>
            </a:r>
            <a:r>
              <a:rPr lang="en-US" altLang="zh-TW" b="1" i="1" smtClean="0"/>
              <a:t>1</a:t>
            </a:r>
            <a:r>
              <a:rPr lang="en-US" altLang="zh-TW" smtClean="0"/>
              <a:t>:</a:t>
            </a:r>
            <a:br>
              <a:rPr lang="en-US" altLang="zh-TW" smtClean="0"/>
            </a:br>
            <a:r>
              <a:rPr lang="en-US" altLang="zh-TW" smtClean="0">
                <a:solidFill>
                  <a:schemeClr val="accent2"/>
                </a:solidFill>
              </a:rPr>
              <a:t>How to </a:t>
            </a:r>
            <a:r>
              <a:rPr lang="en-US" altLang="zh-TW" i="1" smtClean="0">
                <a:solidFill>
                  <a:schemeClr val="accent2"/>
                </a:solidFill>
              </a:rPr>
              <a:t>efficiently</a:t>
            </a:r>
            <a:r>
              <a:rPr lang="en-US" altLang="zh-TW" smtClean="0">
                <a:solidFill>
                  <a:schemeClr val="accent2"/>
                </a:solidFill>
              </a:rPr>
              <a:t> compute </a:t>
            </a:r>
            <a:r>
              <a:rPr lang="en-US" altLang="zh-TW" i="1" smtClean="0">
                <a:solidFill>
                  <a:schemeClr val="accent2"/>
                </a:solidFill>
              </a:rPr>
              <a:t>P</a:t>
            </a:r>
            <a:r>
              <a:rPr lang="en-US" altLang="zh-TW" smtClean="0">
                <a:solidFill>
                  <a:schemeClr val="accent2"/>
                </a:solidFill>
              </a:rPr>
              <a:t>(</a:t>
            </a:r>
            <a:r>
              <a:rPr lang="en-US" altLang="zh-TW" b="1" i="1" smtClean="0">
                <a:solidFill>
                  <a:schemeClr val="accent2"/>
                </a:solidFill>
              </a:rPr>
              <a:t>O</a:t>
            </a:r>
            <a:r>
              <a:rPr lang="en-US" altLang="zh-TW" i="1" smtClean="0">
                <a:solidFill>
                  <a:schemeClr val="accent2"/>
                </a:solidFill>
              </a:rPr>
              <a:t>|</a:t>
            </a:r>
            <a:r>
              <a:rPr lang="en-US" altLang="zh-TW" b="1" i="1" smtClean="0">
                <a:solidFill>
                  <a:srgbClr val="003399"/>
                </a:solidFill>
                <a:sym typeface="Symbol" pitchFamily="18" charset="2"/>
              </a:rPr>
              <a:t></a:t>
            </a:r>
            <a:r>
              <a:rPr lang="en-US" altLang="zh-TW" smtClean="0">
                <a:solidFill>
                  <a:schemeClr val="accent2"/>
                </a:solidFill>
              </a:rPr>
              <a:t>)</a:t>
            </a:r>
            <a:r>
              <a:rPr lang="en-US" altLang="zh-TW" i="1" smtClean="0"/>
              <a:t> </a:t>
            </a:r>
            <a:r>
              <a:rPr lang="en-US" altLang="zh-TW" smtClean="0">
                <a:solidFill>
                  <a:srgbClr val="003399"/>
                </a:solidFill>
              </a:rPr>
              <a:t>?</a:t>
            </a:r>
            <a:br>
              <a:rPr lang="en-US" altLang="zh-TW" smtClean="0">
                <a:solidFill>
                  <a:srgbClr val="003399"/>
                </a:solidFill>
              </a:rPr>
            </a:br>
            <a:r>
              <a:rPr lang="en-US" altLang="zh-TW" smtClean="0">
                <a:sym typeface="Wingdings" pitchFamily="2" charset="2"/>
              </a:rPr>
              <a:t> </a:t>
            </a:r>
            <a:r>
              <a:rPr lang="en-US" altLang="zh-TW" b="1" i="1" smtClean="0"/>
              <a:t>Evaluation problem</a:t>
            </a:r>
          </a:p>
          <a:p>
            <a:pPr lvl="1" eaLnBrk="1" hangingPunct="1">
              <a:lnSpc>
                <a:spcPct val="120000"/>
              </a:lnSpc>
            </a:pPr>
            <a:endParaRPr lang="en-US" altLang="zh-TW" b="1" smtClean="0"/>
          </a:p>
          <a:p>
            <a:pPr lvl="1" eaLnBrk="1" hangingPunct="1">
              <a:lnSpc>
                <a:spcPct val="120000"/>
              </a:lnSpc>
            </a:pPr>
            <a:r>
              <a:rPr lang="en-US" altLang="zh-TW" b="1" smtClean="0"/>
              <a:t>Problem </a:t>
            </a:r>
            <a:r>
              <a:rPr lang="en-US" altLang="zh-TW" b="1" i="1" smtClean="0"/>
              <a:t>2</a:t>
            </a:r>
            <a:r>
              <a:rPr lang="en-US" altLang="zh-TW" b="1" smtClean="0"/>
              <a:t>:</a:t>
            </a:r>
            <a:r>
              <a:rPr lang="en-US" altLang="zh-TW" smtClean="0"/>
              <a:t> </a:t>
            </a:r>
            <a:br>
              <a:rPr lang="en-US" altLang="zh-TW" smtClean="0"/>
            </a:br>
            <a:r>
              <a:rPr lang="en-US" altLang="zh-TW" smtClean="0">
                <a:solidFill>
                  <a:schemeClr val="accent2"/>
                </a:solidFill>
              </a:rPr>
              <a:t>How to choose an optimal state sequence </a:t>
            </a:r>
            <a:r>
              <a:rPr lang="en-US" altLang="zh-TW" b="1" i="1" smtClean="0">
                <a:solidFill>
                  <a:schemeClr val="accent2"/>
                </a:solidFill>
              </a:rPr>
              <a:t>S</a:t>
            </a:r>
            <a:r>
              <a:rPr lang="en-US" altLang="zh-TW" i="1" smtClean="0">
                <a:solidFill>
                  <a:schemeClr val="accent2"/>
                </a:solidFill>
              </a:rPr>
              <a:t>=</a:t>
            </a:r>
            <a:r>
              <a:rPr lang="en-US" altLang="zh-TW" smtClean="0">
                <a:solidFill>
                  <a:schemeClr val="accent2"/>
                </a:solidFill>
              </a:rPr>
              <a:t>(</a:t>
            </a:r>
            <a:r>
              <a:rPr lang="en-US" altLang="zh-TW" i="1" smtClean="0">
                <a:solidFill>
                  <a:schemeClr val="accent2"/>
                </a:solidFill>
              </a:rPr>
              <a:t>s</a:t>
            </a:r>
            <a:r>
              <a:rPr lang="en-US" altLang="zh-TW" i="1" baseline="-25000" smtClean="0">
                <a:solidFill>
                  <a:schemeClr val="accent2"/>
                </a:solidFill>
              </a:rPr>
              <a:t>1</a:t>
            </a:r>
            <a:r>
              <a:rPr lang="en-US" altLang="zh-TW" i="1" smtClean="0">
                <a:solidFill>
                  <a:schemeClr val="accent2"/>
                </a:solidFill>
              </a:rPr>
              <a:t>,s</a:t>
            </a:r>
            <a:r>
              <a:rPr lang="en-US" altLang="zh-TW" i="1" baseline="-25000" smtClean="0">
                <a:solidFill>
                  <a:schemeClr val="accent2"/>
                </a:solidFill>
              </a:rPr>
              <a:t>2</a:t>
            </a:r>
            <a:r>
              <a:rPr lang="en-US" altLang="zh-TW" i="1" smtClean="0">
                <a:solidFill>
                  <a:schemeClr val="accent2"/>
                </a:solidFill>
              </a:rPr>
              <a:t>,……, s</a:t>
            </a:r>
            <a:r>
              <a:rPr lang="en-US" altLang="zh-TW" i="1" baseline="-25000" smtClean="0">
                <a:solidFill>
                  <a:schemeClr val="accent2"/>
                </a:solidFill>
              </a:rPr>
              <a:t>T</a:t>
            </a:r>
            <a:r>
              <a:rPr lang="en-US" altLang="zh-TW" smtClean="0">
                <a:solidFill>
                  <a:schemeClr val="accent2"/>
                </a:solidFill>
              </a:rPr>
              <a:t>)</a:t>
            </a:r>
            <a:r>
              <a:rPr lang="en-US" altLang="zh-TW" i="1" smtClean="0"/>
              <a:t> </a:t>
            </a:r>
            <a:r>
              <a:rPr lang="en-US" altLang="zh-TW" smtClean="0">
                <a:solidFill>
                  <a:srgbClr val="003399"/>
                </a:solidFill>
              </a:rPr>
              <a:t>?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mtClean="0">
                <a:sym typeface="Wingdings" pitchFamily="2" charset="2"/>
              </a:rPr>
              <a:t></a:t>
            </a:r>
            <a:r>
              <a:rPr lang="en-US" altLang="zh-TW" b="1" smtClean="0"/>
              <a:t> </a:t>
            </a:r>
            <a:r>
              <a:rPr lang="en-US" altLang="zh-TW" b="1" i="1" smtClean="0"/>
              <a:t>Decoding Problem</a:t>
            </a:r>
          </a:p>
          <a:p>
            <a:pPr lvl="1" eaLnBrk="1" hangingPunct="1">
              <a:lnSpc>
                <a:spcPct val="120000"/>
              </a:lnSpc>
            </a:pPr>
            <a:endParaRPr lang="en-US" altLang="zh-TW" b="1" smtClean="0"/>
          </a:p>
          <a:p>
            <a:pPr lvl="1" eaLnBrk="1" hangingPunct="1"/>
            <a:r>
              <a:rPr lang="en-US" altLang="zh-TW" b="1" smtClean="0"/>
              <a:t>Problem </a:t>
            </a:r>
            <a:r>
              <a:rPr lang="en-US" altLang="zh-TW" b="1" i="1" smtClean="0"/>
              <a:t>3</a:t>
            </a:r>
            <a:r>
              <a:rPr lang="en-US" altLang="zh-TW" b="1" smtClean="0"/>
              <a:t>:</a:t>
            </a:r>
            <a:r>
              <a:rPr lang="en-US" altLang="zh-TW" smtClean="0"/>
              <a:t> </a:t>
            </a:r>
            <a:br>
              <a:rPr lang="en-US" altLang="zh-TW" smtClean="0"/>
            </a:br>
            <a:r>
              <a:rPr lang="en-US" altLang="zh-TW" smtClean="0">
                <a:solidFill>
                  <a:schemeClr val="accent2"/>
                </a:solidFill>
              </a:rPr>
              <a:t>How to adjust the model parameter </a:t>
            </a:r>
            <a:r>
              <a:rPr lang="en-US" altLang="zh-TW" b="1" i="1" smtClean="0">
                <a:solidFill>
                  <a:srgbClr val="003399"/>
                </a:solidFill>
                <a:sym typeface="Symbol" pitchFamily="18" charset="2"/>
              </a:rPr>
              <a:t></a:t>
            </a:r>
            <a:r>
              <a:rPr lang="en-US" altLang="zh-TW" b="1" i="1" smtClean="0">
                <a:solidFill>
                  <a:schemeClr val="accent2"/>
                </a:solidFill>
                <a:sym typeface="Symbol" pitchFamily="18" charset="2"/>
              </a:rPr>
              <a:t>=</a:t>
            </a:r>
            <a:r>
              <a:rPr lang="en-US" altLang="zh-TW" smtClean="0">
                <a:solidFill>
                  <a:schemeClr val="accent2"/>
                </a:solidFill>
                <a:sym typeface="Symbol" pitchFamily="18" charset="2"/>
              </a:rPr>
              <a:t>(</a:t>
            </a:r>
            <a:r>
              <a:rPr lang="en-US" altLang="zh-TW" b="1" i="1" smtClean="0">
                <a:solidFill>
                  <a:schemeClr val="accent2"/>
                </a:solidFill>
              </a:rPr>
              <a:t>A,</a:t>
            </a:r>
            <a:r>
              <a:rPr lang="en-US" altLang="zh-TW" i="1" smtClean="0">
                <a:solidFill>
                  <a:schemeClr val="accent2"/>
                </a:solidFill>
              </a:rPr>
              <a:t>B</a:t>
            </a:r>
            <a:r>
              <a:rPr lang="en-US" altLang="zh-TW" b="1" i="1" smtClean="0">
                <a:solidFill>
                  <a:schemeClr val="accent2"/>
                </a:solidFill>
              </a:rPr>
              <a:t>,</a:t>
            </a:r>
            <a:r>
              <a:rPr lang="en-US" altLang="zh-TW" b="1" i="1" smtClean="0">
                <a:solidFill>
                  <a:schemeClr val="accent2"/>
                </a:solidFill>
                <a:sym typeface="Symbol" pitchFamily="18" charset="2"/>
              </a:rPr>
              <a:t></a:t>
            </a:r>
            <a:r>
              <a:rPr lang="en-US" altLang="zh-TW" smtClean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en-US" altLang="zh-TW" b="1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altLang="zh-TW" smtClean="0">
                <a:solidFill>
                  <a:schemeClr val="accent2"/>
                </a:solidFill>
                <a:sym typeface="Symbol" pitchFamily="18" charset="2"/>
              </a:rPr>
              <a:t>to maximize</a:t>
            </a:r>
            <a:r>
              <a:rPr lang="en-US" altLang="zh-TW" b="1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altLang="zh-TW" i="1" smtClean="0">
                <a:solidFill>
                  <a:schemeClr val="accent2"/>
                </a:solidFill>
              </a:rPr>
              <a:t>P</a:t>
            </a:r>
            <a:r>
              <a:rPr lang="en-US" altLang="zh-TW" smtClean="0">
                <a:solidFill>
                  <a:schemeClr val="accent2"/>
                </a:solidFill>
              </a:rPr>
              <a:t>(</a:t>
            </a:r>
            <a:r>
              <a:rPr lang="en-US" altLang="zh-TW" b="1" i="1" smtClean="0">
                <a:solidFill>
                  <a:schemeClr val="accent2"/>
                </a:solidFill>
              </a:rPr>
              <a:t>O</a:t>
            </a:r>
            <a:r>
              <a:rPr lang="en-US" altLang="zh-TW" i="1" smtClean="0">
                <a:solidFill>
                  <a:schemeClr val="accent2"/>
                </a:solidFill>
              </a:rPr>
              <a:t>|</a:t>
            </a:r>
            <a:r>
              <a:rPr lang="en-US" altLang="zh-TW" b="1" i="1" smtClean="0">
                <a:solidFill>
                  <a:srgbClr val="003399"/>
                </a:solidFill>
                <a:sym typeface="Symbol" pitchFamily="18" charset="2"/>
              </a:rPr>
              <a:t></a:t>
            </a:r>
            <a:r>
              <a:rPr lang="en-US" altLang="zh-TW" smtClean="0">
                <a:solidFill>
                  <a:schemeClr val="accent2"/>
                </a:solidFill>
              </a:rPr>
              <a:t>)?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mtClean="0">
                <a:sym typeface="Wingdings" pitchFamily="2" charset="2"/>
              </a:rPr>
              <a:t></a:t>
            </a:r>
            <a:r>
              <a:rPr lang="en-US" altLang="zh-TW" smtClean="0"/>
              <a:t> </a:t>
            </a:r>
            <a:r>
              <a:rPr lang="en-US" altLang="zh-TW" b="1" i="1" smtClean="0"/>
              <a:t>Learning / Training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D137A8C-3AEE-4CB1-8252-ADFAE578CA9F}" type="slidenum">
              <a:rPr lang="en-US" altLang="zh-TW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 (cont.)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219200"/>
            <a:ext cx="8497887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/>
              <a:t>Given  </a:t>
            </a:r>
            <a:r>
              <a:rPr lang="en-US" altLang="zh-TW" b="1" i="1" smtClean="0"/>
              <a:t>O</a:t>
            </a:r>
            <a:r>
              <a:rPr lang="en-US" altLang="zh-TW" smtClean="0"/>
              <a:t> and 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/>
              <a:t>, find 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O</a:t>
            </a:r>
            <a:r>
              <a:rPr lang="en-US" altLang="zh-TW" i="1" smtClean="0"/>
              <a:t>|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/>
              <a:t>)</a:t>
            </a:r>
            <a:r>
              <a:rPr lang="en-US" altLang="zh-TW" i="1" smtClean="0"/>
              <a:t>=</a:t>
            </a:r>
            <a:r>
              <a:rPr lang="en-US" altLang="zh-TW" smtClean="0"/>
              <a:t> Prob[observing </a:t>
            </a:r>
            <a:r>
              <a:rPr lang="en-US" altLang="zh-TW" i="1" smtClean="0"/>
              <a:t>O</a:t>
            </a:r>
            <a:r>
              <a:rPr lang="en-US" altLang="zh-TW" smtClean="0"/>
              <a:t> given 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/>
              <a:t>]</a:t>
            </a:r>
          </a:p>
          <a:p>
            <a:pPr eaLnBrk="1" hangingPunct="1"/>
            <a:r>
              <a:rPr lang="en-US" altLang="zh-TW" smtClean="0"/>
              <a:t>Direct Evaluation</a:t>
            </a:r>
          </a:p>
          <a:p>
            <a:pPr lvl="1" eaLnBrk="1" hangingPunct="1"/>
            <a:r>
              <a:rPr lang="en-US" altLang="zh-TW" smtClean="0"/>
              <a:t>Evaluating all possible state sequences of length </a:t>
            </a:r>
            <a:r>
              <a:rPr lang="en-US" altLang="zh-TW" i="1" smtClean="0"/>
              <a:t>T </a:t>
            </a:r>
            <a:r>
              <a:rPr lang="en-US" altLang="zh-TW" smtClean="0"/>
              <a:t>that generating observation sequence </a:t>
            </a:r>
            <a:r>
              <a:rPr lang="en-US" altLang="zh-TW" b="1" i="1" smtClean="0"/>
              <a:t>O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                 : The probability of each path </a:t>
            </a:r>
            <a:r>
              <a:rPr lang="en-US" altLang="zh-TW" b="1" i="1" smtClean="0"/>
              <a:t>S</a:t>
            </a:r>
          </a:p>
          <a:p>
            <a:pPr lvl="2" eaLnBrk="1" hangingPunct="1"/>
            <a:r>
              <a:rPr lang="en-US" altLang="zh-TW" sz="1800" smtClean="0">
                <a:solidFill>
                  <a:srgbClr val="003399"/>
                </a:solidFill>
              </a:rPr>
              <a:t>By Markov assumption</a:t>
            </a:r>
            <a:r>
              <a:rPr lang="en-US" altLang="zh-TW" sz="1800" smtClean="0"/>
              <a:t> (</a:t>
            </a:r>
            <a:r>
              <a:rPr lang="en-US" altLang="zh-TW" sz="1800" smtClean="0">
                <a:solidFill>
                  <a:srgbClr val="000099"/>
                </a:solidFill>
              </a:rPr>
              <a:t>First-order HMM</a:t>
            </a:r>
            <a:r>
              <a:rPr lang="en-US" altLang="zh-TW" sz="1800" smtClean="0"/>
              <a:t>)</a:t>
            </a:r>
          </a:p>
          <a:p>
            <a:pPr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23557" name="Object 4"/>
          <p:cNvGraphicFramePr>
            <a:graphicFrameLocks/>
          </p:cNvGraphicFramePr>
          <p:nvPr/>
        </p:nvGraphicFramePr>
        <p:xfrm>
          <a:off x="1181100" y="2890838"/>
          <a:ext cx="662781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方程式" r:id="rId3" imgW="2667000" imgH="342900" progId="Equation.3">
                  <p:embed/>
                </p:oleObj>
              </mc:Choice>
              <mc:Fallback>
                <p:oleObj name="方程式" r:id="rId3" imgW="2667000" imgH="34290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890838"/>
                        <a:ext cx="662781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12"/>
          <p:cNvGraphicFramePr>
            <a:graphicFrameLocks/>
          </p:cNvGraphicFramePr>
          <p:nvPr/>
        </p:nvGraphicFramePr>
        <p:xfrm>
          <a:off x="1697038" y="4408488"/>
          <a:ext cx="4440237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方程式" r:id="rId5" imgW="1879600" imgH="1143000" progId="Equation.3">
                  <p:embed/>
                </p:oleObj>
              </mc:Choice>
              <mc:Fallback>
                <p:oleObj name="方程式" r:id="rId5" imgW="1879600" imgH="1143000" progId="Equation.3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4408488"/>
                        <a:ext cx="4440237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4"/>
          <p:cNvGraphicFramePr>
            <a:graphicFrameLocks/>
          </p:cNvGraphicFramePr>
          <p:nvPr/>
        </p:nvGraphicFramePr>
        <p:xfrm>
          <a:off x="1189038" y="3683000"/>
          <a:ext cx="115411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方程式" r:id="rId7" imgW="457002" imgH="253890" progId="Equation.3">
                  <p:embed/>
                </p:oleObj>
              </mc:Choice>
              <mc:Fallback>
                <p:oleObj name="方程式" r:id="rId7" imgW="457002" imgH="253890" progId="Equation.3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3683000"/>
                        <a:ext cx="1154112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17"/>
          <p:cNvSpPr txBox="1">
            <a:spLocks noChangeArrowheads="1"/>
          </p:cNvSpPr>
          <p:nvPr/>
        </p:nvSpPr>
        <p:spPr bwMode="auto">
          <a:xfrm>
            <a:off x="6689725" y="5300663"/>
            <a:ext cx="2397125" cy="336550"/>
          </a:xfrm>
          <a:prstGeom prst="rect">
            <a:avLst/>
          </a:prstGeom>
          <a:solidFill>
            <a:srgbClr val="FFCC99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By Markov assumption</a:t>
            </a:r>
          </a:p>
        </p:txBody>
      </p:sp>
      <p:sp>
        <p:nvSpPr>
          <p:cNvPr id="23561" name="Text Box 18"/>
          <p:cNvSpPr txBox="1">
            <a:spLocks noChangeArrowheads="1"/>
          </p:cNvSpPr>
          <p:nvPr/>
        </p:nvSpPr>
        <p:spPr bwMode="auto">
          <a:xfrm>
            <a:off x="6632575" y="4595813"/>
            <a:ext cx="1398588" cy="336550"/>
          </a:xfrm>
          <a:prstGeom prst="rect">
            <a:avLst/>
          </a:prstGeom>
          <a:solidFill>
            <a:srgbClr val="FFCC99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By chain rule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1D577CF0-D5D4-4891-9D45-8955452CAA39}" type="slidenum">
              <a:rPr lang="en-US" altLang="zh-TW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 (cont.)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35100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Direct Evaluation (cont.)</a:t>
            </a:r>
          </a:p>
          <a:p>
            <a:pPr lvl="1" eaLnBrk="1" hangingPunct="1"/>
            <a:r>
              <a:rPr lang="en-US" altLang="zh-TW" smtClean="0"/>
              <a:t>                    : The joint output probability along the path </a:t>
            </a:r>
            <a:r>
              <a:rPr lang="en-US" altLang="zh-TW" i="1" smtClean="0"/>
              <a:t>S</a:t>
            </a:r>
            <a:r>
              <a:rPr lang="en-US" altLang="zh-TW" smtClean="0"/>
              <a:t> </a:t>
            </a:r>
          </a:p>
          <a:p>
            <a:pPr lvl="2" eaLnBrk="1" hangingPunct="1"/>
            <a:r>
              <a:rPr lang="en-US" altLang="zh-TW" sz="1800" smtClean="0">
                <a:solidFill>
                  <a:srgbClr val="003399"/>
                </a:solidFill>
              </a:rPr>
              <a:t>By output-independent assumption</a:t>
            </a:r>
          </a:p>
          <a:p>
            <a:pPr lvl="3" eaLnBrk="1" hangingPunct="1"/>
            <a:r>
              <a:rPr lang="en-US" altLang="zh-TW" sz="1800" smtClean="0"/>
              <a:t>The probability that a particular observation symbol/vector is emitted at time </a:t>
            </a:r>
            <a:r>
              <a:rPr lang="en-US" altLang="zh-TW" sz="1800" i="1" smtClean="0"/>
              <a:t>t</a:t>
            </a:r>
            <a:r>
              <a:rPr lang="en-US" altLang="zh-TW" sz="1800" smtClean="0"/>
              <a:t> depends only on the state </a:t>
            </a:r>
            <a:r>
              <a:rPr lang="en-US" altLang="zh-TW" sz="1800" i="1" smtClean="0"/>
              <a:t>s</a:t>
            </a:r>
            <a:r>
              <a:rPr lang="en-US" altLang="zh-TW" sz="1800" i="1" baseline="-25000" smtClean="0"/>
              <a:t>t</a:t>
            </a:r>
            <a:r>
              <a:rPr lang="en-US" altLang="zh-TW" sz="1800" smtClean="0"/>
              <a:t> and is conditionally independent of the past observations </a:t>
            </a:r>
          </a:p>
        </p:txBody>
      </p:sp>
      <p:graphicFrame>
        <p:nvGraphicFramePr>
          <p:cNvPr id="24581" name="Object 6"/>
          <p:cNvGraphicFramePr>
            <a:graphicFrameLocks/>
          </p:cNvGraphicFramePr>
          <p:nvPr/>
        </p:nvGraphicFramePr>
        <p:xfrm>
          <a:off x="1317625" y="1868488"/>
          <a:ext cx="13462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方程式" r:id="rId3" imgW="622030" imgH="253890" progId="Equation.3">
                  <p:embed/>
                </p:oleObj>
              </mc:Choice>
              <mc:Fallback>
                <p:oleObj name="方程式" r:id="rId3" imgW="622030" imgH="25389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1868488"/>
                        <a:ext cx="134620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9"/>
          <p:cNvGraphicFramePr>
            <a:graphicFrameLocks/>
          </p:cNvGraphicFramePr>
          <p:nvPr/>
        </p:nvGraphicFramePr>
        <p:xfrm>
          <a:off x="1403350" y="3644900"/>
          <a:ext cx="6237288" cy="277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方程式" r:id="rId5" imgW="2540000" imgH="1625600" progId="Equation.3">
                  <p:embed/>
                </p:oleObj>
              </mc:Choice>
              <mc:Fallback>
                <p:oleObj name="方程式" r:id="rId5" imgW="2540000" imgH="1625600" progId="Equation.3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644900"/>
                        <a:ext cx="6237288" cy="277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5597525" y="5084763"/>
            <a:ext cx="3438525" cy="336550"/>
          </a:xfrm>
          <a:prstGeom prst="rect">
            <a:avLst/>
          </a:prstGeom>
          <a:solidFill>
            <a:srgbClr val="FFCC99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By output-independent assumption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4BFDBBE-C4B4-49E6-9F92-19AB8AC8854C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 (cont.)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6188"/>
            <a:ext cx="7643813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Direct Evaluation (Cont.)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Huge Computation Requirements: </a:t>
            </a:r>
            <a:r>
              <a:rPr lang="en-US" altLang="zh-TW" i="1" smtClean="0"/>
              <a:t>O</a:t>
            </a:r>
            <a:r>
              <a:rPr lang="en-US" altLang="zh-TW" smtClean="0"/>
              <a:t>(</a:t>
            </a:r>
            <a:r>
              <a:rPr lang="en-US" altLang="zh-TW" i="1" smtClean="0"/>
              <a:t>N</a:t>
            </a:r>
            <a:r>
              <a:rPr lang="en-US" altLang="zh-TW" i="1" baseline="30000" smtClean="0"/>
              <a:t>T</a:t>
            </a:r>
            <a:r>
              <a:rPr lang="en-US" altLang="zh-TW" smtClean="0"/>
              <a:t>)</a:t>
            </a:r>
          </a:p>
          <a:p>
            <a:pPr lvl="2" eaLnBrk="1" hangingPunct="1"/>
            <a:r>
              <a:rPr lang="en-US" altLang="zh-TW" sz="1800" smtClean="0"/>
              <a:t>Exponential computational complexity</a:t>
            </a:r>
          </a:p>
          <a:p>
            <a:pPr lvl="2" eaLnBrk="1" hangingPunct="1"/>
            <a:endParaRPr lang="en-US" altLang="zh-TW" sz="1800" smtClean="0"/>
          </a:p>
          <a:p>
            <a:pPr lvl="2" eaLnBrk="1" hangingPunct="1"/>
            <a:endParaRPr lang="en-US" altLang="zh-TW" sz="1800" smtClean="0"/>
          </a:p>
          <a:p>
            <a:pPr eaLnBrk="1" hangingPunct="1"/>
            <a:r>
              <a:rPr lang="en-US" altLang="zh-TW" smtClean="0"/>
              <a:t>A more efficient algorithms can be used to evaluate                  </a:t>
            </a:r>
          </a:p>
          <a:p>
            <a:pPr lvl="1" eaLnBrk="1" hangingPunct="1"/>
            <a:r>
              <a:rPr lang="en-US" altLang="zh-TW" i="1" smtClean="0"/>
              <a:t>Forward/Backward Procedure/Algorithm</a:t>
            </a:r>
          </a:p>
        </p:txBody>
      </p:sp>
      <p:graphicFrame>
        <p:nvGraphicFramePr>
          <p:cNvPr id="25605" name="Object 4"/>
          <p:cNvGraphicFramePr>
            <a:graphicFrameLocks/>
          </p:cNvGraphicFramePr>
          <p:nvPr/>
        </p:nvGraphicFramePr>
        <p:xfrm>
          <a:off x="1116013" y="1773238"/>
          <a:ext cx="7604125" cy="205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方程式" r:id="rId3" imgW="3543300" imgH="1079500" progId="Equation.3">
                  <p:embed/>
                </p:oleObj>
              </mc:Choice>
              <mc:Fallback>
                <p:oleObj name="方程式" r:id="rId3" imgW="3543300" imgH="107950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773238"/>
                        <a:ext cx="7604125" cy="205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5"/>
          <p:cNvGraphicFramePr>
            <a:graphicFrameLocks/>
          </p:cNvGraphicFramePr>
          <p:nvPr/>
        </p:nvGraphicFramePr>
        <p:xfrm>
          <a:off x="1692275" y="4797425"/>
          <a:ext cx="60483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方程式" r:id="rId5" imgW="3060700" imgH="215900" progId="Equation.3">
                  <p:embed/>
                </p:oleObj>
              </mc:Choice>
              <mc:Fallback>
                <p:oleObj name="方程式" r:id="rId5" imgW="3060700" imgH="2159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797425"/>
                        <a:ext cx="60483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6"/>
          <p:cNvGraphicFramePr>
            <a:graphicFrameLocks/>
          </p:cNvGraphicFramePr>
          <p:nvPr/>
        </p:nvGraphicFramePr>
        <p:xfrm>
          <a:off x="7956550" y="5229225"/>
          <a:ext cx="9302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方程式" r:id="rId7" imgW="457002" imgH="253890" progId="Equation.3">
                  <p:embed/>
                </p:oleObj>
              </mc:Choice>
              <mc:Fallback>
                <p:oleObj name="方程式" r:id="rId7" imgW="457002" imgH="25389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5229225"/>
                        <a:ext cx="9302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9"/>
          <p:cNvGraphicFramePr>
            <a:graphicFrameLocks/>
          </p:cNvGraphicFramePr>
          <p:nvPr/>
        </p:nvGraphicFramePr>
        <p:xfrm>
          <a:off x="6804025" y="1412875"/>
          <a:ext cx="19431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name="方程式" r:id="rId9" imgW="1218671" imgH="266584" progId="Equation.3">
                  <p:embed/>
                </p:oleObj>
              </mc:Choice>
              <mc:Fallback>
                <p:oleObj name="方程式" r:id="rId9" imgW="1218671" imgH="266584" progId="Equation.3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412875"/>
                        <a:ext cx="1943100" cy="360363"/>
                      </a:xfrm>
                      <a:prstGeom prst="rect">
                        <a:avLst/>
                      </a:prstGeom>
                      <a:solidFill>
                        <a:srgbClr val="FFCC99">
                          <a:alpha val="43921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13A441C0-CE5E-43F2-8563-EE7ABBF5E099}" type="slidenum">
              <a:rPr lang="en-US" altLang="zh-TW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 (cont.)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1881188" y="1989138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2338388" y="3132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2338388" y="2370138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2338388" y="3894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26632" name="AutoShape 9"/>
          <p:cNvSpPr>
            <a:spLocks noChangeArrowheads="1"/>
          </p:cNvSpPr>
          <p:nvPr/>
        </p:nvSpPr>
        <p:spPr bwMode="auto">
          <a:xfrm>
            <a:off x="2414588" y="526573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>
            <a:off x="1576388" y="4960938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3252788" y="3132138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3252788" y="2370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3252788" y="3894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4167188" y="3132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4167188" y="2370138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4167188" y="3894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26640" name="Line 17"/>
          <p:cNvSpPr>
            <a:spLocks noChangeShapeType="1"/>
          </p:cNvSpPr>
          <p:nvPr/>
        </p:nvSpPr>
        <p:spPr bwMode="auto">
          <a:xfrm>
            <a:off x="2719388" y="2598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1" name="Line 18"/>
          <p:cNvSpPr>
            <a:spLocks noChangeShapeType="1"/>
          </p:cNvSpPr>
          <p:nvPr/>
        </p:nvSpPr>
        <p:spPr bwMode="auto">
          <a:xfrm>
            <a:off x="2719388" y="3360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2" name="Line 19"/>
          <p:cNvSpPr>
            <a:spLocks noChangeShapeType="1"/>
          </p:cNvSpPr>
          <p:nvPr/>
        </p:nvSpPr>
        <p:spPr bwMode="auto">
          <a:xfrm>
            <a:off x="2719388" y="4122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3" name="Line 20"/>
          <p:cNvSpPr>
            <a:spLocks noChangeShapeType="1"/>
          </p:cNvSpPr>
          <p:nvPr/>
        </p:nvSpPr>
        <p:spPr bwMode="auto">
          <a:xfrm>
            <a:off x="2719388" y="2598738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4" name="Line 21"/>
          <p:cNvSpPr>
            <a:spLocks noChangeShapeType="1"/>
          </p:cNvSpPr>
          <p:nvPr/>
        </p:nvSpPr>
        <p:spPr bwMode="auto">
          <a:xfrm>
            <a:off x="2719388" y="259873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5" name="Line 22"/>
          <p:cNvSpPr>
            <a:spLocks noChangeShapeType="1"/>
          </p:cNvSpPr>
          <p:nvPr/>
        </p:nvSpPr>
        <p:spPr bwMode="auto">
          <a:xfrm>
            <a:off x="2719388" y="3360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6" name="Line 23"/>
          <p:cNvSpPr>
            <a:spLocks noChangeShapeType="1"/>
          </p:cNvSpPr>
          <p:nvPr/>
        </p:nvSpPr>
        <p:spPr bwMode="auto">
          <a:xfrm flipV="1">
            <a:off x="2719388" y="259873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7" name="Line 24"/>
          <p:cNvSpPr>
            <a:spLocks noChangeShapeType="1"/>
          </p:cNvSpPr>
          <p:nvPr/>
        </p:nvSpPr>
        <p:spPr bwMode="auto">
          <a:xfrm flipV="1">
            <a:off x="2719388" y="3360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8" name="Line 25"/>
          <p:cNvSpPr>
            <a:spLocks noChangeShapeType="1"/>
          </p:cNvSpPr>
          <p:nvPr/>
        </p:nvSpPr>
        <p:spPr bwMode="auto">
          <a:xfrm flipV="1">
            <a:off x="2719388" y="2598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9" name="Line 26"/>
          <p:cNvSpPr>
            <a:spLocks noChangeShapeType="1"/>
          </p:cNvSpPr>
          <p:nvPr/>
        </p:nvSpPr>
        <p:spPr bwMode="auto">
          <a:xfrm>
            <a:off x="3635375" y="260032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0" name="Line 27"/>
          <p:cNvSpPr>
            <a:spLocks noChangeShapeType="1"/>
          </p:cNvSpPr>
          <p:nvPr/>
        </p:nvSpPr>
        <p:spPr bwMode="auto">
          <a:xfrm>
            <a:off x="3635375" y="336232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1" name="Line 28"/>
          <p:cNvSpPr>
            <a:spLocks noChangeShapeType="1"/>
          </p:cNvSpPr>
          <p:nvPr/>
        </p:nvSpPr>
        <p:spPr bwMode="auto">
          <a:xfrm>
            <a:off x="3635375" y="412432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3635375" y="2600325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3" name="Line 30"/>
          <p:cNvSpPr>
            <a:spLocks noChangeShapeType="1"/>
          </p:cNvSpPr>
          <p:nvPr/>
        </p:nvSpPr>
        <p:spPr bwMode="auto">
          <a:xfrm>
            <a:off x="3635375" y="2600325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4" name="Line 31"/>
          <p:cNvSpPr>
            <a:spLocks noChangeShapeType="1"/>
          </p:cNvSpPr>
          <p:nvPr/>
        </p:nvSpPr>
        <p:spPr bwMode="auto">
          <a:xfrm>
            <a:off x="3635375" y="3362325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5" name="Line 32"/>
          <p:cNvSpPr>
            <a:spLocks noChangeShapeType="1"/>
          </p:cNvSpPr>
          <p:nvPr/>
        </p:nvSpPr>
        <p:spPr bwMode="auto">
          <a:xfrm flipV="1">
            <a:off x="3635375" y="2600325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6" name="Line 33"/>
          <p:cNvSpPr>
            <a:spLocks noChangeShapeType="1"/>
          </p:cNvSpPr>
          <p:nvPr/>
        </p:nvSpPr>
        <p:spPr bwMode="auto">
          <a:xfrm flipV="1">
            <a:off x="3635375" y="3362325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7" name="Line 34"/>
          <p:cNvSpPr>
            <a:spLocks noChangeShapeType="1"/>
          </p:cNvSpPr>
          <p:nvPr/>
        </p:nvSpPr>
        <p:spPr bwMode="auto">
          <a:xfrm flipV="1">
            <a:off x="3635375" y="260032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8" name="Line 35"/>
          <p:cNvSpPr>
            <a:spLocks noChangeShapeType="1"/>
          </p:cNvSpPr>
          <p:nvPr/>
        </p:nvSpPr>
        <p:spPr bwMode="auto">
          <a:xfrm>
            <a:off x="4549775" y="25606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59" name="Line 36"/>
          <p:cNvSpPr>
            <a:spLocks noChangeShapeType="1"/>
          </p:cNvSpPr>
          <p:nvPr/>
        </p:nvSpPr>
        <p:spPr bwMode="auto">
          <a:xfrm>
            <a:off x="4549775" y="33226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0" name="Line 37"/>
          <p:cNvSpPr>
            <a:spLocks noChangeShapeType="1"/>
          </p:cNvSpPr>
          <p:nvPr/>
        </p:nvSpPr>
        <p:spPr bwMode="auto">
          <a:xfrm>
            <a:off x="4549775" y="40846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1" name="Line 38"/>
          <p:cNvSpPr>
            <a:spLocks noChangeShapeType="1"/>
          </p:cNvSpPr>
          <p:nvPr/>
        </p:nvSpPr>
        <p:spPr bwMode="auto">
          <a:xfrm>
            <a:off x="4549775" y="25606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2" name="Line 39"/>
          <p:cNvSpPr>
            <a:spLocks noChangeShapeType="1"/>
          </p:cNvSpPr>
          <p:nvPr/>
        </p:nvSpPr>
        <p:spPr bwMode="auto">
          <a:xfrm>
            <a:off x="4549775" y="2560638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3" name="Line 40"/>
          <p:cNvSpPr>
            <a:spLocks noChangeShapeType="1"/>
          </p:cNvSpPr>
          <p:nvPr/>
        </p:nvSpPr>
        <p:spPr bwMode="auto">
          <a:xfrm>
            <a:off x="4549775" y="33226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4" name="Line 41"/>
          <p:cNvSpPr>
            <a:spLocks noChangeShapeType="1"/>
          </p:cNvSpPr>
          <p:nvPr/>
        </p:nvSpPr>
        <p:spPr bwMode="auto">
          <a:xfrm flipV="1">
            <a:off x="4549775" y="256063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5" name="Line 42"/>
          <p:cNvSpPr>
            <a:spLocks noChangeShapeType="1"/>
          </p:cNvSpPr>
          <p:nvPr/>
        </p:nvSpPr>
        <p:spPr bwMode="auto">
          <a:xfrm flipV="1">
            <a:off x="4549775" y="33226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6" name="Line 43"/>
          <p:cNvSpPr>
            <a:spLocks noChangeShapeType="1"/>
          </p:cNvSpPr>
          <p:nvPr/>
        </p:nvSpPr>
        <p:spPr bwMode="auto">
          <a:xfrm flipV="1">
            <a:off x="4549775" y="25606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748588" y="3132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748588" y="2370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7748588" y="3894138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26670" name="Line 47"/>
          <p:cNvSpPr>
            <a:spLocks noChangeShapeType="1"/>
          </p:cNvSpPr>
          <p:nvPr/>
        </p:nvSpPr>
        <p:spPr bwMode="auto">
          <a:xfrm>
            <a:off x="7215188" y="2598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1" name="Line 48"/>
          <p:cNvSpPr>
            <a:spLocks noChangeShapeType="1"/>
          </p:cNvSpPr>
          <p:nvPr/>
        </p:nvSpPr>
        <p:spPr bwMode="auto">
          <a:xfrm>
            <a:off x="7215188" y="3360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2" name="Line 49"/>
          <p:cNvSpPr>
            <a:spLocks noChangeShapeType="1"/>
          </p:cNvSpPr>
          <p:nvPr/>
        </p:nvSpPr>
        <p:spPr bwMode="auto">
          <a:xfrm>
            <a:off x="7215188" y="41227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3" name="Line 50"/>
          <p:cNvSpPr>
            <a:spLocks noChangeShapeType="1"/>
          </p:cNvSpPr>
          <p:nvPr/>
        </p:nvSpPr>
        <p:spPr bwMode="auto">
          <a:xfrm>
            <a:off x="7215188" y="2598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4" name="Line 51"/>
          <p:cNvSpPr>
            <a:spLocks noChangeShapeType="1"/>
          </p:cNvSpPr>
          <p:nvPr/>
        </p:nvSpPr>
        <p:spPr bwMode="auto">
          <a:xfrm>
            <a:off x="7215188" y="259873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5" name="Line 52"/>
          <p:cNvSpPr>
            <a:spLocks noChangeShapeType="1"/>
          </p:cNvSpPr>
          <p:nvPr/>
        </p:nvSpPr>
        <p:spPr bwMode="auto">
          <a:xfrm>
            <a:off x="7215188" y="3360738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6" name="Line 53"/>
          <p:cNvSpPr>
            <a:spLocks noChangeShapeType="1"/>
          </p:cNvSpPr>
          <p:nvPr/>
        </p:nvSpPr>
        <p:spPr bwMode="auto">
          <a:xfrm flipV="1">
            <a:off x="7215188" y="259873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7" name="Line 54"/>
          <p:cNvSpPr>
            <a:spLocks noChangeShapeType="1"/>
          </p:cNvSpPr>
          <p:nvPr/>
        </p:nvSpPr>
        <p:spPr bwMode="auto">
          <a:xfrm flipV="1">
            <a:off x="7215188" y="3360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8" name="Line 55"/>
          <p:cNvSpPr>
            <a:spLocks noChangeShapeType="1"/>
          </p:cNvSpPr>
          <p:nvPr/>
        </p:nvSpPr>
        <p:spPr bwMode="auto">
          <a:xfrm flipV="1">
            <a:off x="7215188" y="259873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79" name="Line 56"/>
          <p:cNvSpPr>
            <a:spLocks noChangeShapeType="1"/>
          </p:cNvSpPr>
          <p:nvPr/>
        </p:nvSpPr>
        <p:spPr bwMode="auto">
          <a:xfrm>
            <a:off x="5233988" y="3360738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80" name="Text Box 57"/>
          <p:cNvSpPr txBox="1">
            <a:spLocks noChangeArrowheads="1"/>
          </p:cNvSpPr>
          <p:nvPr/>
        </p:nvSpPr>
        <p:spPr bwMode="auto">
          <a:xfrm>
            <a:off x="1042988" y="2141538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State</a:t>
            </a:r>
          </a:p>
        </p:txBody>
      </p:sp>
      <p:sp>
        <p:nvSpPr>
          <p:cNvPr id="26681" name="AutoShape 58"/>
          <p:cNvSpPr>
            <a:spLocks noChangeArrowheads="1"/>
          </p:cNvSpPr>
          <p:nvPr/>
        </p:nvSpPr>
        <p:spPr bwMode="auto">
          <a:xfrm>
            <a:off x="3252788" y="526573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26682" name="AutoShape 59"/>
          <p:cNvSpPr>
            <a:spLocks noChangeArrowheads="1"/>
          </p:cNvSpPr>
          <p:nvPr/>
        </p:nvSpPr>
        <p:spPr bwMode="auto">
          <a:xfrm>
            <a:off x="4167188" y="526573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26683" name="AutoShape 60"/>
          <p:cNvSpPr>
            <a:spLocks noChangeArrowheads="1"/>
          </p:cNvSpPr>
          <p:nvPr/>
        </p:nvSpPr>
        <p:spPr bwMode="auto">
          <a:xfrm>
            <a:off x="7748588" y="526573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</a:t>
            </a:r>
          </a:p>
        </p:txBody>
      </p:sp>
      <p:sp>
        <p:nvSpPr>
          <p:cNvPr id="26684" name="Line 61"/>
          <p:cNvSpPr>
            <a:spLocks noChangeShapeType="1"/>
          </p:cNvSpPr>
          <p:nvPr/>
        </p:nvSpPr>
        <p:spPr bwMode="auto">
          <a:xfrm>
            <a:off x="5005388" y="5494338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85" name="Text Box 62"/>
          <p:cNvSpPr txBox="1">
            <a:spLocks noChangeArrowheads="1"/>
          </p:cNvSpPr>
          <p:nvPr/>
        </p:nvSpPr>
        <p:spPr bwMode="auto">
          <a:xfrm>
            <a:off x="2414588" y="4941888"/>
            <a:ext cx="650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1            2             3                                       T-1         T     Time</a:t>
            </a: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6834188" y="3132138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6834188" y="2370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6834188" y="3894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26689" name="AutoShape 66"/>
          <p:cNvSpPr>
            <a:spLocks noChangeArrowheads="1"/>
          </p:cNvSpPr>
          <p:nvPr/>
        </p:nvSpPr>
        <p:spPr bwMode="auto">
          <a:xfrm>
            <a:off x="6910388" y="526573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T-1</a:t>
            </a: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2484438" y="5876925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i</a:t>
            </a:r>
          </a:p>
        </p:txBody>
      </p:sp>
      <p:sp>
        <p:nvSpPr>
          <p:cNvPr id="26691" name="Text Box 68"/>
          <p:cNvSpPr txBox="1">
            <a:spLocks noChangeArrowheads="1"/>
          </p:cNvSpPr>
          <p:nvPr/>
        </p:nvSpPr>
        <p:spPr bwMode="auto">
          <a:xfrm>
            <a:off x="3462338" y="5908675"/>
            <a:ext cx="460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ea typeface="新細明體" charset="-120"/>
              </a:rPr>
              <a:t>denotes that  </a:t>
            </a:r>
            <a:r>
              <a:rPr lang="en-US" altLang="zh-TW" sz="1800" b="1" i="1">
                <a:ea typeface="新細明體" charset="-120"/>
              </a:rPr>
              <a:t>b</a:t>
            </a:r>
            <a:r>
              <a:rPr lang="en-US" altLang="zh-TW" sz="1800" b="1" i="1" baseline="-25000">
                <a:ea typeface="新細明體" charset="-120"/>
              </a:rPr>
              <a:t>j</a:t>
            </a:r>
            <a:r>
              <a:rPr lang="en-US" altLang="zh-TW" sz="1800" b="1" i="1">
                <a:ea typeface="新細明體" charset="-120"/>
              </a:rPr>
              <a:t>(o</a:t>
            </a:r>
            <a:r>
              <a:rPr lang="en-US" altLang="zh-TW" sz="1800" b="1" i="1" baseline="-25000">
                <a:ea typeface="新細明體" charset="-120"/>
              </a:rPr>
              <a:t>t</a:t>
            </a:r>
            <a:r>
              <a:rPr lang="en-US" altLang="zh-TW" sz="1800" b="1" i="1">
                <a:ea typeface="新細明體" charset="-120"/>
              </a:rPr>
              <a:t>)</a:t>
            </a:r>
            <a:r>
              <a:rPr lang="en-US" altLang="zh-TW" sz="1800" b="1">
                <a:ea typeface="新細明體" charset="-120"/>
              </a:rPr>
              <a:t>  has been computed </a:t>
            </a:r>
          </a:p>
        </p:txBody>
      </p:sp>
      <p:sp>
        <p:nvSpPr>
          <p:cNvPr id="26692" name="Line 69"/>
          <p:cNvSpPr>
            <a:spLocks noChangeShapeType="1"/>
          </p:cNvSpPr>
          <p:nvPr/>
        </p:nvSpPr>
        <p:spPr bwMode="auto">
          <a:xfrm>
            <a:off x="2124075" y="6667500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93" name="Text Box 70"/>
          <p:cNvSpPr txBox="1">
            <a:spLocks noChangeArrowheads="1"/>
          </p:cNvSpPr>
          <p:nvPr/>
        </p:nvSpPr>
        <p:spPr bwMode="auto">
          <a:xfrm>
            <a:off x="2505075" y="6286500"/>
            <a:ext cx="398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a</a:t>
            </a:r>
            <a:r>
              <a:rPr lang="en-US" altLang="zh-TW" sz="2000" i="1" baseline="-25000">
                <a:ea typeface="新細明體" charset="-120"/>
              </a:rPr>
              <a:t>ij</a:t>
            </a:r>
          </a:p>
        </p:txBody>
      </p:sp>
      <p:sp>
        <p:nvSpPr>
          <p:cNvPr id="26694" name="Text Box 71"/>
          <p:cNvSpPr txBox="1">
            <a:spLocks noChangeArrowheads="1"/>
          </p:cNvSpPr>
          <p:nvPr/>
        </p:nvSpPr>
        <p:spPr bwMode="auto">
          <a:xfrm>
            <a:off x="3495675" y="6388100"/>
            <a:ext cx="419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ea typeface="新細明體" charset="-120"/>
              </a:rPr>
              <a:t>denotes that  </a:t>
            </a:r>
            <a:r>
              <a:rPr lang="en-US" altLang="zh-TW" sz="1800" b="1" i="1">
                <a:ea typeface="新細明體" charset="-120"/>
              </a:rPr>
              <a:t>a</a:t>
            </a:r>
            <a:r>
              <a:rPr lang="en-US" altLang="zh-TW" sz="1800" b="1" i="1" baseline="-25000">
                <a:ea typeface="新細明體" charset="-120"/>
              </a:rPr>
              <a:t>ij</a:t>
            </a:r>
            <a:r>
              <a:rPr lang="en-US" altLang="zh-TW" sz="1800" b="1">
                <a:ea typeface="新細明體" charset="-120"/>
              </a:rPr>
              <a:t>  has been computed</a:t>
            </a:r>
          </a:p>
        </p:txBody>
      </p:sp>
      <p:sp>
        <p:nvSpPr>
          <p:cNvPr id="26695" name="Rectangle 72"/>
          <p:cNvSpPr>
            <a:spLocks noChangeArrowheads="1"/>
          </p:cNvSpPr>
          <p:nvPr/>
        </p:nvSpPr>
        <p:spPr bwMode="auto">
          <a:xfrm>
            <a:off x="342900" y="1268413"/>
            <a:ext cx="84582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en-US" altLang="zh-TW"/>
              <a:t>Direct Evaluation (Cont.)</a:t>
            </a:r>
          </a:p>
        </p:txBody>
      </p:sp>
      <p:sp>
        <p:nvSpPr>
          <p:cNvPr id="26696" name="Text Box 73"/>
          <p:cNvSpPr txBox="1">
            <a:spLocks noChangeArrowheads="1"/>
          </p:cNvSpPr>
          <p:nvPr/>
        </p:nvSpPr>
        <p:spPr bwMode="auto">
          <a:xfrm>
            <a:off x="3771900" y="1844675"/>
            <a:ext cx="2744788" cy="336550"/>
          </a:xfrm>
          <a:prstGeom prst="rect">
            <a:avLst/>
          </a:prstGeom>
          <a:solidFill>
            <a:srgbClr val="FFCC99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State-time Trellis Diagram</a:t>
            </a:r>
          </a:p>
        </p:txBody>
      </p:sp>
      <p:grpSp>
        <p:nvGrpSpPr>
          <p:cNvPr id="26697" name="Group 89"/>
          <p:cNvGrpSpPr>
            <a:grpSpLocks/>
          </p:cNvGrpSpPr>
          <p:nvPr/>
        </p:nvGrpSpPr>
        <p:grpSpPr bwMode="auto">
          <a:xfrm>
            <a:off x="7596188" y="765175"/>
            <a:ext cx="1155700" cy="873125"/>
            <a:chOff x="207" y="1432"/>
            <a:chExt cx="728" cy="550"/>
          </a:xfrm>
        </p:grpSpPr>
        <p:sp>
          <p:nvSpPr>
            <p:cNvPr id="26698" name="Oval 74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26699" name="Oval 75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26700" name="Oval 76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26701" name="Group 79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26711" name="Arc 77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26712" name="Arc 78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26702" name="Group 80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26709" name="Arc 81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26710" name="Arc 82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26703" name="Group 83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26707" name="Arc 84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26708" name="Arc 85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26704" name="Arc 86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26705" name="Arc 87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26706" name="Arc 88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9B2520F-2282-4AAB-B6E0-09A44F6215F5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- The Forward Procedure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509713"/>
            <a:ext cx="822801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Based on the HMM assumptions, the calculation of</a:t>
            </a:r>
            <a:br>
              <a:rPr lang="en-US" altLang="zh-TW" smtClean="0"/>
            </a:br>
            <a:r>
              <a:rPr lang="en-US" altLang="zh-TW" smtClean="0"/>
              <a:t>                    and                    involves only        ,          and        , so it is possible to compute the likelihood               with recursion on </a:t>
            </a:r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>
                <a:sym typeface="Symbol" pitchFamily="18" charset="2"/>
              </a:rPr>
              <a:t>Forward variable </a:t>
            </a:r>
            <a:r>
              <a:rPr lang="en-US" altLang="zh-TW" smtClean="0">
                <a:solidFill>
                  <a:schemeClr val="hlink"/>
                </a:solidFill>
                <a:sym typeface="Symbol" pitchFamily="18" charset="2"/>
              </a:rPr>
              <a:t>:  </a:t>
            </a:r>
          </a:p>
          <a:p>
            <a:pPr lvl="1" eaLnBrk="1" hangingPunct="1"/>
            <a:r>
              <a:rPr lang="en-US" altLang="zh-TW" smtClean="0">
                <a:solidFill>
                  <a:srgbClr val="003399"/>
                </a:solidFill>
              </a:rPr>
              <a:t>The probability that the HMM is in state </a:t>
            </a:r>
            <a:r>
              <a:rPr lang="en-US" altLang="zh-TW" i="1" smtClean="0">
                <a:solidFill>
                  <a:srgbClr val="003399"/>
                </a:solidFill>
              </a:rPr>
              <a:t>i</a:t>
            </a:r>
            <a:r>
              <a:rPr lang="en-US" altLang="zh-TW" smtClean="0">
                <a:solidFill>
                  <a:srgbClr val="003399"/>
                </a:solidFill>
              </a:rPr>
              <a:t> at time </a:t>
            </a:r>
            <a:r>
              <a:rPr lang="en-US" altLang="zh-TW" i="1" smtClean="0">
                <a:solidFill>
                  <a:srgbClr val="003399"/>
                </a:solidFill>
              </a:rPr>
              <a:t>t</a:t>
            </a:r>
            <a:r>
              <a:rPr lang="en-US" altLang="zh-TW" smtClean="0">
                <a:solidFill>
                  <a:srgbClr val="003399"/>
                </a:solidFill>
              </a:rPr>
              <a:t> having generating partial observation </a:t>
            </a:r>
            <a:r>
              <a:rPr lang="en-US" altLang="zh-TW" b="1" i="1" smtClean="0">
                <a:solidFill>
                  <a:srgbClr val="003399"/>
                </a:solidFill>
              </a:rPr>
              <a:t>o</a:t>
            </a:r>
            <a:r>
              <a:rPr lang="en-US" altLang="zh-TW" i="1" baseline="-25000" smtClean="0">
                <a:solidFill>
                  <a:srgbClr val="003399"/>
                </a:solidFill>
              </a:rPr>
              <a:t>1</a:t>
            </a:r>
            <a:r>
              <a:rPr lang="en-US" altLang="zh-TW" b="1" i="1" smtClean="0">
                <a:solidFill>
                  <a:srgbClr val="003399"/>
                </a:solidFill>
              </a:rPr>
              <a:t>o</a:t>
            </a:r>
            <a:r>
              <a:rPr lang="en-US" altLang="zh-TW" i="1" baseline="-25000" smtClean="0">
                <a:solidFill>
                  <a:srgbClr val="003399"/>
                </a:solidFill>
              </a:rPr>
              <a:t>2</a:t>
            </a:r>
            <a:r>
              <a:rPr lang="en-US" altLang="zh-TW" i="1" smtClean="0">
                <a:solidFill>
                  <a:srgbClr val="003399"/>
                </a:solidFill>
                <a:sym typeface="Symbol" pitchFamily="18" charset="2"/>
              </a:rPr>
              <a:t>…</a:t>
            </a:r>
            <a:r>
              <a:rPr lang="en-US" altLang="zh-TW" b="1" i="1" smtClean="0">
                <a:solidFill>
                  <a:srgbClr val="003399"/>
                </a:solidFill>
              </a:rPr>
              <a:t>o</a:t>
            </a:r>
            <a:r>
              <a:rPr lang="en-US" altLang="zh-TW" i="1" baseline="-25000" smtClean="0">
                <a:solidFill>
                  <a:srgbClr val="003399"/>
                </a:solidFill>
              </a:rPr>
              <a:t>t</a:t>
            </a:r>
          </a:p>
          <a:p>
            <a:pPr eaLnBrk="1" hangingPunct="1"/>
            <a:endParaRPr lang="en-US" altLang="zh-TW" sz="2000" smtClean="0">
              <a:solidFill>
                <a:srgbClr val="003399"/>
              </a:solidFill>
            </a:endParaRPr>
          </a:p>
        </p:txBody>
      </p:sp>
      <p:graphicFrame>
        <p:nvGraphicFramePr>
          <p:cNvPr id="27653" name="Object 7"/>
          <p:cNvGraphicFramePr>
            <a:graphicFrameLocks/>
          </p:cNvGraphicFramePr>
          <p:nvPr/>
        </p:nvGraphicFramePr>
        <p:xfrm>
          <a:off x="755650" y="1916113"/>
          <a:ext cx="1728788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方程式" r:id="rId3" imgW="698197" imgH="253890" progId="Equation.3">
                  <p:embed/>
                </p:oleObj>
              </mc:Choice>
              <mc:Fallback>
                <p:oleObj name="方程式" r:id="rId3" imgW="698197" imgH="253890" progId="Equation.3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916113"/>
                        <a:ext cx="1728788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8"/>
          <p:cNvGraphicFramePr>
            <a:graphicFrameLocks/>
          </p:cNvGraphicFramePr>
          <p:nvPr/>
        </p:nvGraphicFramePr>
        <p:xfrm>
          <a:off x="3117850" y="1916113"/>
          <a:ext cx="147002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方程式" r:id="rId5" imgW="634725" imgH="253890" progId="Equation.3">
                  <p:embed/>
                </p:oleObj>
              </mc:Choice>
              <mc:Fallback>
                <p:oleObj name="方程式" r:id="rId5" imgW="634725" imgH="253890" progId="Equation.3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916113"/>
                        <a:ext cx="1470025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9"/>
          <p:cNvGraphicFramePr>
            <a:graphicFrameLocks/>
          </p:cNvGraphicFramePr>
          <p:nvPr/>
        </p:nvGraphicFramePr>
        <p:xfrm>
          <a:off x="6443663" y="1916113"/>
          <a:ext cx="68262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方程式" r:id="rId7" imgW="215806" imgH="228501" progId="Equation.3">
                  <p:embed/>
                </p:oleObj>
              </mc:Choice>
              <mc:Fallback>
                <p:oleObj name="方程式" r:id="rId7" imgW="215806" imgH="228501" progId="Equation.3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916113"/>
                        <a:ext cx="682625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10"/>
          <p:cNvGraphicFramePr>
            <a:graphicFrameLocks/>
          </p:cNvGraphicFramePr>
          <p:nvPr/>
        </p:nvGraphicFramePr>
        <p:xfrm>
          <a:off x="7443788" y="1928813"/>
          <a:ext cx="441325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name="方程式" r:id="rId9" imgW="139700" imgH="228600" progId="Equation.3">
                  <p:embed/>
                </p:oleObj>
              </mc:Choice>
              <mc:Fallback>
                <p:oleObj name="方程式" r:id="rId9" imgW="139700" imgH="228600" progId="Equation.3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3788" y="1928813"/>
                        <a:ext cx="441325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11"/>
          <p:cNvGraphicFramePr>
            <a:graphicFrameLocks/>
          </p:cNvGraphicFramePr>
          <p:nvPr/>
        </p:nvGraphicFramePr>
        <p:xfrm>
          <a:off x="1476375" y="2276475"/>
          <a:ext cx="4889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8" name="方程式" r:id="rId11" imgW="152334" imgH="228501" progId="Equation.3">
                  <p:embed/>
                </p:oleObj>
              </mc:Choice>
              <mc:Fallback>
                <p:oleObj name="方程式" r:id="rId11" imgW="152334" imgH="228501" progId="Equation.3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76475"/>
                        <a:ext cx="48895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8" name="Object 13"/>
          <p:cNvGraphicFramePr>
            <a:graphicFrameLocks/>
          </p:cNvGraphicFramePr>
          <p:nvPr/>
        </p:nvGraphicFramePr>
        <p:xfrm>
          <a:off x="3184525" y="2701925"/>
          <a:ext cx="34131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方程式" r:id="rId13" imgW="88746" imgH="152136" progId="Equation.3">
                  <p:embed/>
                </p:oleObj>
              </mc:Choice>
              <mc:Fallback>
                <p:oleObj name="方程式" r:id="rId13" imgW="88746" imgH="152136" progId="Equation.3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2701925"/>
                        <a:ext cx="341313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9" name="Object 14"/>
          <p:cNvGraphicFramePr>
            <a:graphicFrameLocks/>
          </p:cNvGraphicFramePr>
          <p:nvPr/>
        </p:nvGraphicFramePr>
        <p:xfrm>
          <a:off x="3276600" y="3440113"/>
          <a:ext cx="3813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方程式" r:id="rId15" imgW="1574800" imgH="254000" progId="Equation.3">
                  <p:embed/>
                </p:oleObj>
              </mc:Choice>
              <mc:Fallback>
                <p:oleObj name="方程式" r:id="rId15" imgW="1574800" imgH="254000" progId="Equation.3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40113"/>
                        <a:ext cx="3813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DA22EC6-3E40-4850-B72A-9E4E8EA911BC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- The Forward Procedure (cont.)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233488"/>
            <a:ext cx="8229600" cy="5497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Algorithm</a:t>
            </a:r>
          </a:p>
          <a:p>
            <a:pPr eaLnBrk="1" hangingPunct="1">
              <a:lnSpc>
                <a:spcPct val="90000"/>
              </a:lnSpc>
            </a:pPr>
            <a:endParaRPr lang="en-US" altLang="zh-TW" smtClean="0">
              <a:solidFill>
                <a:schemeClr val="hlink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8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8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z="1800" smtClean="0"/>
              <a:t>Complexity: </a:t>
            </a:r>
            <a:r>
              <a:rPr lang="en-US" altLang="zh-TW" i="1" smtClean="0"/>
              <a:t>O</a:t>
            </a:r>
            <a:r>
              <a:rPr lang="en-US" altLang="zh-TW" smtClean="0"/>
              <a:t>(</a:t>
            </a:r>
            <a:r>
              <a:rPr lang="en-US" altLang="zh-TW" i="1" smtClean="0"/>
              <a:t>N</a:t>
            </a:r>
            <a:r>
              <a:rPr lang="en-US" altLang="zh-TW" i="1" baseline="30000" smtClean="0"/>
              <a:t>2</a:t>
            </a:r>
            <a:r>
              <a:rPr lang="en-US" altLang="zh-TW" i="1" smtClean="0"/>
              <a:t>T</a:t>
            </a:r>
            <a:r>
              <a:rPr lang="en-US" altLang="zh-TW" smtClean="0"/>
              <a:t>)</a:t>
            </a:r>
            <a:endParaRPr lang="en-US" altLang="zh-TW" sz="18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8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8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800" smtClean="0"/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Based on the lattice (trellis) structure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Computed in a </a:t>
            </a:r>
            <a:r>
              <a:rPr lang="en-US" altLang="zh-TW" i="1" smtClean="0"/>
              <a:t>time-synchronous</a:t>
            </a:r>
            <a:r>
              <a:rPr lang="en-US" altLang="zh-TW" smtClean="0"/>
              <a:t> fashion from </a:t>
            </a:r>
            <a:r>
              <a:rPr lang="en-US" altLang="zh-TW" i="1" smtClean="0"/>
              <a:t>left-to-right</a:t>
            </a:r>
            <a:r>
              <a:rPr lang="en-US" altLang="zh-TW" smtClean="0"/>
              <a:t>, where each cell for time </a:t>
            </a:r>
            <a:r>
              <a:rPr lang="en-US" altLang="zh-TW" i="1" smtClean="0"/>
              <a:t>t</a:t>
            </a:r>
            <a:r>
              <a:rPr lang="en-US" altLang="zh-TW" smtClean="0"/>
              <a:t> is completely computed before proceeding to time </a:t>
            </a:r>
            <a:r>
              <a:rPr lang="en-US" altLang="zh-TW" i="1" smtClean="0"/>
              <a:t>t+1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All state sequences, regardless how long previously, merge to </a:t>
            </a:r>
            <a:r>
              <a:rPr lang="en-US" altLang="zh-TW" i="1" smtClean="0"/>
              <a:t>N</a:t>
            </a:r>
            <a:r>
              <a:rPr lang="en-US" altLang="zh-TW" smtClean="0"/>
              <a:t> nodes (states) at each time instance </a:t>
            </a:r>
            <a:r>
              <a:rPr lang="en-US" altLang="zh-TW" i="1" smtClean="0"/>
              <a:t>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i="1" baseline="-25000" smtClean="0"/>
          </a:p>
        </p:txBody>
      </p:sp>
      <p:graphicFrame>
        <p:nvGraphicFramePr>
          <p:cNvPr id="28677" name="Object 7"/>
          <p:cNvGraphicFramePr>
            <a:graphicFrameLocks/>
          </p:cNvGraphicFramePr>
          <p:nvPr/>
        </p:nvGraphicFramePr>
        <p:xfrm>
          <a:off x="919163" y="1617663"/>
          <a:ext cx="6299200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方程式" r:id="rId3" imgW="3797300" imgH="1130300" progId="Equation.3">
                  <p:embed/>
                </p:oleObj>
              </mc:Choice>
              <mc:Fallback>
                <p:oleObj name="方程式" r:id="rId3" imgW="3797300" imgH="1130300" progId="Equation.3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1617663"/>
                        <a:ext cx="6299200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8"/>
          <p:cNvGraphicFramePr>
            <a:graphicFrameLocks/>
          </p:cNvGraphicFramePr>
          <p:nvPr/>
        </p:nvGraphicFramePr>
        <p:xfrm>
          <a:off x="-44450" y="3787775"/>
          <a:ext cx="55530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name="方程式" r:id="rId5" imgW="2794000" imgH="482600" progId="Equation.3">
                  <p:embed/>
                </p:oleObj>
              </mc:Choice>
              <mc:Fallback>
                <p:oleObj name="方程式" r:id="rId5" imgW="2794000" imgH="482600" progId="Equation.3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450" y="3787775"/>
                        <a:ext cx="55530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291623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755650" y="2060575"/>
            <a:ext cx="7345363" cy="647700"/>
          </a:xfrm>
          <a:prstGeom prst="rect">
            <a:avLst/>
          </a:prstGeom>
          <a:solidFill>
            <a:srgbClr val="969696">
              <a:alpha val="1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5DE7B14C-D09E-4748-96E8-693C1CA66A0D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- The Forward Procedure (cont.)</a:t>
            </a:r>
          </a:p>
        </p:txBody>
      </p:sp>
      <p:graphicFrame>
        <p:nvGraphicFramePr>
          <p:cNvPr id="29700" name="Object 6"/>
          <p:cNvGraphicFramePr>
            <a:graphicFrameLocks/>
          </p:cNvGraphicFramePr>
          <p:nvPr/>
        </p:nvGraphicFramePr>
        <p:xfrm>
          <a:off x="395288" y="1557338"/>
          <a:ext cx="8351837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2" name="方程式" r:id="rId3" imgW="4051300" imgH="2959100" progId="Equation.3">
                  <p:embed/>
                </p:oleObj>
              </mc:Choice>
              <mc:Fallback>
                <p:oleObj name="方程式" r:id="rId3" imgW="4051300" imgH="295910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57338"/>
                        <a:ext cx="8351837" cy="525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AutoShape 7"/>
          <p:cNvSpPr>
            <a:spLocks/>
          </p:cNvSpPr>
          <p:nvPr/>
        </p:nvSpPr>
        <p:spPr bwMode="auto">
          <a:xfrm>
            <a:off x="5076825" y="1484313"/>
            <a:ext cx="287338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29702" name="AutoShape 10"/>
          <p:cNvSpPr>
            <a:spLocks/>
          </p:cNvSpPr>
          <p:nvPr/>
        </p:nvSpPr>
        <p:spPr bwMode="auto">
          <a:xfrm>
            <a:off x="6727825" y="1865313"/>
            <a:ext cx="287338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7524750" y="5805488"/>
            <a:ext cx="13493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first-order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Markov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assumption</a:t>
            </a:r>
          </a:p>
        </p:txBody>
      </p:sp>
      <p:sp>
        <p:nvSpPr>
          <p:cNvPr id="29704" name="Line 12"/>
          <p:cNvSpPr>
            <a:spLocks noChangeShapeType="1"/>
          </p:cNvSpPr>
          <p:nvPr/>
        </p:nvSpPr>
        <p:spPr bwMode="auto">
          <a:xfrm flipH="1">
            <a:off x="2616200" y="2349500"/>
            <a:ext cx="11113" cy="254000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05" name="Line 13"/>
          <p:cNvSpPr>
            <a:spLocks noChangeShapeType="1"/>
          </p:cNvSpPr>
          <p:nvPr/>
        </p:nvSpPr>
        <p:spPr bwMode="auto">
          <a:xfrm>
            <a:off x="2628900" y="2387600"/>
            <a:ext cx="1392238" cy="112713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06" name="Line 14"/>
          <p:cNvSpPr>
            <a:spLocks noChangeShapeType="1"/>
          </p:cNvSpPr>
          <p:nvPr/>
        </p:nvSpPr>
        <p:spPr bwMode="auto">
          <a:xfrm flipH="1">
            <a:off x="2603500" y="2857500"/>
            <a:ext cx="11113" cy="254000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07" name="Line 15"/>
          <p:cNvSpPr>
            <a:spLocks noChangeShapeType="1"/>
          </p:cNvSpPr>
          <p:nvPr/>
        </p:nvSpPr>
        <p:spPr bwMode="auto">
          <a:xfrm flipH="1">
            <a:off x="2668588" y="2806700"/>
            <a:ext cx="3111500" cy="274638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08" name="Line 16"/>
          <p:cNvSpPr>
            <a:spLocks noChangeShapeType="1"/>
          </p:cNvSpPr>
          <p:nvPr/>
        </p:nvSpPr>
        <p:spPr bwMode="auto">
          <a:xfrm flipH="1">
            <a:off x="4292600" y="3289300"/>
            <a:ext cx="11113" cy="254000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29709" name="Object 17"/>
          <p:cNvGraphicFramePr>
            <a:graphicFrameLocks noChangeAspect="1"/>
          </p:cNvGraphicFramePr>
          <p:nvPr/>
        </p:nvGraphicFramePr>
        <p:xfrm>
          <a:off x="7467600" y="2636838"/>
          <a:ext cx="167640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方程式" r:id="rId5" imgW="1214638" imgH="100168" progId="Equation.3">
                  <p:embed/>
                </p:oleObj>
              </mc:Choice>
              <mc:Fallback>
                <p:oleObj name="方程式" r:id="rId5" imgW="1214638" imgH="100168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636838"/>
                        <a:ext cx="1676400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AutoShape 20"/>
          <p:cNvSpPr>
            <a:spLocks/>
          </p:cNvSpPr>
          <p:nvPr/>
        </p:nvSpPr>
        <p:spPr bwMode="auto">
          <a:xfrm>
            <a:off x="7092950" y="2276475"/>
            <a:ext cx="287338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29711" name="AutoShape 21"/>
          <p:cNvSpPr>
            <a:spLocks/>
          </p:cNvSpPr>
          <p:nvPr/>
        </p:nvSpPr>
        <p:spPr bwMode="auto">
          <a:xfrm>
            <a:off x="5661025" y="2932113"/>
            <a:ext cx="287338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29712" name="Object 22"/>
          <p:cNvGraphicFramePr>
            <a:graphicFrameLocks/>
          </p:cNvGraphicFramePr>
          <p:nvPr/>
        </p:nvGraphicFramePr>
        <p:xfrm>
          <a:off x="5940425" y="3213100"/>
          <a:ext cx="17335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4" name="方程式" r:id="rId7" imgW="1176487" imgH="100168" progId="Equation.3">
                  <p:embed/>
                </p:oleObj>
              </mc:Choice>
              <mc:Fallback>
                <p:oleObj name="方程式" r:id="rId7" imgW="1176487" imgH="100168" progId="Equation.3">
                  <p:embed/>
                  <p:pic>
                    <p:nvPicPr>
                      <p:cNvPr id="0" name="Object 2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213100"/>
                        <a:ext cx="173355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3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6249988" y="3894138"/>
          <a:ext cx="15684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5" name="方程式" r:id="rId9" imgW="804921" imgH="147551" progId="Equation.3">
                  <p:embed/>
                </p:oleObj>
              </mc:Choice>
              <mc:Fallback>
                <p:oleObj name="方程式" r:id="rId9" imgW="804921" imgH="147551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9988" y="3894138"/>
                        <a:ext cx="15684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4" name="AutoShape 25"/>
          <p:cNvSpPr>
            <a:spLocks/>
          </p:cNvSpPr>
          <p:nvPr/>
        </p:nvSpPr>
        <p:spPr bwMode="auto">
          <a:xfrm>
            <a:off x="5978525" y="3592513"/>
            <a:ext cx="287338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29715" name="Object 26"/>
          <p:cNvGraphicFramePr>
            <a:graphicFrameLocks noChangeAspect="1"/>
          </p:cNvGraphicFramePr>
          <p:nvPr/>
        </p:nvGraphicFramePr>
        <p:xfrm>
          <a:off x="5292725" y="1412875"/>
          <a:ext cx="177165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6" name="方程式" r:id="rId11" imgW="1214638" imgH="100168" progId="Equation.3">
                  <p:embed/>
                </p:oleObj>
              </mc:Choice>
              <mc:Fallback>
                <p:oleObj name="方程式" r:id="rId11" imgW="1214638" imgH="100168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412875"/>
                        <a:ext cx="1771650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6" name="Line 28"/>
          <p:cNvSpPr>
            <a:spLocks noChangeShapeType="1"/>
          </p:cNvSpPr>
          <p:nvPr/>
        </p:nvSpPr>
        <p:spPr bwMode="auto">
          <a:xfrm>
            <a:off x="2424113" y="3759200"/>
            <a:ext cx="635000" cy="317500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17" name="Line 29"/>
          <p:cNvSpPr>
            <a:spLocks noChangeShapeType="1"/>
          </p:cNvSpPr>
          <p:nvPr/>
        </p:nvSpPr>
        <p:spPr bwMode="auto">
          <a:xfrm flipH="1">
            <a:off x="3195638" y="4419600"/>
            <a:ext cx="3175" cy="269875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18" name="Line 30"/>
          <p:cNvSpPr>
            <a:spLocks noChangeShapeType="1"/>
          </p:cNvSpPr>
          <p:nvPr/>
        </p:nvSpPr>
        <p:spPr bwMode="auto">
          <a:xfrm>
            <a:off x="3224213" y="4445000"/>
            <a:ext cx="2409825" cy="304800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19" name="Line 32"/>
          <p:cNvSpPr>
            <a:spLocks noChangeShapeType="1"/>
          </p:cNvSpPr>
          <p:nvPr/>
        </p:nvSpPr>
        <p:spPr bwMode="auto">
          <a:xfrm>
            <a:off x="5540375" y="5184775"/>
            <a:ext cx="4763" cy="339725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29720" name="AutoShape 33"/>
          <p:cNvSpPr>
            <a:spLocks/>
          </p:cNvSpPr>
          <p:nvPr/>
        </p:nvSpPr>
        <p:spPr bwMode="auto">
          <a:xfrm>
            <a:off x="8675688" y="4652963"/>
            <a:ext cx="306387" cy="1168400"/>
          </a:xfrm>
          <a:prstGeom prst="rightBrace">
            <a:avLst>
              <a:gd name="adj1" fmla="val 31779"/>
              <a:gd name="adj2" fmla="val 50000"/>
            </a:avLst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29721" name="Text Box 34"/>
          <p:cNvSpPr txBox="1">
            <a:spLocks noChangeArrowheads="1"/>
          </p:cNvSpPr>
          <p:nvPr/>
        </p:nvSpPr>
        <p:spPr bwMode="auto">
          <a:xfrm>
            <a:off x="7235825" y="1484313"/>
            <a:ext cx="14382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output</a:t>
            </a:r>
            <a:br>
              <a:rPr lang="en-US" altLang="zh-TW" sz="1800">
                <a:solidFill>
                  <a:srgbClr val="003399"/>
                </a:solidFill>
                <a:ea typeface="新細明體" charset="-120"/>
              </a:rPr>
            </a:b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independent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assumption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6566D4A-EFC3-4CC8-9061-E6940C9B6BD4}" type="slidenum">
              <a:rPr lang="en-US" altLang="zh-TW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- The Forward Procedure (cont.)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1282700"/>
            <a:ext cx="8532813" cy="5638800"/>
          </a:xfrm>
        </p:spPr>
        <p:txBody>
          <a:bodyPr/>
          <a:lstStyle/>
          <a:p>
            <a:pPr eaLnBrk="1" hangingPunct="1"/>
            <a:r>
              <a:rPr lang="en-US" altLang="zh-TW" i="1" smtClean="0">
                <a:sym typeface="Symbol" pitchFamily="18" charset="2"/>
              </a:rPr>
              <a:t>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)=</a:t>
            </a:r>
            <a:r>
              <a:rPr lang="en-US" altLang="zh-TW" i="1" smtClean="0">
                <a:sym typeface="Symbol" pitchFamily="18" charset="2"/>
              </a:rPr>
              <a:t>P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b="1" i="1" smtClean="0">
                <a:latin typeface="Times New Roman" pitchFamily="18" charset="0"/>
              </a:rPr>
              <a:t>o</a:t>
            </a:r>
            <a:r>
              <a:rPr lang="en-US" altLang="zh-TW" b="1" i="1" baseline="-25000" smtClean="0">
                <a:latin typeface="Times New Roman" pitchFamily="18" charset="0"/>
              </a:rPr>
              <a:t>1</a:t>
            </a:r>
            <a:r>
              <a:rPr lang="en-US" altLang="zh-TW" b="1" i="1" smtClean="0">
                <a:latin typeface="Times New Roman" pitchFamily="18" charset="0"/>
              </a:rPr>
              <a:t>,o</a:t>
            </a:r>
            <a:r>
              <a:rPr lang="en-US" altLang="zh-TW" b="1" i="1" baseline="-25000" smtClean="0">
                <a:latin typeface="Times New Roman" pitchFamily="18" charset="0"/>
              </a:rPr>
              <a:t>2</a:t>
            </a:r>
            <a:r>
              <a:rPr lang="en-US" altLang="zh-TW" b="1" i="1" smtClean="0">
                <a:latin typeface="Times New Roman" pitchFamily="18" charset="0"/>
              </a:rPr>
              <a:t>,o</a:t>
            </a:r>
            <a:r>
              <a:rPr lang="en-US" altLang="zh-TW" b="1" i="1" baseline="-25000" smtClean="0">
                <a:latin typeface="Times New Roman" pitchFamily="18" charset="0"/>
              </a:rPr>
              <a:t>3</a:t>
            </a:r>
            <a:r>
              <a:rPr lang="en-US" altLang="zh-TW" b="1" i="1" smtClean="0">
                <a:latin typeface="Times New Roman" pitchFamily="18" charset="0"/>
              </a:rPr>
              <a:t>,</a:t>
            </a:r>
            <a:r>
              <a:rPr lang="en-US" altLang="zh-TW" i="1" smtClean="0">
                <a:latin typeface="Times New Roman" pitchFamily="18" charset="0"/>
              </a:rPr>
              <a:t>s</a:t>
            </a:r>
            <a:r>
              <a:rPr lang="en-US" altLang="zh-TW" b="1" i="1" baseline="-25000" smtClean="0">
                <a:latin typeface="Times New Roman" pitchFamily="18" charset="0"/>
              </a:rPr>
              <a:t>3</a:t>
            </a:r>
            <a:r>
              <a:rPr lang="en-US" altLang="zh-TW" b="1" smtClean="0">
                <a:latin typeface="Times New Roman" pitchFamily="18" charset="0"/>
              </a:rPr>
              <a:t>=3|</a:t>
            </a:r>
            <a:r>
              <a:rPr lang="en-US" altLang="zh-TW" i="1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altLang="zh-TW" b="1" smtClean="0">
                <a:latin typeface="Times New Roman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b="1" smtClean="0">
                <a:latin typeface="Times New Roman" pitchFamily="18" charset="0"/>
              </a:rPr>
              <a:t>              </a:t>
            </a:r>
            <a:r>
              <a:rPr lang="en-US" altLang="zh-TW" smtClean="0"/>
              <a:t>=</a:t>
            </a:r>
            <a:r>
              <a:rPr lang="en-US" altLang="zh-TW" smtClean="0">
                <a:sym typeface="Symbol" pitchFamily="18" charset="2"/>
              </a:rPr>
              <a:t>[</a:t>
            </a:r>
            <a:r>
              <a:rPr lang="en-US" altLang="zh-TW" i="1" smtClean="0">
                <a:sym typeface="Symbol" pitchFamily="18" charset="2"/>
              </a:rPr>
              <a:t></a:t>
            </a:r>
            <a:r>
              <a:rPr lang="en-US" altLang="zh-TW" baseline="-25000" smtClean="0">
                <a:sym typeface="Symbol" pitchFamily="18" charset="2"/>
              </a:rPr>
              <a:t>2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1</a:t>
            </a:r>
            <a:r>
              <a:rPr lang="en-US" altLang="zh-TW" smtClean="0">
                <a:sym typeface="Symbol" pitchFamily="18" charset="2"/>
              </a:rPr>
              <a:t>)*</a:t>
            </a:r>
            <a:r>
              <a:rPr lang="en-US" altLang="zh-TW" i="1" smtClean="0">
                <a:sym typeface="Symbol" pitchFamily="18" charset="2"/>
              </a:rPr>
              <a:t>a</a:t>
            </a:r>
            <a:r>
              <a:rPr lang="en-US" altLang="zh-TW" baseline="-25000" smtClean="0">
                <a:sym typeface="Symbol" pitchFamily="18" charset="2"/>
              </a:rPr>
              <a:t>13</a:t>
            </a:r>
            <a:r>
              <a:rPr lang="en-US" altLang="zh-TW" smtClean="0">
                <a:sym typeface="Symbol" pitchFamily="18" charset="2"/>
              </a:rPr>
              <a:t>+ </a:t>
            </a:r>
            <a:r>
              <a:rPr lang="en-US" altLang="zh-TW" i="1" smtClean="0">
                <a:sym typeface="Symbol" pitchFamily="18" charset="2"/>
              </a:rPr>
              <a:t></a:t>
            </a:r>
            <a:r>
              <a:rPr lang="en-US" altLang="zh-TW" baseline="-25000" smtClean="0">
                <a:sym typeface="Symbol" pitchFamily="18" charset="2"/>
              </a:rPr>
              <a:t>2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2</a:t>
            </a:r>
            <a:r>
              <a:rPr lang="en-US" altLang="zh-TW" smtClean="0">
                <a:sym typeface="Symbol" pitchFamily="18" charset="2"/>
              </a:rPr>
              <a:t>)*</a:t>
            </a:r>
            <a:r>
              <a:rPr lang="en-US" altLang="zh-TW" i="1" smtClean="0">
                <a:sym typeface="Symbol" pitchFamily="18" charset="2"/>
              </a:rPr>
              <a:t>a</a:t>
            </a:r>
            <a:r>
              <a:rPr lang="en-US" altLang="zh-TW" baseline="-25000" smtClean="0">
                <a:sym typeface="Symbol" pitchFamily="18" charset="2"/>
              </a:rPr>
              <a:t>23 </a:t>
            </a:r>
            <a:r>
              <a:rPr lang="en-US" altLang="zh-TW" smtClean="0">
                <a:sym typeface="Symbol" pitchFamily="18" charset="2"/>
              </a:rPr>
              <a:t>+</a:t>
            </a:r>
            <a:r>
              <a:rPr lang="en-US" altLang="zh-TW" i="1" smtClean="0">
                <a:sym typeface="Symbol" pitchFamily="18" charset="2"/>
              </a:rPr>
              <a:t></a:t>
            </a:r>
            <a:r>
              <a:rPr lang="en-US" altLang="zh-TW" baseline="-25000" smtClean="0">
                <a:sym typeface="Symbol" pitchFamily="18" charset="2"/>
              </a:rPr>
              <a:t>2</a:t>
            </a:r>
            <a:r>
              <a:rPr lang="en-US" altLang="zh-TW" smtClean="0">
                <a:sym typeface="Symbol" pitchFamily="18" charset="2"/>
              </a:rPr>
              <a:t>(3)*</a:t>
            </a:r>
            <a:r>
              <a:rPr lang="en-US" altLang="zh-TW" i="1" smtClean="0">
                <a:sym typeface="Symbol" pitchFamily="18" charset="2"/>
              </a:rPr>
              <a:t>a</a:t>
            </a:r>
            <a:r>
              <a:rPr lang="en-US" altLang="zh-TW" baseline="-25000" smtClean="0">
                <a:sym typeface="Symbol" pitchFamily="18" charset="2"/>
              </a:rPr>
              <a:t>33</a:t>
            </a:r>
            <a:r>
              <a:rPr lang="en-US" altLang="zh-TW" smtClean="0">
                <a:sym typeface="Symbol" pitchFamily="18" charset="2"/>
              </a:rPr>
              <a:t>]b</a:t>
            </a:r>
            <a:r>
              <a:rPr lang="en-US" altLang="zh-TW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b="1" i="1" smtClean="0">
                <a:sym typeface="Symbol" pitchFamily="18" charset="2"/>
              </a:rPr>
              <a:t>o</a:t>
            </a:r>
            <a:r>
              <a:rPr lang="en-US" altLang="zh-TW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mtClean="0"/>
          </a:p>
        </p:txBody>
      </p:sp>
      <p:grpSp>
        <p:nvGrpSpPr>
          <p:cNvPr id="30725" name="Group 78"/>
          <p:cNvGrpSpPr>
            <a:grpSpLocks/>
          </p:cNvGrpSpPr>
          <p:nvPr/>
        </p:nvGrpSpPr>
        <p:grpSpPr bwMode="auto">
          <a:xfrm>
            <a:off x="928688" y="2224088"/>
            <a:ext cx="7880350" cy="3581400"/>
            <a:chOff x="585" y="1281"/>
            <a:chExt cx="4964" cy="2256"/>
          </a:xfrm>
        </p:grpSpPr>
        <p:sp>
          <p:nvSpPr>
            <p:cNvPr id="30747" name="Oval 5"/>
            <p:cNvSpPr>
              <a:spLocks noChangeArrowheads="1"/>
            </p:cNvSpPr>
            <p:nvPr/>
          </p:nvSpPr>
          <p:spPr bwMode="auto">
            <a:xfrm>
              <a:off x="1401" y="190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748" name="Oval 6"/>
            <p:cNvSpPr>
              <a:spLocks noChangeArrowheads="1"/>
            </p:cNvSpPr>
            <p:nvPr/>
          </p:nvSpPr>
          <p:spPr bwMode="auto">
            <a:xfrm>
              <a:off x="1401" y="142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0749" name="Oval 7"/>
            <p:cNvSpPr>
              <a:spLocks noChangeArrowheads="1"/>
            </p:cNvSpPr>
            <p:nvPr/>
          </p:nvSpPr>
          <p:spPr bwMode="auto">
            <a:xfrm>
              <a:off x="1401" y="238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750" name="AutoShape 8"/>
            <p:cNvSpPr>
              <a:spLocks noChangeArrowheads="1"/>
            </p:cNvSpPr>
            <p:nvPr/>
          </p:nvSpPr>
          <p:spPr bwMode="auto">
            <a:xfrm>
              <a:off x="1449" y="3249"/>
              <a:ext cx="240" cy="288"/>
            </a:xfrm>
            <a:prstGeom prst="can">
              <a:avLst>
                <a:gd name="adj" fmla="val 3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O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751" name="Line 9"/>
            <p:cNvSpPr>
              <a:spLocks noChangeShapeType="1"/>
            </p:cNvSpPr>
            <p:nvPr/>
          </p:nvSpPr>
          <p:spPr bwMode="auto">
            <a:xfrm>
              <a:off x="921" y="3057"/>
              <a:ext cx="4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52" name="Oval 10"/>
            <p:cNvSpPr>
              <a:spLocks noChangeArrowheads="1"/>
            </p:cNvSpPr>
            <p:nvPr/>
          </p:nvSpPr>
          <p:spPr bwMode="auto">
            <a:xfrm>
              <a:off x="1977" y="190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753" name="Oval 11"/>
            <p:cNvSpPr>
              <a:spLocks noChangeArrowheads="1"/>
            </p:cNvSpPr>
            <p:nvPr/>
          </p:nvSpPr>
          <p:spPr bwMode="auto">
            <a:xfrm>
              <a:off x="1977" y="142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0754" name="Oval 12"/>
            <p:cNvSpPr>
              <a:spLocks noChangeArrowheads="1"/>
            </p:cNvSpPr>
            <p:nvPr/>
          </p:nvSpPr>
          <p:spPr bwMode="auto">
            <a:xfrm>
              <a:off x="1977" y="238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755" name="Oval 13"/>
            <p:cNvSpPr>
              <a:spLocks noChangeArrowheads="1"/>
            </p:cNvSpPr>
            <p:nvPr/>
          </p:nvSpPr>
          <p:spPr bwMode="auto">
            <a:xfrm>
              <a:off x="2553" y="190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756" name="Oval 14"/>
            <p:cNvSpPr>
              <a:spLocks noChangeArrowheads="1"/>
            </p:cNvSpPr>
            <p:nvPr/>
          </p:nvSpPr>
          <p:spPr bwMode="auto">
            <a:xfrm>
              <a:off x="2553" y="1425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0757" name="Oval 15"/>
            <p:cNvSpPr>
              <a:spLocks noChangeArrowheads="1"/>
            </p:cNvSpPr>
            <p:nvPr/>
          </p:nvSpPr>
          <p:spPr bwMode="auto">
            <a:xfrm>
              <a:off x="2553" y="238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758" name="Line 16"/>
            <p:cNvSpPr>
              <a:spLocks noChangeShapeType="1"/>
            </p:cNvSpPr>
            <p:nvPr/>
          </p:nvSpPr>
          <p:spPr bwMode="auto">
            <a:xfrm>
              <a:off x="1641" y="1569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59" name="Line 17"/>
            <p:cNvSpPr>
              <a:spLocks noChangeShapeType="1"/>
            </p:cNvSpPr>
            <p:nvPr/>
          </p:nvSpPr>
          <p:spPr bwMode="auto">
            <a:xfrm>
              <a:off x="1641" y="2049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0" name="Line 18"/>
            <p:cNvSpPr>
              <a:spLocks noChangeShapeType="1"/>
            </p:cNvSpPr>
            <p:nvPr/>
          </p:nvSpPr>
          <p:spPr bwMode="auto">
            <a:xfrm>
              <a:off x="1641" y="2529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1" name="Line 19"/>
            <p:cNvSpPr>
              <a:spLocks noChangeShapeType="1"/>
            </p:cNvSpPr>
            <p:nvPr/>
          </p:nvSpPr>
          <p:spPr bwMode="auto">
            <a:xfrm>
              <a:off x="1641" y="1569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2" name="Line 20"/>
            <p:cNvSpPr>
              <a:spLocks noChangeShapeType="1"/>
            </p:cNvSpPr>
            <p:nvPr/>
          </p:nvSpPr>
          <p:spPr bwMode="auto">
            <a:xfrm>
              <a:off x="1641" y="1569"/>
              <a:ext cx="336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3" name="Line 21"/>
            <p:cNvSpPr>
              <a:spLocks noChangeShapeType="1"/>
            </p:cNvSpPr>
            <p:nvPr/>
          </p:nvSpPr>
          <p:spPr bwMode="auto">
            <a:xfrm>
              <a:off x="1641" y="2049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4" name="Line 22"/>
            <p:cNvSpPr>
              <a:spLocks noChangeShapeType="1"/>
            </p:cNvSpPr>
            <p:nvPr/>
          </p:nvSpPr>
          <p:spPr bwMode="auto">
            <a:xfrm flipV="1">
              <a:off x="1641" y="1569"/>
              <a:ext cx="336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5" name="Line 23"/>
            <p:cNvSpPr>
              <a:spLocks noChangeShapeType="1"/>
            </p:cNvSpPr>
            <p:nvPr/>
          </p:nvSpPr>
          <p:spPr bwMode="auto">
            <a:xfrm flipV="1">
              <a:off x="1641" y="2049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6" name="Line 24"/>
            <p:cNvSpPr>
              <a:spLocks noChangeShapeType="1"/>
            </p:cNvSpPr>
            <p:nvPr/>
          </p:nvSpPr>
          <p:spPr bwMode="auto">
            <a:xfrm flipV="1">
              <a:off x="1641" y="1569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7" name="Line 25"/>
            <p:cNvSpPr>
              <a:spLocks noChangeShapeType="1"/>
            </p:cNvSpPr>
            <p:nvPr/>
          </p:nvSpPr>
          <p:spPr bwMode="auto">
            <a:xfrm>
              <a:off x="2218" y="1570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8" name="Line 26"/>
            <p:cNvSpPr>
              <a:spLocks noChangeShapeType="1"/>
            </p:cNvSpPr>
            <p:nvPr/>
          </p:nvSpPr>
          <p:spPr bwMode="auto">
            <a:xfrm>
              <a:off x="2218" y="2050"/>
              <a:ext cx="33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69" name="Line 27"/>
            <p:cNvSpPr>
              <a:spLocks noChangeShapeType="1"/>
            </p:cNvSpPr>
            <p:nvPr/>
          </p:nvSpPr>
          <p:spPr bwMode="auto">
            <a:xfrm>
              <a:off x="2218" y="2530"/>
              <a:ext cx="33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0" name="Line 28"/>
            <p:cNvSpPr>
              <a:spLocks noChangeShapeType="1"/>
            </p:cNvSpPr>
            <p:nvPr/>
          </p:nvSpPr>
          <p:spPr bwMode="auto">
            <a:xfrm>
              <a:off x="2218" y="1570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1" name="Line 29"/>
            <p:cNvSpPr>
              <a:spLocks noChangeShapeType="1"/>
            </p:cNvSpPr>
            <p:nvPr/>
          </p:nvSpPr>
          <p:spPr bwMode="auto">
            <a:xfrm>
              <a:off x="2218" y="1570"/>
              <a:ext cx="336" cy="96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2" name="Line 30"/>
            <p:cNvSpPr>
              <a:spLocks noChangeShapeType="1"/>
            </p:cNvSpPr>
            <p:nvPr/>
          </p:nvSpPr>
          <p:spPr bwMode="auto">
            <a:xfrm>
              <a:off x="2218" y="2050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3" name="Line 31"/>
            <p:cNvSpPr>
              <a:spLocks noChangeShapeType="1"/>
            </p:cNvSpPr>
            <p:nvPr/>
          </p:nvSpPr>
          <p:spPr bwMode="auto">
            <a:xfrm flipV="1">
              <a:off x="2218" y="1570"/>
              <a:ext cx="336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4" name="Line 32"/>
            <p:cNvSpPr>
              <a:spLocks noChangeShapeType="1"/>
            </p:cNvSpPr>
            <p:nvPr/>
          </p:nvSpPr>
          <p:spPr bwMode="auto">
            <a:xfrm flipV="1">
              <a:off x="2218" y="2050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5" name="Line 33"/>
            <p:cNvSpPr>
              <a:spLocks noChangeShapeType="1"/>
            </p:cNvSpPr>
            <p:nvPr/>
          </p:nvSpPr>
          <p:spPr bwMode="auto">
            <a:xfrm flipV="1">
              <a:off x="2218" y="1570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6" name="Line 34"/>
            <p:cNvSpPr>
              <a:spLocks noChangeShapeType="1"/>
            </p:cNvSpPr>
            <p:nvPr/>
          </p:nvSpPr>
          <p:spPr bwMode="auto">
            <a:xfrm>
              <a:off x="2794" y="1545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7" name="Line 35"/>
            <p:cNvSpPr>
              <a:spLocks noChangeShapeType="1"/>
            </p:cNvSpPr>
            <p:nvPr/>
          </p:nvSpPr>
          <p:spPr bwMode="auto">
            <a:xfrm>
              <a:off x="2794" y="2025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8" name="Line 36"/>
            <p:cNvSpPr>
              <a:spLocks noChangeShapeType="1"/>
            </p:cNvSpPr>
            <p:nvPr/>
          </p:nvSpPr>
          <p:spPr bwMode="auto">
            <a:xfrm>
              <a:off x="2794" y="2505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79" name="Line 37"/>
            <p:cNvSpPr>
              <a:spLocks noChangeShapeType="1"/>
            </p:cNvSpPr>
            <p:nvPr/>
          </p:nvSpPr>
          <p:spPr bwMode="auto">
            <a:xfrm>
              <a:off x="2794" y="1545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0" name="Line 38"/>
            <p:cNvSpPr>
              <a:spLocks noChangeShapeType="1"/>
            </p:cNvSpPr>
            <p:nvPr/>
          </p:nvSpPr>
          <p:spPr bwMode="auto">
            <a:xfrm>
              <a:off x="2794" y="1545"/>
              <a:ext cx="336" cy="96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1" name="Line 39"/>
            <p:cNvSpPr>
              <a:spLocks noChangeShapeType="1"/>
            </p:cNvSpPr>
            <p:nvPr/>
          </p:nvSpPr>
          <p:spPr bwMode="auto">
            <a:xfrm>
              <a:off x="2794" y="2025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2" name="Line 40"/>
            <p:cNvSpPr>
              <a:spLocks noChangeShapeType="1"/>
            </p:cNvSpPr>
            <p:nvPr/>
          </p:nvSpPr>
          <p:spPr bwMode="auto">
            <a:xfrm flipV="1">
              <a:off x="2794" y="1545"/>
              <a:ext cx="336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3" name="Line 41"/>
            <p:cNvSpPr>
              <a:spLocks noChangeShapeType="1"/>
            </p:cNvSpPr>
            <p:nvPr/>
          </p:nvSpPr>
          <p:spPr bwMode="auto">
            <a:xfrm flipV="1">
              <a:off x="2794" y="2025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4" name="Line 42"/>
            <p:cNvSpPr>
              <a:spLocks noChangeShapeType="1"/>
            </p:cNvSpPr>
            <p:nvPr/>
          </p:nvSpPr>
          <p:spPr bwMode="auto">
            <a:xfrm flipV="1">
              <a:off x="2794" y="1545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5" name="Oval 43"/>
            <p:cNvSpPr>
              <a:spLocks noChangeArrowheads="1"/>
            </p:cNvSpPr>
            <p:nvPr/>
          </p:nvSpPr>
          <p:spPr bwMode="auto">
            <a:xfrm>
              <a:off x="4809" y="190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786" name="Oval 44"/>
            <p:cNvSpPr>
              <a:spLocks noChangeArrowheads="1"/>
            </p:cNvSpPr>
            <p:nvPr/>
          </p:nvSpPr>
          <p:spPr bwMode="auto">
            <a:xfrm>
              <a:off x="4809" y="142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0787" name="Oval 45"/>
            <p:cNvSpPr>
              <a:spLocks noChangeArrowheads="1"/>
            </p:cNvSpPr>
            <p:nvPr/>
          </p:nvSpPr>
          <p:spPr bwMode="auto">
            <a:xfrm>
              <a:off x="4809" y="2385"/>
              <a:ext cx="240" cy="24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788" name="Line 46"/>
            <p:cNvSpPr>
              <a:spLocks noChangeShapeType="1"/>
            </p:cNvSpPr>
            <p:nvPr/>
          </p:nvSpPr>
          <p:spPr bwMode="auto">
            <a:xfrm>
              <a:off x="4473" y="1569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9" name="Line 47"/>
            <p:cNvSpPr>
              <a:spLocks noChangeShapeType="1"/>
            </p:cNvSpPr>
            <p:nvPr/>
          </p:nvSpPr>
          <p:spPr bwMode="auto">
            <a:xfrm>
              <a:off x="4473" y="2049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0" name="Line 48"/>
            <p:cNvSpPr>
              <a:spLocks noChangeShapeType="1"/>
            </p:cNvSpPr>
            <p:nvPr/>
          </p:nvSpPr>
          <p:spPr bwMode="auto">
            <a:xfrm>
              <a:off x="4473" y="2529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1" name="Line 49"/>
            <p:cNvSpPr>
              <a:spLocks noChangeShapeType="1"/>
            </p:cNvSpPr>
            <p:nvPr/>
          </p:nvSpPr>
          <p:spPr bwMode="auto">
            <a:xfrm>
              <a:off x="4473" y="1569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2" name="Line 50"/>
            <p:cNvSpPr>
              <a:spLocks noChangeShapeType="1"/>
            </p:cNvSpPr>
            <p:nvPr/>
          </p:nvSpPr>
          <p:spPr bwMode="auto">
            <a:xfrm>
              <a:off x="4473" y="1569"/>
              <a:ext cx="336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3" name="Line 51"/>
            <p:cNvSpPr>
              <a:spLocks noChangeShapeType="1"/>
            </p:cNvSpPr>
            <p:nvPr/>
          </p:nvSpPr>
          <p:spPr bwMode="auto">
            <a:xfrm>
              <a:off x="4473" y="2049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4" name="Line 52"/>
            <p:cNvSpPr>
              <a:spLocks noChangeShapeType="1"/>
            </p:cNvSpPr>
            <p:nvPr/>
          </p:nvSpPr>
          <p:spPr bwMode="auto">
            <a:xfrm flipV="1">
              <a:off x="4473" y="1569"/>
              <a:ext cx="336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5" name="Line 53"/>
            <p:cNvSpPr>
              <a:spLocks noChangeShapeType="1"/>
            </p:cNvSpPr>
            <p:nvPr/>
          </p:nvSpPr>
          <p:spPr bwMode="auto">
            <a:xfrm flipV="1">
              <a:off x="4473" y="2049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6" name="Line 54"/>
            <p:cNvSpPr>
              <a:spLocks noChangeShapeType="1"/>
            </p:cNvSpPr>
            <p:nvPr/>
          </p:nvSpPr>
          <p:spPr bwMode="auto">
            <a:xfrm flipV="1">
              <a:off x="4473" y="1569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7" name="Line 55"/>
            <p:cNvSpPr>
              <a:spLocks noChangeShapeType="1"/>
            </p:cNvSpPr>
            <p:nvPr/>
          </p:nvSpPr>
          <p:spPr bwMode="auto">
            <a:xfrm>
              <a:off x="3225" y="2049"/>
              <a:ext cx="912" cy="0"/>
            </a:xfrm>
            <a:prstGeom prst="line">
              <a:avLst/>
            </a:prstGeom>
            <a:noFill/>
            <a:ln w="762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98" name="Text Box 56"/>
            <p:cNvSpPr txBox="1">
              <a:spLocks noChangeArrowheads="1"/>
            </p:cNvSpPr>
            <p:nvPr/>
          </p:nvSpPr>
          <p:spPr bwMode="auto">
            <a:xfrm>
              <a:off x="585" y="1281"/>
              <a:ext cx="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State</a:t>
              </a:r>
            </a:p>
          </p:txBody>
        </p:sp>
        <p:sp>
          <p:nvSpPr>
            <p:cNvPr id="30799" name="AutoShape 57"/>
            <p:cNvSpPr>
              <a:spLocks noChangeArrowheads="1"/>
            </p:cNvSpPr>
            <p:nvPr/>
          </p:nvSpPr>
          <p:spPr bwMode="auto">
            <a:xfrm>
              <a:off x="1977" y="3249"/>
              <a:ext cx="240" cy="288"/>
            </a:xfrm>
            <a:prstGeom prst="can">
              <a:avLst>
                <a:gd name="adj" fmla="val 3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O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800" name="AutoShape 58"/>
            <p:cNvSpPr>
              <a:spLocks noChangeArrowheads="1"/>
            </p:cNvSpPr>
            <p:nvPr/>
          </p:nvSpPr>
          <p:spPr bwMode="auto">
            <a:xfrm>
              <a:off x="2553" y="3249"/>
              <a:ext cx="240" cy="288"/>
            </a:xfrm>
            <a:prstGeom prst="can">
              <a:avLst>
                <a:gd name="adj" fmla="val 3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O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0801" name="AutoShape 59"/>
            <p:cNvSpPr>
              <a:spLocks noChangeArrowheads="1"/>
            </p:cNvSpPr>
            <p:nvPr/>
          </p:nvSpPr>
          <p:spPr bwMode="auto">
            <a:xfrm>
              <a:off x="4809" y="3249"/>
              <a:ext cx="240" cy="288"/>
            </a:xfrm>
            <a:prstGeom prst="can">
              <a:avLst>
                <a:gd name="adj" fmla="val 3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O</a:t>
              </a:r>
              <a:r>
                <a:rPr lang="en-US" altLang="zh-TW" sz="1800" baseline="-25000">
                  <a:ea typeface="新細明體" charset="-120"/>
                </a:rPr>
                <a:t>T</a:t>
              </a:r>
            </a:p>
          </p:txBody>
        </p:sp>
        <p:sp>
          <p:nvSpPr>
            <p:cNvPr id="30802" name="Line 60"/>
            <p:cNvSpPr>
              <a:spLocks noChangeShapeType="1"/>
            </p:cNvSpPr>
            <p:nvPr/>
          </p:nvSpPr>
          <p:spPr bwMode="auto">
            <a:xfrm>
              <a:off x="3081" y="3393"/>
              <a:ext cx="912" cy="0"/>
            </a:xfrm>
            <a:prstGeom prst="line">
              <a:avLst/>
            </a:prstGeom>
            <a:noFill/>
            <a:ln w="762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03" name="Text Box 61"/>
            <p:cNvSpPr txBox="1">
              <a:spLocks noChangeArrowheads="1"/>
            </p:cNvSpPr>
            <p:nvPr/>
          </p:nvSpPr>
          <p:spPr bwMode="auto">
            <a:xfrm>
              <a:off x="1449" y="3045"/>
              <a:ext cx="41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1            2             3                                       T-1         T     Time</a:t>
              </a:r>
            </a:p>
          </p:txBody>
        </p:sp>
        <p:sp>
          <p:nvSpPr>
            <p:cNvPr id="30804" name="Oval 62"/>
            <p:cNvSpPr>
              <a:spLocks noChangeArrowheads="1"/>
            </p:cNvSpPr>
            <p:nvPr/>
          </p:nvSpPr>
          <p:spPr bwMode="auto">
            <a:xfrm>
              <a:off x="4233" y="1905"/>
              <a:ext cx="240" cy="24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805" name="Oval 63"/>
            <p:cNvSpPr>
              <a:spLocks noChangeArrowheads="1"/>
            </p:cNvSpPr>
            <p:nvPr/>
          </p:nvSpPr>
          <p:spPr bwMode="auto">
            <a:xfrm>
              <a:off x="4233" y="142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0806" name="Oval 64"/>
            <p:cNvSpPr>
              <a:spLocks noChangeArrowheads="1"/>
            </p:cNvSpPr>
            <p:nvPr/>
          </p:nvSpPr>
          <p:spPr bwMode="auto">
            <a:xfrm>
              <a:off x="4233" y="238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807" name="AutoShape 65"/>
            <p:cNvSpPr>
              <a:spLocks noChangeArrowheads="1"/>
            </p:cNvSpPr>
            <p:nvPr/>
          </p:nvSpPr>
          <p:spPr bwMode="auto">
            <a:xfrm>
              <a:off x="4281" y="3249"/>
              <a:ext cx="240" cy="288"/>
            </a:xfrm>
            <a:prstGeom prst="can">
              <a:avLst>
                <a:gd name="adj" fmla="val 3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O</a:t>
              </a:r>
              <a:r>
                <a:rPr lang="en-US" altLang="zh-TW" sz="1800" baseline="-25000">
                  <a:ea typeface="新細明體" charset="-120"/>
                </a:rPr>
                <a:t>T-1</a:t>
              </a:r>
            </a:p>
          </p:txBody>
        </p:sp>
        <p:sp>
          <p:nvSpPr>
            <p:cNvPr id="30808" name="Line 66"/>
            <p:cNvSpPr>
              <a:spLocks noChangeShapeType="1"/>
            </p:cNvSpPr>
            <p:nvPr/>
          </p:nvSpPr>
          <p:spPr bwMode="auto">
            <a:xfrm flipV="1">
              <a:off x="1209" y="1377"/>
              <a:ext cx="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0726" name="Oval 73"/>
          <p:cNvSpPr>
            <a:spLocks noChangeArrowheads="1"/>
          </p:cNvSpPr>
          <p:nvPr/>
        </p:nvSpPr>
        <p:spPr bwMode="auto">
          <a:xfrm>
            <a:off x="2484438" y="5876925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i</a:t>
            </a:r>
          </a:p>
        </p:txBody>
      </p:sp>
      <p:sp>
        <p:nvSpPr>
          <p:cNvPr id="30727" name="Text Box 74"/>
          <p:cNvSpPr txBox="1">
            <a:spLocks noChangeArrowheads="1"/>
          </p:cNvSpPr>
          <p:nvPr/>
        </p:nvSpPr>
        <p:spPr bwMode="auto">
          <a:xfrm>
            <a:off x="3462338" y="5908675"/>
            <a:ext cx="460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ea typeface="新細明體" charset="-120"/>
              </a:rPr>
              <a:t>denotes that  </a:t>
            </a:r>
            <a:r>
              <a:rPr lang="en-US" altLang="zh-TW" sz="1800" b="1" i="1">
                <a:ea typeface="新細明體" charset="-120"/>
              </a:rPr>
              <a:t>b</a:t>
            </a:r>
            <a:r>
              <a:rPr lang="en-US" altLang="zh-TW" sz="1800" b="1" i="1" baseline="-25000">
                <a:ea typeface="新細明體" charset="-120"/>
              </a:rPr>
              <a:t>j</a:t>
            </a:r>
            <a:r>
              <a:rPr lang="en-US" altLang="zh-TW" sz="1800" b="1" i="1">
                <a:ea typeface="新細明體" charset="-120"/>
              </a:rPr>
              <a:t>(o</a:t>
            </a:r>
            <a:r>
              <a:rPr lang="en-US" altLang="zh-TW" sz="1800" b="1" i="1" baseline="-25000">
                <a:ea typeface="新細明體" charset="-120"/>
              </a:rPr>
              <a:t>t</a:t>
            </a:r>
            <a:r>
              <a:rPr lang="en-US" altLang="zh-TW" sz="1800" b="1" i="1">
                <a:ea typeface="新細明體" charset="-120"/>
              </a:rPr>
              <a:t>)</a:t>
            </a:r>
            <a:r>
              <a:rPr lang="en-US" altLang="zh-TW" sz="1800" b="1">
                <a:ea typeface="新細明體" charset="-120"/>
              </a:rPr>
              <a:t>  has been computed </a:t>
            </a:r>
          </a:p>
        </p:txBody>
      </p:sp>
      <p:sp>
        <p:nvSpPr>
          <p:cNvPr id="30728" name="Line 75"/>
          <p:cNvSpPr>
            <a:spLocks noChangeShapeType="1"/>
          </p:cNvSpPr>
          <p:nvPr/>
        </p:nvSpPr>
        <p:spPr bwMode="auto">
          <a:xfrm>
            <a:off x="2124075" y="6667500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729" name="Text Box 76"/>
          <p:cNvSpPr txBox="1">
            <a:spLocks noChangeArrowheads="1"/>
          </p:cNvSpPr>
          <p:nvPr/>
        </p:nvSpPr>
        <p:spPr bwMode="auto">
          <a:xfrm>
            <a:off x="2505075" y="6286500"/>
            <a:ext cx="398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ea typeface="新細明體" charset="-120"/>
              </a:rPr>
              <a:t>a</a:t>
            </a:r>
            <a:r>
              <a:rPr lang="en-US" altLang="zh-TW" sz="2000" baseline="-25000">
                <a:ea typeface="新細明體" charset="-120"/>
              </a:rPr>
              <a:t>ij</a:t>
            </a:r>
          </a:p>
        </p:txBody>
      </p:sp>
      <p:sp>
        <p:nvSpPr>
          <p:cNvPr id="30730" name="Text Box 77"/>
          <p:cNvSpPr txBox="1">
            <a:spLocks noChangeArrowheads="1"/>
          </p:cNvSpPr>
          <p:nvPr/>
        </p:nvSpPr>
        <p:spPr bwMode="auto">
          <a:xfrm>
            <a:off x="3495675" y="638810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ea typeface="新細明體" charset="-120"/>
              </a:rPr>
              <a:t>denotes  </a:t>
            </a:r>
            <a:r>
              <a:rPr lang="en-US" altLang="zh-TW" sz="1800" b="1" i="1">
                <a:ea typeface="新細明體" charset="-120"/>
              </a:rPr>
              <a:t>a</a:t>
            </a:r>
            <a:r>
              <a:rPr lang="en-US" altLang="zh-TW" sz="1800" b="1" i="1" baseline="-25000">
                <a:ea typeface="新細明體" charset="-120"/>
              </a:rPr>
              <a:t>ij</a:t>
            </a:r>
            <a:r>
              <a:rPr lang="en-US" altLang="zh-TW" sz="1800" b="1">
                <a:ea typeface="新細明體" charset="-120"/>
              </a:rPr>
              <a:t>  has been computed</a:t>
            </a:r>
          </a:p>
        </p:txBody>
      </p:sp>
      <p:grpSp>
        <p:nvGrpSpPr>
          <p:cNvPr id="30731" name="Group 79"/>
          <p:cNvGrpSpPr>
            <a:grpSpLocks/>
          </p:cNvGrpSpPr>
          <p:nvPr/>
        </p:nvGrpSpPr>
        <p:grpSpPr bwMode="auto">
          <a:xfrm>
            <a:off x="7596188" y="765175"/>
            <a:ext cx="1155700" cy="873125"/>
            <a:chOff x="207" y="1432"/>
            <a:chExt cx="728" cy="550"/>
          </a:xfrm>
        </p:grpSpPr>
        <p:sp>
          <p:nvSpPr>
            <p:cNvPr id="30732" name="Oval 80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0733" name="Oval 81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0734" name="Oval 82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30735" name="Group 83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30745" name="Arc 84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0746" name="Arc 85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30736" name="Group 86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30743" name="Arc 87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0744" name="Arc 88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30737" name="Group 89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30741" name="Arc 90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0742" name="Arc 91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30738" name="Arc 92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30739" name="Arc 93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30740" name="Arc 94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BBCD5619-9B1B-4005-9FC2-24EBBF0FAA6B}" type="slidenum">
              <a:rPr lang="en-US" altLang="zh-TW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Stochastic Process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 stochastic process is a mathematical model of a probabilistic experiment that evolves in time and generates a sequence of numeric values</a:t>
            </a:r>
          </a:p>
          <a:p>
            <a:pPr lvl="1" eaLnBrk="1" hangingPunct="1"/>
            <a:r>
              <a:rPr lang="en-US" altLang="zh-TW" smtClean="0"/>
              <a:t>Each numeric value in the sequence is modeled by a random variable</a:t>
            </a:r>
          </a:p>
          <a:p>
            <a:pPr lvl="1" eaLnBrk="1" hangingPunct="1"/>
            <a:r>
              <a:rPr lang="en-US" altLang="zh-TW" smtClean="0"/>
              <a:t>A stochastic process is just a (finite/infinite) sequence of random variables</a:t>
            </a:r>
          </a:p>
          <a:p>
            <a:pPr eaLnBrk="1" hangingPunct="1"/>
            <a:endParaRPr lang="en-US" altLang="zh-TW" sz="900" smtClean="0"/>
          </a:p>
          <a:p>
            <a:pPr eaLnBrk="1" hangingPunct="1"/>
            <a:r>
              <a:rPr lang="en-US" altLang="zh-TW" smtClean="0"/>
              <a:t>Examples</a:t>
            </a:r>
          </a:p>
          <a:p>
            <a:pPr lvl="1" eaLnBrk="1" hangingPunct="1">
              <a:buFontTx/>
              <a:buNone/>
            </a:pPr>
            <a:r>
              <a:rPr lang="en-US" altLang="zh-TW" smtClean="0"/>
              <a:t>(a) The sequence of recorded values of a speech utterance</a:t>
            </a:r>
          </a:p>
          <a:p>
            <a:pPr lvl="1" eaLnBrk="1" hangingPunct="1">
              <a:buFontTx/>
              <a:buNone/>
            </a:pPr>
            <a:r>
              <a:rPr lang="en-US" altLang="zh-TW" smtClean="0"/>
              <a:t>(b) The sequence of daily prices of a stock</a:t>
            </a:r>
          </a:p>
          <a:p>
            <a:pPr lvl="1" eaLnBrk="1" hangingPunct="1">
              <a:buFontTx/>
              <a:buNone/>
            </a:pPr>
            <a:r>
              <a:rPr lang="en-US" altLang="zh-TW" smtClean="0"/>
              <a:t>(c) The sequence of hourly traffic loads at a node of a communication network</a:t>
            </a:r>
          </a:p>
          <a:p>
            <a:pPr lvl="1" eaLnBrk="1" hangingPunct="1">
              <a:buFontTx/>
              <a:buNone/>
            </a:pPr>
            <a:r>
              <a:rPr lang="en-US" altLang="zh-TW" smtClean="0"/>
              <a:t>(d) The sequence of radar measurements of the position of an airplane</a:t>
            </a:r>
          </a:p>
          <a:p>
            <a:pPr lvl="1" eaLnBrk="1" hangingPunct="1"/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DFB6704C-E58A-43C7-AEEF-154A6F2D5FE5}" type="slidenum">
              <a:rPr lang="en-US" altLang="zh-TW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mtClean="0"/>
              <a:t>- </a:t>
            </a:r>
            <a:r>
              <a:rPr lang="en-US" altLang="zh-TW" sz="2800" smtClean="0"/>
              <a:t>The Forward Procedure </a:t>
            </a:r>
            <a:r>
              <a:rPr lang="en-US" altLang="zh-TW" smtClean="0"/>
              <a:t>(cont.)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 three-state Hidden Markov Model for the </a:t>
            </a:r>
            <a:r>
              <a:rPr lang="en-US" altLang="zh-TW" i="1" smtClean="0"/>
              <a:t>Dow Jones Industrial average</a:t>
            </a:r>
          </a:p>
        </p:txBody>
      </p:sp>
      <p:pic>
        <p:nvPicPr>
          <p:cNvPr id="31749" name="Picture 4" descr="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68525"/>
            <a:ext cx="6985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4668838" y="278447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0.6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4732338" y="311467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0.5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4859338" y="334327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0.4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611813" y="323532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0.7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573713" y="437832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0.1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5573713" y="544512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0.3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199188" y="2663825"/>
            <a:ext cx="2509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(0.6*0.35+0.5*0.02+0.4*0.009)*0.7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=0.1792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D04D79A9-17C4-4C98-A05B-CC7E6A75A5B3}" type="slidenum">
              <a:rPr lang="en-US" altLang="zh-TW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- The Backward Procedure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sym typeface="Symbol" pitchFamily="18" charset="2"/>
              </a:rPr>
              <a:t>Backward variable </a:t>
            </a:r>
            <a:r>
              <a:rPr lang="en-US" altLang="zh-TW" smtClean="0">
                <a:solidFill>
                  <a:schemeClr val="hlink"/>
                </a:solidFill>
                <a:sym typeface="Symbol" pitchFamily="18" charset="2"/>
              </a:rPr>
              <a:t>: </a:t>
            </a:r>
            <a:r>
              <a:rPr lang="en-US" altLang="zh-TW" i="1" smtClean="0">
                <a:sym typeface="Symbol" pitchFamily="18" charset="2"/>
              </a:rPr>
              <a:t></a:t>
            </a:r>
            <a:r>
              <a:rPr lang="en-US" altLang="zh-TW" i="1" baseline="-25000" smtClean="0">
                <a:sym typeface="Symbol" pitchFamily="18" charset="2"/>
              </a:rPr>
              <a:t>t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i</a:t>
            </a:r>
            <a:r>
              <a:rPr lang="en-US" altLang="zh-TW" smtClean="0">
                <a:sym typeface="Symbol" pitchFamily="18" charset="2"/>
              </a:rPr>
              <a:t>)=</a:t>
            </a:r>
            <a:r>
              <a:rPr lang="en-US" altLang="zh-TW" i="1" smtClean="0">
                <a:sym typeface="Symbol" pitchFamily="18" charset="2"/>
              </a:rPr>
              <a:t>P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b="1" i="1" smtClean="0"/>
              <a:t>o</a:t>
            </a:r>
            <a:r>
              <a:rPr lang="en-US" altLang="zh-TW" i="1" baseline="-25000" smtClean="0"/>
              <a:t>t+1</a:t>
            </a:r>
            <a:r>
              <a:rPr lang="en-US" altLang="zh-TW" i="1" smtClean="0"/>
              <a:t>,</a:t>
            </a:r>
            <a:r>
              <a:rPr lang="en-US" altLang="zh-TW" b="1" i="1" smtClean="0"/>
              <a:t>o</a:t>
            </a:r>
            <a:r>
              <a:rPr lang="en-US" altLang="zh-TW" i="1" baseline="-25000" smtClean="0"/>
              <a:t>t+2</a:t>
            </a:r>
            <a:r>
              <a:rPr lang="en-US" altLang="zh-TW" i="1" smtClean="0"/>
              <a:t>,…..,</a:t>
            </a:r>
            <a:r>
              <a:rPr lang="en-US" altLang="zh-TW" b="1" i="1" smtClean="0"/>
              <a:t>o</a:t>
            </a:r>
            <a:r>
              <a:rPr lang="en-US" altLang="zh-TW" i="1" baseline="-25000" smtClean="0"/>
              <a:t>T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t</a:t>
            </a:r>
            <a:r>
              <a:rPr lang="en-US" altLang="zh-TW" i="1" smtClean="0"/>
              <a:t>=i , 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/>
              <a:t>)</a:t>
            </a:r>
            <a:r>
              <a:rPr lang="en-US" altLang="zh-TW" sz="2800" smtClean="0">
                <a:solidFill>
                  <a:schemeClr val="hlink"/>
                </a:solidFill>
              </a:rPr>
              <a:t> </a:t>
            </a:r>
          </a:p>
        </p:txBody>
      </p:sp>
      <p:graphicFrame>
        <p:nvGraphicFramePr>
          <p:cNvPr id="32773" name="Object 5"/>
          <p:cNvGraphicFramePr>
            <a:graphicFrameLocks/>
          </p:cNvGraphicFramePr>
          <p:nvPr/>
        </p:nvGraphicFramePr>
        <p:xfrm>
          <a:off x="996950" y="2092325"/>
          <a:ext cx="6680200" cy="303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方程式" r:id="rId3" imgW="3733800" imgH="1663700" progId="Equation.3">
                  <p:embed/>
                </p:oleObj>
              </mc:Choice>
              <mc:Fallback>
                <p:oleObj name="方程式" r:id="rId3" imgW="3733800" imgH="16637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2092325"/>
                        <a:ext cx="6680200" cy="303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722313" y="2595563"/>
            <a:ext cx="7345362" cy="647700"/>
          </a:xfrm>
          <a:prstGeom prst="rect">
            <a:avLst/>
          </a:prstGeom>
          <a:solidFill>
            <a:srgbClr val="969696">
              <a:alpha val="1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1D42E0EF-9A17-4CCC-9FDE-A46B2D0E4C5E}" type="slidenum">
              <a:rPr lang="en-US" altLang="zh-TW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 - Backward Procedure (cont.)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66850"/>
            <a:ext cx="6778625" cy="5422900"/>
          </a:xfrm>
        </p:spPr>
        <p:txBody>
          <a:bodyPr/>
          <a:lstStyle/>
          <a:p>
            <a:pPr eaLnBrk="1" hangingPunct="1"/>
            <a:r>
              <a:rPr lang="en-US" altLang="zh-TW" sz="2000" smtClean="0"/>
              <a:t>Why                                             ?</a:t>
            </a:r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endParaRPr lang="en-US" altLang="zh-TW" sz="2000" smtClean="0"/>
          </a:p>
          <a:p>
            <a:pPr eaLnBrk="1" hangingPunct="1"/>
            <a:r>
              <a:rPr lang="en-US" altLang="zh-TW" sz="2000" smtClean="0"/>
              <a:t> </a:t>
            </a:r>
          </a:p>
        </p:txBody>
      </p:sp>
      <p:graphicFrame>
        <p:nvGraphicFramePr>
          <p:cNvPr id="33797" name="Object 4"/>
          <p:cNvGraphicFramePr>
            <a:graphicFrameLocks noChangeAspect="1"/>
          </p:cNvGraphicFramePr>
          <p:nvPr/>
        </p:nvGraphicFramePr>
        <p:xfrm>
          <a:off x="1042988" y="2133600"/>
          <a:ext cx="6778625" cy="278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方程式" r:id="rId3" imgW="3568700" imgH="1524000" progId="Equation.3">
                  <p:embed/>
                </p:oleObj>
              </mc:Choice>
              <mc:Fallback>
                <p:oleObj name="方程式" r:id="rId3" imgW="3568700" imgH="152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133600"/>
                        <a:ext cx="6778625" cy="278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657350" y="1470025"/>
          <a:ext cx="27654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方程式" r:id="rId5" imgW="1548728" imgH="253890" progId="Equation.3">
                  <p:embed/>
                </p:oleObj>
              </mc:Choice>
              <mc:Fallback>
                <p:oleObj name="方程式" r:id="rId5" imgW="1548728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70025"/>
                        <a:ext cx="27654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bject 6"/>
          <p:cNvGraphicFramePr>
            <a:graphicFrameLocks noChangeAspect="1"/>
          </p:cNvGraphicFramePr>
          <p:nvPr/>
        </p:nvGraphicFramePr>
        <p:xfrm>
          <a:off x="912813" y="5368925"/>
          <a:ext cx="42830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方程式" r:id="rId7" imgW="2400300" imgH="381000" progId="Equation.3">
                  <p:embed/>
                </p:oleObj>
              </mc:Choice>
              <mc:Fallback>
                <p:oleObj name="方程式" r:id="rId7" imgW="2400300" imgH="38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5368925"/>
                        <a:ext cx="42830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"/>
          <a:stretch>
            <a:fillRect/>
          </a:stretch>
        </p:blipFill>
        <p:spPr bwMode="auto">
          <a:xfrm>
            <a:off x="5160963" y="3889375"/>
            <a:ext cx="39608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9DE7683-A931-4E03-B80F-B6DD1084D99D}" type="slidenum">
              <a:rPr lang="en-US" altLang="zh-TW"/>
              <a:pPr>
                <a:defRPr/>
              </a:pPr>
              <a:t>33</a:t>
            </a:fld>
            <a:endParaRPr lang="en-US" altLang="zh-TW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1 of HMM</a:t>
            </a:r>
            <a:br>
              <a:rPr lang="en-US" altLang="zh-TW" smtClean="0"/>
            </a:br>
            <a:r>
              <a:rPr lang="en-US" altLang="zh-TW" sz="2800" smtClean="0"/>
              <a:t>- The Backward Procedure (cont.)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163" y="1341438"/>
            <a:ext cx="8859837" cy="4784725"/>
          </a:xfrm>
        </p:spPr>
        <p:txBody>
          <a:bodyPr/>
          <a:lstStyle/>
          <a:p>
            <a:pPr eaLnBrk="1" hangingPunct="1"/>
            <a:r>
              <a:rPr lang="en-US" altLang="zh-TW" i="1" smtClean="0">
                <a:sym typeface="Symbol" pitchFamily="18" charset="2"/>
              </a:rPr>
              <a:t></a:t>
            </a:r>
            <a:r>
              <a:rPr lang="en-US" altLang="zh-TW" i="1" baseline="-25000" smtClean="0">
                <a:sym typeface="Symbol" pitchFamily="18" charset="2"/>
              </a:rPr>
              <a:t>2</a:t>
            </a:r>
            <a:r>
              <a:rPr lang="en-US" altLang="zh-TW" i="1" smtClean="0">
                <a:sym typeface="Symbol" pitchFamily="18" charset="2"/>
              </a:rPr>
              <a:t>(3)=P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/>
              <a:t>o</a:t>
            </a:r>
            <a:r>
              <a:rPr lang="en-US" altLang="zh-TW" b="1" i="1" baseline="-25000" smtClean="0"/>
              <a:t>3</a:t>
            </a:r>
            <a:r>
              <a:rPr lang="en-US" altLang="zh-TW" b="1" i="1" smtClean="0"/>
              <a:t>,</a:t>
            </a:r>
            <a:r>
              <a:rPr lang="en-US" altLang="zh-TW" i="1" smtClean="0"/>
              <a:t>o</a:t>
            </a:r>
            <a:r>
              <a:rPr lang="en-US" altLang="zh-TW" b="1" i="1" baseline="-25000" smtClean="0"/>
              <a:t>4</a:t>
            </a:r>
            <a:r>
              <a:rPr lang="en-US" altLang="zh-TW" b="1" i="1" smtClean="0"/>
              <a:t>,…, </a:t>
            </a:r>
            <a:r>
              <a:rPr lang="en-US" altLang="zh-TW" i="1" smtClean="0"/>
              <a:t>o</a:t>
            </a:r>
            <a:r>
              <a:rPr lang="en-US" altLang="zh-TW" b="1" i="1" baseline="-25000" smtClean="0"/>
              <a:t>T</a:t>
            </a:r>
            <a:r>
              <a:rPr lang="en-US" altLang="zh-TW" b="1" i="1" smtClean="0"/>
              <a:t>|</a:t>
            </a:r>
            <a:r>
              <a:rPr lang="en-US" altLang="zh-TW" i="1" smtClean="0"/>
              <a:t>s</a:t>
            </a:r>
            <a:r>
              <a:rPr lang="en-US" altLang="zh-TW" b="1" i="1" baseline="-25000" smtClean="0"/>
              <a:t>2</a:t>
            </a:r>
            <a:r>
              <a:rPr lang="en-US" altLang="zh-TW" b="1" i="1" smtClean="0"/>
              <a:t>=3,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>
                <a:sym typeface="Symbol" pitchFamily="18" charset="2"/>
              </a:rPr>
              <a:t>)</a:t>
            </a:r>
            <a:br>
              <a:rPr lang="en-US" altLang="zh-TW" smtClean="0">
                <a:sym typeface="Symbol" pitchFamily="18" charset="2"/>
              </a:rPr>
            </a:br>
            <a:r>
              <a:rPr lang="en-US" altLang="zh-TW" smtClean="0">
                <a:sym typeface="Symbol" pitchFamily="18" charset="2"/>
              </a:rPr>
              <a:t>        =</a:t>
            </a:r>
            <a:r>
              <a:rPr lang="en-US" altLang="zh-TW" i="1" smtClean="0">
                <a:sym typeface="Symbol" pitchFamily="18" charset="2"/>
              </a:rPr>
              <a:t>a</a:t>
            </a:r>
            <a:r>
              <a:rPr lang="en-US" altLang="zh-TW" i="1" baseline="-25000" smtClean="0">
                <a:sym typeface="Symbol" pitchFamily="18" charset="2"/>
              </a:rPr>
              <a:t>31</a:t>
            </a:r>
            <a:r>
              <a:rPr lang="en-US" altLang="zh-TW" i="1" smtClean="0">
                <a:sym typeface="Symbol" pitchFamily="18" charset="2"/>
              </a:rPr>
              <a:t>* b</a:t>
            </a:r>
            <a:r>
              <a:rPr lang="en-US" altLang="zh-TW" i="1" baseline="-25000" smtClean="0">
                <a:sym typeface="Symbol" pitchFamily="18" charset="2"/>
              </a:rPr>
              <a:t>1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o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  <a:r>
              <a:rPr lang="en-US" altLang="zh-TW" i="1" smtClean="0">
                <a:sym typeface="Symbol" pitchFamily="18" charset="2"/>
              </a:rPr>
              <a:t>*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1</a:t>
            </a:r>
            <a:r>
              <a:rPr lang="en-US" altLang="zh-TW" smtClean="0">
                <a:sym typeface="Symbol" pitchFamily="18" charset="2"/>
              </a:rPr>
              <a:t>)</a:t>
            </a:r>
            <a:r>
              <a:rPr lang="en-US" altLang="zh-TW" i="1" smtClean="0">
                <a:sym typeface="Symbol" pitchFamily="18" charset="2"/>
              </a:rPr>
              <a:t> +a</a:t>
            </a:r>
            <a:r>
              <a:rPr lang="en-US" altLang="zh-TW" i="1" baseline="-25000" smtClean="0">
                <a:sym typeface="Symbol" pitchFamily="18" charset="2"/>
              </a:rPr>
              <a:t>32</a:t>
            </a:r>
            <a:r>
              <a:rPr lang="en-US" altLang="zh-TW" i="1" smtClean="0">
                <a:sym typeface="Symbol" pitchFamily="18" charset="2"/>
              </a:rPr>
              <a:t>* b</a:t>
            </a:r>
            <a:r>
              <a:rPr lang="en-US" altLang="zh-TW" i="1" baseline="-25000" smtClean="0">
                <a:sym typeface="Symbol" pitchFamily="18" charset="2"/>
              </a:rPr>
              <a:t>2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o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  <a:r>
              <a:rPr lang="en-US" altLang="zh-TW" i="1" smtClean="0">
                <a:sym typeface="Symbol" pitchFamily="18" charset="2"/>
              </a:rPr>
              <a:t>*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2</a:t>
            </a:r>
            <a:r>
              <a:rPr lang="en-US" altLang="zh-TW" smtClean="0">
                <a:sym typeface="Symbol" pitchFamily="18" charset="2"/>
              </a:rPr>
              <a:t>)</a:t>
            </a:r>
            <a:r>
              <a:rPr lang="en-US" altLang="zh-TW" i="1" smtClean="0">
                <a:sym typeface="Symbol" pitchFamily="18" charset="2"/>
              </a:rPr>
              <a:t>+a</a:t>
            </a:r>
            <a:r>
              <a:rPr lang="en-US" altLang="zh-TW" i="1" baseline="-25000" smtClean="0">
                <a:sym typeface="Symbol" pitchFamily="18" charset="2"/>
              </a:rPr>
              <a:t>33</a:t>
            </a:r>
            <a:r>
              <a:rPr lang="en-US" altLang="zh-TW" i="1" smtClean="0">
                <a:sym typeface="Symbol" pitchFamily="18" charset="2"/>
              </a:rPr>
              <a:t>* b</a:t>
            </a:r>
            <a:r>
              <a:rPr lang="en-US" altLang="zh-TW" i="1" baseline="-25000" smtClean="0">
                <a:sym typeface="Symbol" pitchFamily="18" charset="2"/>
              </a:rPr>
              <a:t>1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o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  <a:r>
              <a:rPr lang="en-US" altLang="zh-TW" i="1" smtClean="0">
                <a:sym typeface="Symbol" pitchFamily="18" charset="2"/>
              </a:rPr>
              <a:t>*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</a:p>
          <a:p>
            <a:pPr eaLnBrk="1" hangingPunct="1"/>
            <a:endParaRPr lang="en-US" altLang="zh-TW" i="1" smtClean="0">
              <a:sym typeface="Symbol" pitchFamily="18" charset="2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2286000" y="3190875"/>
            <a:ext cx="381000" cy="3810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86000" y="2428875"/>
            <a:ext cx="381000" cy="3810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2286000" y="3952875"/>
            <a:ext cx="381000" cy="3810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2362200" y="5324475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1524000" y="5019675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3200400" y="3190875"/>
            <a:ext cx="381000" cy="3810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3200400" y="2428875"/>
            <a:ext cx="381000" cy="3810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3200400" y="3952875"/>
            <a:ext cx="381000" cy="3810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4114800" y="3190875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4114800" y="2428875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4114800" y="3952875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2667000" y="2657475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2667000" y="3419475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2667000" y="4181475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2667000" y="2657475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2667000" y="2657475"/>
            <a:ext cx="533400" cy="152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2667000" y="3419475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 flipV="1">
            <a:off x="2667000" y="2657475"/>
            <a:ext cx="533400" cy="152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 flipV="1">
            <a:off x="2667000" y="3419475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 flipV="1">
            <a:off x="2667000" y="2657475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>
            <a:off x="3582988" y="2659063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2" name="Line 26"/>
          <p:cNvSpPr>
            <a:spLocks noChangeShapeType="1"/>
          </p:cNvSpPr>
          <p:nvPr/>
        </p:nvSpPr>
        <p:spPr bwMode="auto">
          <a:xfrm>
            <a:off x="3582988" y="3421063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3582988" y="4183063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3582988" y="2659063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3582988" y="2659063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3582988" y="3421063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 flipV="1">
            <a:off x="3582988" y="2659063"/>
            <a:ext cx="533400" cy="152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V="1">
            <a:off x="3582988" y="3421063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flipV="1">
            <a:off x="3582988" y="2659063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0" name="Line 34"/>
          <p:cNvSpPr>
            <a:spLocks noChangeShapeType="1"/>
          </p:cNvSpPr>
          <p:nvPr/>
        </p:nvSpPr>
        <p:spPr bwMode="auto">
          <a:xfrm>
            <a:off x="4497388" y="26193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1" name="Line 35"/>
          <p:cNvSpPr>
            <a:spLocks noChangeShapeType="1"/>
          </p:cNvSpPr>
          <p:nvPr/>
        </p:nvSpPr>
        <p:spPr bwMode="auto">
          <a:xfrm>
            <a:off x="4497388" y="33813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2" name="Line 36"/>
          <p:cNvSpPr>
            <a:spLocks noChangeShapeType="1"/>
          </p:cNvSpPr>
          <p:nvPr/>
        </p:nvSpPr>
        <p:spPr bwMode="auto">
          <a:xfrm>
            <a:off x="4497388" y="41433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3" name="Line 37"/>
          <p:cNvSpPr>
            <a:spLocks noChangeShapeType="1"/>
          </p:cNvSpPr>
          <p:nvPr/>
        </p:nvSpPr>
        <p:spPr bwMode="auto">
          <a:xfrm>
            <a:off x="4497388" y="26193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4" name="Line 38"/>
          <p:cNvSpPr>
            <a:spLocks noChangeShapeType="1"/>
          </p:cNvSpPr>
          <p:nvPr/>
        </p:nvSpPr>
        <p:spPr bwMode="auto">
          <a:xfrm>
            <a:off x="4497388" y="2619375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5" name="Line 39"/>
          <p:cNvSpPr>
            <a:spLocks noChangeShapeType="1"/>
          </p:cNvSpPr>
          <p:nvPr/>
        </p:nvSpPr>
        <p:spPr bwMode="auto">
          <a:xfrm>
            <a:off x="4497388" y="33813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 flipV="1">
            <a:off x="4497388" y="2619375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7" name="Line 41"/>
          <p:cNvSpPr>
            <a:spLocks noChangeShapeType="1"/>
          </p:cNvSpPr>
          <p:nvPr/>
        </p:nvSpPr>
        <p:spPr bwMode="auto">
          <a:xfrm flipV="1">
            <a:off x="4497388" y="33813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 flipV="1">
            <a:off x="4497388" y="26193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696200" y="3190875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696200" y="2428875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7696200" y="3952875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4862" name="Line 46"/>
          <p:cNvSpPr>
            <a:spLocks noChangeShapeType="1"/>
          </p:cNvSpPr>
          <p:nvPr/>
        </p:nvSpPr>
        <p:spPr bwMode="auto">
          <a:xfrm>
            <a:off x="7162800" y="26574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3" name="Line 47"/>
          <p:cNvSpPr>
            <a:spLocks noChangeShapeType="1"/>
          </p:cNvSpPr>
          <p:nvPr/>
        </p:nvSpPr>
        <p:spPr bwMode="auto">
          <a:xfrm>
            <a:off x="7162800" y="34194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4" name="Line 48"/>
          <p:cNvSpPr>
            <a:spLocks noChangeShapeType="1"/>
          </p:cNvSpPr>
          <p:nvPr/>
        </p:nvSpPr>
        <p:spPr bwMode="auto">
          <a:xfrm>
            <a:off x="7162800" y="41814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5" name="Line 49"/>
          <p:cNvSpPr>
            <a:spLocks noChangeShapeType="1"/>
          </p:cNvSpPr>
          <p:nvPr/>
        </p:nvSpPr>
        <p:spPr bwMode="auto">
          <a:xfrm>
            <a:off x="7162800" y="26574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6" name="Line 50"/>
          <p:cNvSpPr>
            <a:spLocks noChangeShapeType="1"/>
          </p:cNvSpPr>
          <p:nvPr/>
        </p:nvSpPr>
        <p:spPr bwMode="auto">
          <a:xfrm>
            <a:off x="7162800" y="2657475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7" name="Line 51"/>
          <p:cNvSpPr>
            <a:spLocks noChangeShapeType="1"/>
          </p:cNvSpPr>
          <p:nvPr/>
        </p:nvSpPr>
        <p:spPr bwMode="auto">
          <a:xfrm>
            <a:off x="7162800" y="34194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8" name="Line 52"/>
          <p:cNvSpPr>
            <a:spLocks noChangeShapeType="1"/>
          </p:cNvSpPr>
          <p:nvPr/>
        </p:nvSpPr>
        <p:spPr bwMode="auto">
          <a:xfrm flipV="1">
            <a:off x="7162800" y="2657475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69" name="Line 53"/>
          <p:cNvSpPr>
            <a:spLocks noChangeShapeType="1"/>
          </p:cNvSpPr>
          <p:nvPr/>
        </p:nvSpPr>
        <p:spPr bwMode="auto">
          <a:xfrm flipV="1">
            <a:off x="7162800" y="34194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70" name="Line 54"/>
          <p:cNvSpPr>
            <a:spLocks noChangeShapeType="1"/>
          </p:cNvSpPr>
          <p:nvPr/>
        </p:nvSpPr>
        <p:spPr bwMode="auto">
          <a:xfrm flipV="1">
            <a:off x="7162800" y="2657475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71" name="Line 55"/>
          <p:cNvSpPr>
            <a:spLocks noChangeShapeType="1"/>
          </p:cNvSpPr>
          <p:nvPr/>
        </p:nvSpPr>
        <p:spPr bwMode="auto">
          <a:xfrm>
            <a:off x="5181600" y="3419475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72" name="AutoShape 57"/>
          <p:cNvSpPr>
            <a:spLocks noChangeArrowheads="1"/>
          </p:cNvSpPr>
          <p:nvPr/>
        </p:nvSpPr>
        <p:spPr bwMode="auto">
          <a:xfrm>
            <a:off x="3200400" y="5324475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4873" name="AutoShape 58"/>
          <p:cNvSpPr>
            <a:spLocks noChangeArrowheads="1"/>
          </p:cNvSpPr>
          <p:nvPr/>
        </p:nvSpPr>
        <p:spPr bwMode="auto">
          <a:xfrm>
            <a:off x="4114800" y="5324475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4874" name="AutoShape 59"/>
          <p:cNvSpPr>
            <a:spLocks noChangeArrowheads="1"/>
          </p:cNvSpPr>
          <p:nvPr/>
        </p:nvSpPr>
        <p:spPr bwMode="auto">
          <a:xfrm>
            <a:off x="7696200" y="5324475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</a:t>
            </a:r>
          </a:p>
        </p:txBody>
      </p:sp>
      <p:sp>
        <p:nvSpPr>
          <p:cNvPr id="34875" name="Line 60"/>
          <p:cNvSpPr>
            <a:spLocks noChangeShapeType="1"/>
          </p:cNvSpPr>
          <p:nvPr/>
        </p:nvSpPr>
        <p:spPr bwMode="auto">
          <a:xfrm>
            <a:off x="4953000" y="5553075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76" name="Text Box 61"/>
          <p:cNvSpPr txBox="1">
            <a:spLocks noChangeArrowheads="1"/>
          </p:cNvSpPr>
          <p:nvPr/>
        </p:nvSpPr>
        <p:spPr bwMode="auto">
          <a:xfrm>
            <a:off x="2362200" y="4943475"/>
            <a:ext cx="650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1            2             3                                       T-1         T     Time</a:t>
            </a:r>
          </a:p>
        </p:txBody>
      </p:sp>
      <p:grpSp>
        <p:nvGrpSpPr>
          <p:cNvPr id="34877" name="Group 73"/>
          <p:cNvGrpSpPr>
            <a:grpSpLocks/>
          </p:cNvGrpSpPr>
          <p:nvPr/>
        </p:nvGrpSpPr>
        <p:grpSpPr bwMode="auto">
          <a:xfrm>
            <a:off x="6781800" y="2428875"/>
            <a:ext cx="381000" cy="1905000"/>
            <a:chOff x="4272" y="1584"/>
            <a:chExt cx="240" cy="1200"/>
          </a:xfrm>
        </p:grpSpPr>
        <p:sp>
          <p:nvSpPr>
            <p:cNvPr id="34901" name="Oval 62"/>
            <p:cNvSpPr>
              <a:spLocks noChangeArrowheads="1"/>
            </p:cNvSpPr>
            <p:nvPr/>
          </p:nvSpPr>
          <p:spPr bwMode="auto">
            <a:xfrm>
              <a:off x="4272" y="2064"/>
              <a:ext cx="240" cy="240"/>
            </a:xfrm>
            <a:prstGeom prst="ellipse">
              <a:avLst/>
            </a:prstGeom>
            <a:solidFill>
              <a:srgbClr val="00CCFF"/>
            </a:solidFill>
            <a:ln w="762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99"/>
                  </a:solidFill>
                  <a:ea typeface="新細明體" charset="-120"/>
                </a:rPr>
                <a:t>s</a:t>
              </a:r>
              <a:r>
                <a:rPr lang="en-US" altLang="zh-TW" sz="1800" baseline="-25000">
                  <a:solidFill>
                    <a:srgbClr val="003399"/>
                  </a:solidFill>
                  <a:ea typeface="新細明體" charset="-120"/>
                </a:rPr>
                <a:t>2</a:t>
              </a:r>
            </a:p>
          </p:txBody>
        </p:sp>
        <p:sp>
          <p:nvSpPr>
            <p:cNvPr id="34902" name="Oval 63"/>
            <p:cNvSpPr>
              <a:spLocks noChangeArrowheads="1"/>
            </p:cNvSpPr>
            <p:nvPr/>
          </p:nvSpPr>
          <p:spPr bwMode="auto">
            <a:xfrm>
              <a:off x="4272" y="1584"/>
              <a:ext cx="240" cy="240"/>
            </a:xfrm>
            <a:prstGeom prst="ellipse">
              <a:avLst/>
            </a:prstGeom>
            <a:solidFill>
              <a:srgbClr val="00CCFF"/>
            </a:solidFill>
            <a:ln w="762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99"/>
                  </a:solidFill>
                  <a:ea typeface="新細明體" charset="-120"/>
                </a:rPr>
                <a:t>s</a:t>
              </a:r>
              <a:r>
                <a:rPr lang="en-US" altLang="zh-TW" sz="1800" baseline="-25000">
                  <a:solidFill>
                    <a:srgbClr val="003399"/>
                  </a:solidFill>
                  <a:ea typeface="新細明體" charset="-120"/>
                </a:rPr>
                <a:t>3</a:t>
              </a:r>
            </a:p>
          </p:txBody>
        </p:sp>
        <p:sp>
          <p:nvSpPr>
            <p:cNvPr id="34903" name="Oval 64"/>
            <p:cNvSpPr>
              <a:spLocks noChangeArrowheads="1"/>
            </p:cNvSpPr>
            <p:nvPr/>
          </p:nvSpPr>
          <p:spPr bwMode="auto">
            <a:xfrm>
              <a:off x="4272" y="2544"/>
              <a:ext cx="240" cy="240"/>
            </a:xfrm>
            <a:prstGeom prst="ellipse">
              <a:avLst/>
            </a:prstGeom>
            <a:solidFill>
              <a:srgbClr val="00CCFF"/>
            </a:solidFill>
            <a:ln w="762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99"/>
                  </a:solidFill>
                  <a:ea typeface="新細明體" charset="-120"/>
                </a:rPr>
                <a:t>s</a:t>
              </a:r>
              <a:r>
                <a:rPr lang="en-US" altLang="zh-TW" sz="1800" baseline="-25000">
                  <a:solidFill>
                    <a:srgbClr val="003399"/>
                  </a:solidFill>
                  <a:ea typeface="新細明體" charset="-120"/>
                </a:rPr>
                <a:t>3</a:t>
              </a:r>
            </a:p>
          </p:txBody>
        </p:sp>
      </p:grpSp>
      <p:sp>
        <p:nvSpPr>
          <p:cNvPr id="34878" name="AutoShape 65"/>
          <p:cNvSpPr>
            <a:spLocks noChangeArrowheads="1"/>
          </p:cNvSpPr>
          <p:nvPr/>
        </p:nvSpPr>
        <p:spPr bwMode="auto">
          <a:xfrm>
            <a:off x="6858000" y="5324475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T-1</a:t>
            </a:r>
          </a:p>
        </p:txBody>
      </p:sp>
      <p:sp>
        <p:nvSpPr>
          <p:cNvPr id="34879" name="Line 66"/>
          <p:cNvSpPr>
            <a:spLocks noChangeShapeType="1"/>
          </p:cNvSpPr>
          <p:nvPr/>
        </p:nvSpPr>
        <p:spPr bwMode="auto">
          <a:xfrm flipV="1">
            <a:off x="1981200" y="2276475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4880" name="Group 74"/>
          <p:cNvGrpSpPr>
            <a:grpSpLocks/>
          </p:cNvGrpSpPr>
          <p:nvPr/>
        </p:nvGrpSpPr>
        <p:grpSpPr bwMode="auto">
          <a:xfrm>
            <a:off x="5029200" y="2428875"/>
            <a:ext cx="381000" cy="1905000"/>
            <a:chOff x="4272" y="1584"/>
            <a:chExt cx="240" cy="1200"/>
          </a:xfrm>
        </p:grpSpPr>
        <p:sp>
          <p:nvSpPr>
            <p:cNvPr id="34898" name="Oval 75"/>
            <p:cNvSpPr>
              <a:spLocks noChangeArrowheads="1"/>
            </p:cNvSpPr>
            <p:nvPr/>
          </p:nvSpPr>
          <p:spPr bwMode="auto">
            <a:xfrm>
              <a:off x="4272" y="2064"/>
              <a:ext cx="240" cy="240"/>
            </a:xfrm>
            <a:prstGeom prst="ellipse">
              <a:avLst/>
            </a:prstGeom>
            <a:solidFill>
              <a:srgbClr val="00CCFF"/>
            </a:solidFill>
            <a:ln w="762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99"/>
                  </a:solidFill>
                  <a:ea typeface="新細明體" charset="-120"/>
                </a:rPr>
                <a:t>s</a:t>
              </a:r>
              <a:r>
                <a:rPr lang="en-US" altLang="zh-TW" sz="1800" baseline="-25000">
                  <a:solidFill>
                    <a:srgbClr val="003399"/>
                  </a:solidFill>
                  <a:ea typeface="新細明體" charset="-120"/>
                </a:rPr>
                <a:t>2</a:t>
              </a:r>
            </a:p>
          </p:txBody>
        </p:sp>
        <p:sp>
          <p:nvSpPr>
            <p:cNvPr id="34899" name="Oval 76"/>
            <p:cNvSpPr>
              <a:spLocks noChangeArrowheads="1"/>
            </p:cNvSpPr>
            <p:nvPr/>
          </p:nvSpPr>
          <p:spPr bwMode="auto">
            <a:xfrm>
              <a:off x="4272" y="1584"/>
              <a:ext cx="240" cy="240"/>
            </a:xfrm>
            <a:prstGeom prst="ellipse">
              <a:avLst/>
            </a:prstGeom>
            <a:solidFill>
              <a:srgbClr val="00CCFF"/>
            </a:solidFill>
            <a:ln w="762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99"/>
                  </a:solidFill>
                  <a:ea typeface="新細明體" charset="-120"/>
                </a:rPr>
                <a:t>s</a:t>
              </a:r>
              <a:r>
                <a:rPr lang="en-US" altLang="zh-TW" sz="1800" baseline="-25000">
                  <a:solidFill>
                    <a:srgbClr val="003399"/>
                  </a:solidFill>
                  <a:ea typeface="新細明體" charset="-120"/>
                </a:rPr>
                <a:t>3</a:t>
              </a:r>
            </a:p>
          </p:txBody>
        </p:sp>
        <p:sp>
          <p:nvSpPr>
            <p:cNvPr id="34900" name="Oval 77"/>
            <p:cNvSpPr>
              <a:spLocks noChangeArrowheads="1"/>
            </p:cNvSpPr>
            <p:nvPr/>
          </p:nvSpPr>
          <p:spPr bwMode="auto">
            <a:xfrm>
              <a:off x="4272" y="2544"/>
              <a:ext cx="240" cy="240"/>
            </a:xfrm>
            <a:prstGeom prst="ellipse">
              <a:avLst/>
            </a:prstGeom>
            <a:solidFill>
              <a:srgbClr val="00CCFF"/>
            </a:solidFill>
            <a:ln w="762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99"/>
                  </a:solidFill>
                  <a:ea typeface="新細明體" charset="-120"/>
                </a:rPr>
                <a:t>s</a:t>
              </a:r>
              <a:r>
                <a:rPr lang="en-US" altLang="zh-TW" sz="1800" baseline="-25000">
                  <a:solidFill>
                    <a:srgbClr val="003399"/>
                  </a:solidFill>
                  <a:ea typeface="新細明體" charset="-120"/>
                </a:rPr>
                <a:t>1</a:t>
              </a:r>
            </a:p>
          </p:txBody>
        </p:sp>
      </p:grpSp>
      <p:sp>
        <p:nvSpPr>
          <p:cNvPr id="34881" name="Text Box 78"/>
          <p:cNvSpPr txBox="1">
            <a:spLocks noChangeArrowheads="1"/>
          </p:cNvSpPr>
          <p:nvPr/>
        </p:nvSpPr>
        <p:spPr bwMode="auto">
          <a:xfrm>
            <a:off x="1187450" y="234791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State</a:t>
            </a:r>
          </a:p>
        </p:txBody>
      </p:sp>
      <p:grpSp>
        <p:nvGrpSpPr>
          <p:cNvPr id="34882" name="Group 79"/>
          <p:cNvGrpSpPr>
            <a:grpSpLocks/>
          </p:cNvGrpSpPr>
          <p:nvPr/>
        </p:nvGrpSpPr>
        <p:grpSpPr bwMode="auto">
          <a:xfrm>
            <a:off x="7596188" y="765175"/>
            <a:ext cx="1155700" cy="873125"/>
            <a:chOff x="207" y="1432"/>
            <a:chExt cx="728" cy="550"/>
          </a:xfrm>
        </p:grpSpPr>
        <p:sp>
          <p:nvSpPr>
            <p:cNvPr id="34883" name="Oval 80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4884" name="Oval 81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4885" name="Oval 82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34886" name="Group 83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34896" name="Arc 84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4897" name="Arc 85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34887" name="Group 86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34894" name="Arc 87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4895" name="Arc 88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34888" name="Group 89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34892" name="Arc 90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4893" name="Arc 91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34889" name="Arc 92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34890" name="Arc 93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34891" name="Arc 94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HMM is a Kind of Bayesian Network</a:t>
            </a:r>
            <a:endParaRPr lang="zh-TW" altLang="en-US" smtClean="0"/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66713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SP - Berlin Chen   </a:t>
            </a:r>
            <a:fld id="{6F6E2876-32B1-4B1E-A936-9BEF07FAF7A7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35845" name="橢圓 4"/>
          <p:cNvSpPr>
            <a:spLocks noChangeArrowheads="1"/>
          </p:cNvSpPr>
          <p:nvPr/>
        </p:nvSpPr>
        <p:spPr bwMode="auto">
          <a:xfrm>
            <a:off x="1763713" y="2517775"/>
            <a:ext cx="576262" cy="576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35846" name="橢圓 5"/>
          <p:cNvSpPr>
            <a:spLocks noChangeArrowheads="1"/>
          </p:cNvSpPr>
          <p:nvPr/>
        </p:nvSpPr>
        <p:spPr bwMode="auto">
          <a:xfrm>
            <a:off x="2843213" y="2517775"/>
            <a:ext cx="576262" cy="576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35847" name="橢圓 6"/>
          <p:cNvSpPr>
            <a:spLocks noChangeArrowheads="1"/>
          </p:cNvSpPr>
          <p:nvPr/>
        </p:nvSpPr>
        <p:spPr bwMode="auto">
          <a:xfrm>
            <a:off x="3924300" y="2492375"/>
            <a:ext cx="576263" cy="576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35848" name="橢圓 7"/>
          <p:cNvSpPr>
            <a:spLocks noChangeArrowheads="1"/>
          </p:cNvSpPr>
          <p:nvPr/>
        </p:nvSpPr>
        <p:spPr bwMode="auto">
          <a:xfrm>
            <a:off x="6156325" y="2517775"/>
            <a:ext cx="576263" cy="576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cxnSp>
        <p:nvCxnSpPr>
          <p:cNvPr id="35849" name="直線單箭頭接點 9"/>
          <p:cNvCxnSpPr>
            <a:cxnSpLocks noChangeShapeType="1"/>
            <a:stCxn id="35845" idx="6"/>
            <a:endCxn id="35846" idx="2"/>
          </p:cNvCxnSpPr>
          <p:nvPr/>
        </p:nvCxnSpPr>
        <p:spPr bwMode="auto">
          <a:xfrm>
            <a:off x="2339975" y="2805113"/>
            <a:ext cx="50323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0" name="直線單箭頭接點 10"/>
          <p:cNvCxnSpPr>
            <a:cxnSpLocks noChangeShapeType="1"/>
          </p:cNvCxnSpPr>
          <p:nvPr/>
        </p:nvCxnSpPr>
        <p:spPr bwMode="auto">
          <a:xfrm>
            <a:off x="3419475" y="2805113"/>
            <a:ext cx="5048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1" name="直線單箭頭接點 11"/>
          <p:cNvCxnSpPr>
            <a:cxnSpLocks noChangeShapeType="1"/>
            <a:endCxn id="35848" idx="2"/>
          </p:cNvCxnSpPr>
          <p:nvPr/>
        </p:nvCxnSpPr>
        <p:spPr bwMode="auto">
          <a:xfrm>
            <a:off x="4500563" y="2805113"/>
            <a:ext cx="16557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2" name="橢圓 16"/>
          <p:cNvSpPr>
            <a:spLocks noChangeArrowheads="1"/>
          </p:cNvSpPr>
          <p:nvPr/>
        </p:nvSpPr>
        <p:spPr bwMode="auto">
          <a:xfrm>
            <a:off x="1763713" y="3741738"/>
            <a:ext cx="576262" cy="5762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35853" name="橢圓 17"/>
          <p:cNvSpPr>
            <a:spLocks noChangeArrowheads="1"/>
          </p:cNvSpPr>
          <p:nvPr/>
        </p:nvSpPr>
        <p:spPr bwMode="auto">
          <a:xfrm>
            <a:off x="2843213" y="3751263"/>
            <a:ext cx="576262" cy="5762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35854" name="橢圓 18"/>
          <p:cNvSpPr>
            <a:spLocks noChangeArrowheads="1"/>
          </p:cNvSpPr>
          <p:nvPr/>
        </p:nvSpPr>
        <p:spPr bwMode="auto">
          <a:xfrm>
            <a:off x="3924300" y="3751263"/>
            <a:ext cx="576263" cy="5762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35855" name="橢圓 19"/>
          <p:cNvSpPr>
            <a:spLocks noChangeArrowheads="1"/>
          </p:cNvSpPr>
          <p:nvPr/>
        </p:nvSpPr>
        <p:spPr bwMode="auto">
          <a:xfrm>
            <a:off x="6156325" y="3803650"/>
            <a:ext cx="576263" cy="5762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cxnSp>
        <p:nvCxnSpPr>
          <p:cNvPr id="35856" name="直線單箭頭接點 21"/>
          <p:cNvCxnSpPr>
            <a:cxnSpLocks noChangeShapeType="1"/>
            <a:stCxn id="35845" idx="4"/>
            <a:endCxn id="35852" idx="0"/>
          </p:cNvCxnSpPr>
          <p:nvPr/>
        </p:nvCxnSpPr>
        <p:spPr bwMode="auto">
          <a:xfrm>
            <a:off x="2051050" y="3094038"/>
            <a:ext cx="0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7" name="直線單箭頭接點 22"/>
          <p:cNvCxnSpPr>
            <a:cxnSpLocks noChangeShapeType="1"/>
          </p:cNvCxnSpPr>
          <p:nvPr/>
        </p:nvCxnSpPr>
        <p:spPr bwMode="auto">
          <a:xfrm>
            <a:off x="3132138" y="3103563"/>
            <a:ext cx="0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8" name="直線單箭頭接點 23"/>
          <p:cNvCxnSpPr>
            <a:cxnSpLocks noChangeShapeType="1"/>
          </p:cNvCxnSpPr>
          <p:nvPr/>
        </p:nvCxnSpPr>
        <p:spPr bwMode="auto">
          <a:xfrm>
            <a:off x="4211638" y="3103563"/>
            <a:ext cx="0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9" name="直線單箭頭接點 24"/>
          <p:cNvCxnSpPr>
            <a:cxnSpLocks noChangeShapeType="1"/>
          </p:cNvCxnSpPr>
          <p:nvPr/>
        </p:nvCxnSpPr>
        <p:spPr bwMode="auto">
          <a:xfrm>
            <a:off x="6457950" y="3103563"/>
            <a:ext cx="0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60" name="文字方塊 25"/>
          <p:cNvSpPr txBox="1">
            <a:spLocks noChangeArrowheads="1"/>
          </p:cNvSpPr>
          <p:nvPr/>
        </p:nvSpPr>
        <p:spPr bwMode="auto">
          <a:xfrm>
            <a:off x="1816100" y="2611438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1400">
                <a:ea typeface="新細明體" charset="-120"/>
              </a:rPr>
              <a:t>1</a:t>
            </a:r>
            <a:endParaRPr lang="zh-TW" altLang="en-US" sz="1400">
              <a:ea typeface="新細明體" charset="-120"/>
            </a:endParaRPr>
          </a:p>
        </p:txBody>
      </p:sp>
      <p:sp>
        <p:nvSpPr>
          <p:cNvPr id="35861" name="文字方塊 26"/>
          <p:cNvSpPr txBox="1">
            <a:spLocks noChangeArrowheads="1"/>
          </p:cNvSpPr>
          <p:nvPr/>
        </p:nvSpPr>
        <p:spPr bwMode="auto">
          <a:xfrm>
            <a:off x="2897188" y="2611438"/>
            <a:ext cx="455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1400">
                <a:ea typeface="新細明體" charset="-120"/>
              </a:rPr>
              <a:t>2</a:t>
            </a:r>
            <a:endParaRPr lang="zh-TW" altLang="en-US" sz="1400">
              <a:ea typeface="新細明體" charset="-120"/>
            </a:endParaRPr>
          </a:p>
        </p:txBody>
      </p:sp>
      <p:sp>
        <p:nvSpPr>
          <p:cNvPr id="35862" name="文字方塊 27"/>
          <p:cNvSpPr txBox="1">
            <a:spLocks noChangeArrowheads="1"/>
          </p:cNvSpPr>
          <p:nvPr/>
        </p:nvSpPr>
        <p:spPr bwMode="auto">
          <a:xfrm>
            <a:off x="3984625" y="2581275"/>
            <a:ext cx="455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1400">
                <a:ea typeface="新細明體" charset="-120"/>
              </a:rPr>
              <a:t>3</a:t>
            </a:r>
            <a:endParaRPr lang="zh-TW" altLang="en-US" sz="1400">
              <a:ea typeface="新細明體" charset="-120"/>
            </a:endParaRPr>
          </a:p>
        </p:txBody>
      </p:sp>
      <p:sp>
        <p:nvSpPr>
          <p:cNvPr id="35863" name="文字方塊 28"/>
          <p:cNvSpPr txBox="1">
            <a:spLocks noChangeArrowheads="1"/>
          </p:cNvSpPr>
          <p:nvPr/>
        </p:nvSpPr>
        <p:spPr bwMode="auto">
          <a:xfrm>
            <a:off x="6229350" y="2581275"/>
            <a:ext cx="465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1400" i="1">
                <a:ea typeface="新細明體" charset="-120"/>
              </a:rPr>
              <a:t>T</a:t>
            </a:r>
            <a:endParaRPr lang="zh-TW" altLang="en-US" sz="1400" i="1">
              <a:ea typeface="新細明體" charset="-120"/>
            </a:endParaRPr>
          </a:p>
        </p:txBody>
      </p:sp>
      <p:sp>
        <p:nvSpPr>
          <p:cNvPr id="35864" name="文字方塊 29"/>
          <p:cNvSpPr txBox="1">
            <a:spLocks noChangeArrowheads="1"/>
          </p:cNvSpPr>
          <p:nvPr/>
        </p:nvSpPr>
        <p:spPr bwMode="auto">
          <a:xfrm>
            <a:off x="1816100" y="3838575"/>
            <a:ext cx="48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O</a:t>
            </a:r>
            <a:r>
              <a:rPr lang="en-US" altLang="zh-TW" sz="1400">
                <a:ea typeface="新細明體" charset="-120"/>
              </a:rPr>
              <a:t>1</a:t>
            </a:r>
            <a:endParaRPr lang="zh-TW" altLang="en-US" sz="1400">
              <a:ea typeface="新細明體" charset="-120"/>
            </a:endParaRPr>
          </a:p>
        </p:txBody>
      </p:sp>
      <p:sp>
        <p:nvSpPr>
          <p:cNvPr id="35865" name="文字方塊 30"/>
          <p:cNvSpPr txBox="1">
            <a:spLocks noChangeArrowheads="1"/>
          </p:cNvSpPr>
          <p:nvPr/>
        </p:nvSpPr>
        <p:spPr bwMode="auto">
          <a:xfrm>
            <a:off x="2903538" y="3838575"/>
            <a:ext cx="48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O</a:t>
            </a:r>
            <a:r>
              <a:rPr lang="en-US" altLang="zh-TW" sz="1400">
                <a:ea typeface="新細明體" charset="-120"/>
              </a:rPr>
              <a:t>2</a:t>
            </a:r>
            <a:endParaRPr lang="zh-TW" altLang="en-US" sz="1400">
              <a:ea typeface="新細明體" charset="-120"/>
            </a:endParaRPr>
          </a:p>
        </p:txBody>
      </p:sp>
      <p:sp>
        <p:nvSpPr>
          <p:cNvPr id="35866" name="文字方塊 31"/>
          <p:cNvSpPr txBox="1">
            <a:spLocks noChangeArrowheads="1"/>
          </p:cNvSpPr>
          <p:nvPr/>
        </p:nvSpPr>
        <p:spPr bwMode="auto">
          <a:xfrm>
            <a:off x="3978275" y="3838575"/>
            <a:ext cx="48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O</a:t>
            </a:r>
            <a:r>
              <a:rPr lang="en-US" altLang="zh-TW" sz="1400">
                <a:ea typeface="新細明體" charset="-120"/>
              </a:rPr>
              <a:t>3</a:t>
            </a:r>
            <a:endParaRPr lang="zh-TW" altLang="en-US" sz="1400">
              <a:ea typeface="新細明體" charset="-120"/>
            </a:endParaRPr>
          </a:p>
        </p:txBody>
      </p:sp>
      <p:sp>
        <p:nvSpPr>
          <p:cNvPr id="35867" name="文字方塊 32"/>
          <p:cNvSpPr txBox="1">
            <a:spLocks noChangeArrowheads="1"/>
          </p:cNvSpPr>
          <p:nvPr/>
        </p:nvSpPr>
        <p:spPr bwMode="auto">
          <a:xfrm>
            <a:off x="6211888" y="3890963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O</a:t>
            </a:r>
            <a:r>
              <a:rPr lang="en-US" altLang="zh-TW" sz="1400" i="1">
                <a:ea typeface="新細明體" charset="-120"/>
              </a:rPr>
              <a:t>T</a:t>
            </a:r>
            <a:endParaRPr lang="zh-TW" altLang="en-US" sz="1400" i="1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2E893332-18D3-4559-B0F5-5EC0CFE4EC16}" type="slidenum">
              <a:rPr lang="en-US" altLang="zh-TW"/>
              <a:pPr>
                <a:defRPr/>
              </a:pPr>
              <a:t>35</a:t>
            </a:fld>
            <a:endParaRPr lang="en-US" altLang="zh-TW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157163"/>
            <a:ext cx="8229600" cy="928687"/>
          </a:xfrm>
        </p:spPr>
        <p:txBody>
          <a:bodyPr/>
          <a:lstStyle/>
          <a:p>
            <a:pPr eaLnBrk="1" hangingPunct="1"/>
            <a:r>
              <a:rPr lang="en-US" altLang="zh-TW" smtClean="0"/>
              <a:t>Basic Problem 2 of HMM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775" y="1327150"/>
            <a:ext cx="9072563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>
                <a:solidFill>
                  <a:schemeClr val="accent2"/>
                </a:solidFill>
              </a:rPr>
              <a:t>How to choose an optimal state sequence </a:t>
            </a:r>
            <a:r>
              <a:rPr lang="en-US" altLang="zh-TW" i="1" smtClean="0">
                <a:solidFill>
                  <a:schemeClr val="accent2"/>
                </a:solidFill>
              </a:rPr>
              <a:t>S=</a:t>
            </a:r>
            <a:r>
              <a:rPr lang="en-US" altLang="zh-TW" smtClean="0">
                <a:solidFill>
                  <a:schemeClr val="accent2"/>
                </a:solidFill>
              </a:rPr>
              <a:t>(</a:t>
            </a:r>
            <a:r>
              <a:rPr lang="en-US" altLang="zh-TW" i="1" smtClean="0">
                <a:solidFill>
                  <a:schemeClr val="accent2"/>
                </a:solidFill>
              </a:rPr>
              <a:t>s</a:t>
            </a:r>
            <a:r>
              <a:rPr lang="en-US" altLang="zh-TW" i="1" baseline="-25000" smtClean="0">
                <a:solidFill>
                  <a:schemeClr val="accent2"/>
                </a:solidFill>
              </a:rPr>
              <a:t>1</a:t>
            </a:r>
            <a:r>
              <a:rPr lang="en-US" altLang="zh-TW" i="1" smtClean="0">
                <a:solidFill>
                  <a:schemeClr val="accent2"/>
                </a:solidFill>
              </a:rPr>
              <a:t>,s</a:t>
            </a:r>
            <a:r>
              <a:rPr lang="en-US" altLang="zh-TW" i="1" baseline="-25000" smtClean="0">
                <a:solidFill>
                  <a:schemeClr val="accent2"/>
                </a:solidFill>
              </a:rPr>
              <a:t>2</a:t>
            </a:r>
            <a:r>
              <a:rPr lang="en-US" altLang="zh-TW" i="1" smtClean="0">
                <a:solidFill>
                  <a:schemeClr val="accent2"/>
                </a:solidFill>
              </a:rPr>
              <a:t>,……, s</a:t>
            </a:r>
            <a:r>
              <a:rPr lang="en-US" altLang="zh-TW" i="1" baseline="-25000" smtClean="0">
                <a:solidFill>
                  <a:schemeClr val="accent2"/>
                </a:solidFill>
              </a:rPr>
              <a:t>T</a:t>
            </a:r>
            <a:r>
              <a:rPr lang="en-US" altLang="zh-TW" smtClean="0">
                <a:solidFill>
                  <a:schemeClr val="accent2"/>
                </a:solidFill>
              </a:rPr>
              <a:t>)</a:t>
            </a:r>
            <a:r>
              <a:rPr lang="en-US" altLang="zh-TW" smtClean="0"/>
              <a:t>?</a:t>
            </a:r>
          </a:p>
        </p:txBody>
      </p:sp>
      <p:graphicFrame>
        <p:nvGraphicFramePr>
          <p:cNvPr id="36869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900113" y="3573463"/>
          <a:ext cx="6537325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方程式" r:id="rId4" imgW="3441700" imgH="520700" progId="Equation.3">
                  <p:embed/>
                </p:oleObj>
              </mc:Choice>
              <mc:Fallback>
                <p:oleObj name="方程式" r:id="rId4" imgW="3441700" imgH="520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573463"/>
                        <a:ext cx="6537325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30188" y="1782763"/>
            <a:ext cx="90725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en-US" altLang="zh-TW"/>
              <a:t>The first optimal criterion: </a:t>
            </a:r>
            <a:r>
              <a:rPr lang="en-US" altLang="zh-TW" b="1"/>
              <a:t>Choose the states </a:t>
            </a:r>
            <a:r>
              <a:rPr lang="en-US" altLang="zh-TW" b="1" i="1"/>
              <a:t>s</a:t>
            </a:r>
            <a:r>
              <a:rPr lang="en-US" altLang="zh-TW" b="1" i="1" baseline="-25000"/>
              <a:t>t</a:t>
            </a:r>
            <a:r>
              <a:rPr lang="en-US" altLang="zh-TW" b="1"/>
              <a:t> are </a:t>
            </a:r>
            <a:r>
              <a:rPr lang="en-US" altLang="zh-TW" b="1" i="1"/>
              <a:t>individually</a:t>
            </a:r>
            <a:r>
              <a:rPr lang="en-US" altLang="zh-TW" b="1"/>
              <a:t> most likely at each time </a:t>
            </a:r>
            <a:r>
              <a:rPr lang="en-US" altLang="zh-TW" b="1" i="1"/>
              <a:t>t</a:t>
            </a:r>
            <a:r>
              <a:rPr lang="en-US" altLang="zh-TW" i="1"/>
              <a:t/>
            </a:r>
            <a:br>
              <a:rPr lang="en-US" altLang="zh-TW" i="1"/>
            </a:br>
            <a:endParaRPr lang="en-US" altLang="zh-TW" sz="1000" i="1"/>
          </a:p>
          <a:p>
            <a:pPr eaLnBrk="1" hangingPunct="1">
              <a:buFontTx/>
              <a:buNone/>
            </a:pPr>
            <a:r>
              <a:rPr lang="en-US" altLang="zh-TW" sz="2000"/>
              <a:t>       Define a posteriori probability variable </a:t>
            </a:r>
          </a:p>
          <a:p>
            <a:pPr lvl="1" eaLnBrk="1" hangingPunct="1"/>
            <a:endParaRPr lang="en-US" altLang="zh-TW" sz="1800"/>
          </a:p>
          <a:p>
            <a:pPr lvl="1" eaLnBrk="1" hangingPunct="1"/>
            <a:endParaRPr lang="en-US" altLang="zh-TW" sz="1800"/>
          </a:p>
          <a:p>
            <a:pPr lvl="1" eaLnBrk="1" hangingPunct="1"/>
            <a:endParaRPr lang="en-US" altLang="zh-TW" sz="1800"/>
          </a:p>
          <a:p>
            <a:pPr lvl="1" eaLnBrk="1" hangingPunct="1"/>
            <a:endParaRPr lang="en-US" altLang="zh-TW" sz="1800"/>
          </a:p>
          <a:p>
            <a:pPr lvl="1" eaLnBrk="1" hangingPunct="1"/>
            <a:endParaRPr lang="en-US" altLang="zh-TW" sz="1800"/>
          </a:p>
          <a:p>
            <a:pPr lvl="1" eaLnBrk="1" hangingPunct="1"/>
            <a:endParaRPr lang="en-US" altLang="zh-TW" sz="1800"/>
          </a:p>
          <a:p>
            <a:pPr lvl="1" eaLnBrk="1" hangingPunct="1"/>
            <a:endParaRPr lang="en-US" altLang="zh-TW" sz="1800"/>
          </a:p>
          <a:p>
            <a:pPr lvl="1" eaLnBrk="1" hangingPunct="1"/>
            <a:r>
              <a:rPr lang="en-US" altLang="zh-TW"/>
              <a:t>Solution : </a:t>
            </a:r>
            <a:r>
              <a:rPr lang="en-US" altLang="zh-TW" i="1"/>
              <a:t>s</a:t>
            </a:r>
            <a:r>
              <a:rPr lang="en-US" altLang="zh-TW" i="1" baseline="-25000"/>
              <a:t>t</a:t>
            </a:r>
            <a:r>
              <a:rPr lang="en-US" altLang="zh-TW" i="1"/>
              <a:t>*</a:t>
            </a:r>
            <a:r>
              <a:rPr lang="en-US" altLang="zh-TW"/>
              <a:t> = </a:t>
            </a:r>
            <a:r>
              <a:rPr lang="en-US" altLang="zh-TW" i="1"/>
              <a:t>arg</a:t>
            </a:r>
            <a:r>
              <a:rPr lang="en-US" altLang="zh-TW" i="1" baseline="-25000"/>
              <a:t>i</a:t>
            </a:r>
            <a:r>
              <a:rPr lang="en-US" altLang="zh-TW" i="1"/>
              <a:t> max [</a:t>
            </a:r>
            <a:r>
              <a:rPr lang="en-US" altLang="zh-TW" i="1">
                <a:sym typeface="Symbol" pitchFamily="18" charset="2"/>
              </a:rPr>
              <a:t></a:t>
            </a:r>
            <a:r>
              <a:rPr lang="en-US" altLang="zh-TW" b="1" i="1" baseline="-25000"/>
              <a:t>t</a:t>
            </a:r>
            <a:r>
              <a:rPr lang="en-US" altLang="zh-TW" i="1"/>
              <a:t>(i)], 1 </a:t>
            </a:r>
            <a:r>
              <a:rPr lang="en-US" altLang="zh-TW" i="1">
                <a:sym typeface="Symbol" pitchFamily="18" charset="2"/>
              </a:rPr>
              <a:t></a:t>
            </a:r>
            <a:r>
              <a:rPr lang="en-US" altLang="zh-TW" i="1"/>
              <a:t> t </a:t>
            </a:r>
            <a:r>
              <a:rPr lang="en-US" altLang="zh-TW" i="1">
                <a:sym typeface="Symbol" pitchFamily="18" charset="2"/>
              </a:rPr>
              <a:t></a:t>
            </a:r>
            <a:r>
              <a:rPr lang="en-US" altLang="zh-TW" i="1"/>
              <a:t> T</a:t>
            </a:r>
            <a:r>
              <a:rPr lang="en-US" altLang="zh-TW" sz="1800" i="1"/>
              <a:t> </a:t>
            </a:r>
          </a:p>
          <a:p>
            <a:pPr lvl="2" eaLnBrk="1" hangingPunct="1"/>
            <a:r>
              <a:rPr lang="en-US" altLang="zh-TW" sz="2000"/>
              <a:t>Problem: maximizing the probability at each time </a:t>
            </a:r>
            <a:r>
              <a:rPr lang="en-US" altLang="zh-TW" sz="2000" i="1"/>
              <a:t>t</a:t>
            </a:r>
            <a:r>
              <a:rPr lang="en-US" altLang="zh-TW" sz="2000"/>
              <a:t> individually </a:t>
            </a:r>
            <a:br>
              <a:rPr lang="en-US" altLang="zh-TW" sz="2000"/>
            </a:br>
            <a:r>
              <a:rPr lang="en-US" altLang="zh-TW" sz="2000" b="1" i="1"/>
              <a:t>S</a:t>
            </a:r>
            <a:r>
              <a:rPr lang="en-US" altLang="zh-TW" sz="2000" i="1"/>
              <a:t>*= s</a:t>
            </a:r>
            <a:r>
              <a:rPr lang="en-US" altLang="zh-TW" sz="2000" b="1" i="1" baseline="-25000"/>
              <a:t>1</a:t>
            </a:r>
            <a:r>
              <a:rPr lang="en-US" altLang="zh-TW" sz="2000" i="1"/>
              <a:t>*s</a:t>
            </a:r>
            <a:r>
              <a:rPr lang="en-US" altLang="zh-TW" sz="2000" b="1" i="1" baseline="-25000"/>
              <a:t>2</a:t>
            </a:r>
            <a:r>
              <a:rPr lang="en-US" altLang="zh-TW" sz="2000" i="1"/>
              <a:t>*…s</a:t>
            </a:r>
            <a:r>
              <a:rPr lang="en-US" altLang="zh-TW" sz="2000" b="1" i="1" baseline="-25000"/>
              <a:t>T</a:t>
            </a:r>
            <a:r>
              <a:rPr lang="en-US" altLang="zh-TW" sz="2000" i="1"/>
              <a:t>*</a:t>
            </a:r>
            <a:r>
              <a:rPr lang="en-US" altLang="zh-TW" sz="2000"/>
              <a:t> may not be a valid sequence (e.g. </a:t>
            </a:r>
            <a:r>
              <a:rPr lang="en-US" altLang="zh-TW" sz="2000" i="1"/>
              <a:t>a</a:t>
            </a:r>
            <a:r>
              <a:rPr lang="en-US" altLang="zh-TW" sz="2000" b="1" i="1" baseline="-25000"/>
              <a:t>s</a:t>
            </a:r>
            <a:r>
              <a:rPr lang="en-US" altLang="zh-TW" sz="2000" b="1" i="1" baseline="-45000"/>
              <a:t>t</a:t>
            </a:r>
            <a:r>
              <a:rPr lang="en-US" altLang="zh-TW" sz="2000" b="1" i="1" baseline="-25000"/>
              <a:t>*s</a:t>
            </a:r>
            <a:r>
              <a:rPr lang="en-US" altLang="zh-TW" sz="2000" b="1" i="1" baseline="-45000"/>
              <a:t>t+1</a:t>
            </a:r>
            <a:r>
              <a:rPr lang="en-US" altLang="zh-TW" sz="2000" b="1" i="1" baseline="-25000"/>
              <a:t>*</a:t>
            </a:r>
            <a:r>
              <a:rPr lang="en-US" altLang="zh-TW" sz="2000" i="1"/>
              <a:t> = 0</a:t>
            </a:r>
            <a:r>
              <a:rPr lang="en-US" altLang="zh-TW" sz="1600"/>
              <a:t>)</a:t>
            </a:r>
          </a:p>
        </p:txBody>
      </p:sp>
      <p:graphicFrame>
        <p:nvGraphicFramePr>
          <p:cNvPr id="36871" name="Object 12"/>
          <p:cNvGraphicFramePr>
            <a:graphicFrameLocks noChangeAspect="1"/>
          </p:cNvGraphicFramePr>
          <p:nvPr/>
        </p:nvGraphicFramePr>
        <p:xfrm>
          <a:off x="5113338" y="2703513"/>
          <a:ext cx="2316162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方程式" r:id="rId6" imgW="1218671" imgH="253890" progId="Equation.3">
                  <p:embed/>
                </p:oleObj>
              </mc:Choice>
              <mc:Fallback>
                <p:oleObj name="方程式" r:id="rId6" imgW="1218671" imgH="25389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2703513"/>
                        <a:ext cx="2316162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2" name="文字方塊 9"/>
          <p:cNvSpPr txBox="1">
            <a:spLocks noChangeArrowheads="1"/>
          </p:cNvSpPr>
          <p:nvPr/>
        </p:nvSpPr>
        <p:spPr bwMode="auto">
          <a:xfrm>
            <a:off x="1285875" y="4786313"/>
            <a:ext cx="7342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state occupation probability (count) – a soft alignment of HMM state to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                                                                              observation (feature) </a:t>
            </a:r>
            <a:endParaRPr lang="zh-TW" altLang="en-US" sz="1800">
              <a:solidFill>
                <a:srgbClr val="006600"/>
              </a:solidFill>
              <a:latin typeface="Corbel" pitchFamily="34" charset="0"/>
              <a:ea typeface="新細明體" charset="-120"/>
            </a:endParaRPr>
          </a:p>
        </p:txBody>
      </p:sp>
      <p:sp>
        <p:nvSpPr>
          <p:cNvPr id="36873" name="手繪多邊形 10"/>
          <p:cNvSpPr>
            <a:spLocks noChangeArrowheads="1"/>
          </p:cNvSpPr>
          <p:nvPr/>
        </p:nvSpPr>
        <p:spPr bwMode="auto">
          <a:xfrm>
            <a:off x="1071563" y="4286250"/>
            <a:ext cx="698500" cy="566738"/>
          </a:xfrm>
          <a:custGeom>
            <a:avLst/>
            <a:gdLst>
              <a:gd name="T0" fmla="*/ 684136 w 699105"/>
              <a:gd name="T1" fmla="*/ 583330 h 566057"/>
              <a:gd name="T2" fmla="*/ 101792 w 699105"/>
              <a:gd name="T3" fmla="*/ 418800 h 566057"/>
              <a:gd name="T4" fmla="*/ 73383 w 699105"/>
              <a:gd name="T5" fmla="*/ 0 h 566057"/>
              <a:gd name="T6" fmla="*/ 0 60000 65536"/>
              <a:gd name="T7" fmla="*/ 0 60000 65536"/>
              <a:gd name="T8" fmla="*/ 0 60000 65536"/>
              <a:gd name="T9" fmla="*/ 0 w 699105"/>
              <a:gd name="T10" fmla="*/ 0 h 566057"/>
              <a:gd name="T11" fmla="*/ 699105 w 699105"/>
              <a:gd name="T12" fmla="*/ 566057 h 5660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9105" h="566057">
                <a:moveTo>
                  <a:pt x="699105" y="566057"/>
                </a:moveTo>
                <a:cubicBezTo>
                  <a:pt x="453571" y="533400"/>
                  <a:pt x="208038" y="500743"/>
                  <a:pt x="104019" y="406400"/>
                </a:cubicBezTo>
                <a:cubicBezTo>
                  <a:pt x="0" y="312057"/>
                  <a:pt x="37495" y="156028"/>
                  <a:pt x="74991" y="0"/>
                </a:cubicBezTo>
              </a:path>
            </a:pathLst>
          </a:custGeom>
          <a:noFill/>
          <a:ln w="9525" algn="ctr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67CB4F2A-34C6-45CE-AB49-8A35AA0C253E}" type="slidenum">
              <a:rPr lang="en-US" altLang="zh-TW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2 of HMM (cont.)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i="1" smtClean="0"/>
              <a:t> = 3 ,</a:t>
            </a:r>
            <a:r>
              <a:rPr lang="en-US" altLang="zh-TW" b="1" i="1" smtClean="0"/>
              <a:t>O</a:t>
            </a:r>
            <a:r>
              <a:rPr lang="en-US" altLang="zh-TW" i="1" smtClean="0"/>
              <a:t> |</a:t>
            </a:r>
            <a:r>
              <a:rPr lang="en-US" altLang="zh-TW" b="1" i="1" smtClean="0"/>
              <a:t> </a:t>
            </a:r>
            <a:r>
              <a:rPr lang="en-US" altLang="zh-TW" sz="2800" i="1" smtClean="0">
                <a:sym typeface="Symbol" pitchFamily="18" charset="2"/>
              </a:rPr>
              <a:t></a:t>
            </a:r>
            <a:r>
              <a:rPr lang="en-US" altLang="zh-TW" smtClean="0"/>
              <a:t>)</a:t>
            </a:r>
            <a:r>
              <a:rPr lang="en-US" altLang="zh-TW" i="1" smtClean="0"/>
              <a:t>=</a:t>
            </a:r>
            <a:r>
              <a:rPr lang="en-US" altLang="zh-TW" i="1" smtClean="0">
                <a:sym typeface="Symbol" pitchFamily="18" charset="2"/>
              </a:rPr>
              <a:t>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  <a:r>
              <a:rPr lang="en-US" altLang="zh-TW" i="1" smtClean="0">
                <a:sym typeface="Symbol" pitchFamily="18" charset="2"/>
              </a:rPr>
              <a:t>*</a:t>
            </a:r>
            <a:r>
              <a:rPr lang="en-US" altLang="zh-TW" i="1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</a:t>
            </a:r>
          </a:p>
        </p:txBody>
      </p:sp>
      <p:sp>
        <p:nvSpPr>
          <p:cNvPr id="37893" name="AutoShape 8"/>
          <p:cNvSpPr>
            <a:spLocks noChangeArrowheads="1"/>
          </p:cNvSpPr>
          <p:nvPr/>
        </p:nvSpPr>
        <p:spPr bwMode="auto">
          <a:xfrm>
            <a:off x="2127250" y="505618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7894" name="Line 9"/>
          <p:cNvSpPr>
            <a:spLocks noChangeShapeType="1"/>
          </p:cNvSpPr>
          <p:nvPr/>
        </p:nvSpPr>
        <p:spPr bwMode="auto">
          <a:xfrm>
            <a:off x="1289050" y="4652963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895" name="Text Box 36"/>
          <p:cNvSpPr txBox="1">
            <a:spLocks noChangeArrowheads="1"/>
          </p:cNvSpPr>
          <p:nvPr/>
        </p:nvSpPr>
        <p:spPr bwMode="auto">
          <a:xfrm>
            <a:off x="755650" y="220186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State</a:t>
            </a:r>
          </a:p>
        </p:txBody>
      </p:sp>
      <p:sp>
        <p:nvSpPr>
          <p:cNvPr id="37896" name="AutoShape 37"/>
          <p:cNvSpPr>
            <a:spLocks noChangeArrowheads="1"/>
          </p:cNvSpPr>
          <p:nvPr/>
        </p:nvSpPr>
        <p:spPr bwMode="auto">
          <a:xfrm>
            <a:off x="2965450" y="505618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7897" name="AutoShape 38"/>
          <p:cNvSpPr>
            <a:spLocks noChangeArrowheads="1"/>
          </p:cNvSpPr>
          <p:nvPr/>
        </p:nvSpPr>
        <p:spPr bwMode="auto">
          <a:xfrm>
            <a:off x="3879850" y="505618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898" name="AutoShape 39"/>
          <p:cNvSpPr>
            <a:spLocks noChangeArrowheads="1"/>
          </p:cNvSpPr>
          <p:nvPr/>
        </p:nvSpPr>
        <p:spPr bwMode="auto">
          <a:xfrm>
            <a:off x="7461250" y="505618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</a:t>
            </a:r>
          </a:p>
        </p:txBody>
      </p:sp>
      <p:sp>
        <p:nvSpPr>
          <p:cNvPr id="37899" name="Line 40"/>
          <p:cNvSpPr>
            <a:spLocks noChangeShapeType="1"/>
          </p:cNvSpPr>
          <p:nvPr/>
        </p:nvSpPr>
        <p:spPr bwMode="auto">
          <a:xfrm>
            <a:off x="4718050" y="5284788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0" name="Text Box 41"/>
          <p:cNvSpPr txBox="1">
            <a:spLocks noChangeArrowheads="1"/>
          </p:cNvSpPr>
          <p:nvPr/>
        </p:nvSpPr>
        <p:spPr bwMode="auto">
          <a:xfrm>
            <a:off x="2127250" y="4675188"/>
            <a:ext cx="643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1            2             3                                       T-1         T     time</a:t>
            </a:r>
          </a:p>
        </p:txBody>
      </p:sp>
      <p:sp>
        <p:nvSpPr>
          <p:cNvPr id="37901" name="AutoShape 42"/>
          <p:cNvSpPr>
            <a:spLocks noChangeArrowheads="1"/>
          </p:cNvSpPr>
          <p:nvPr/>
        </p:nvSpPr>
        <p:spPr bwMode="auto">
          <a:xfrm>
            <a:off x="6623050" y="5056188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T-1</a:t>
            </a:r>
          </a:p>
        </p:txBody>
      </p:sp>
      <p:sp>
        <p:nvSpPr>
          <p:cNvPr id="37902" name="Line 43"/>
          <p:cNvSpPr>
            <a:spLocks noChangeShapeType="1"/>
          </p:cNvSpPr>
          <p:nvPr/>
        </p:nvSpPr>
        <p:spPr bwMode="auto">
          <a:xfrm flipV="1">
            <a:off x="1746250" y="2354263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3" name="Line 45"/>
          <p:cNvSpPr>
            <a:spLocks noChangeShapeType="1"/>
          </p:cNvSpPr>
          <p:nvPr/>
        </p:nvSpPr>
        <p:spPr bwMode="auto">
          <a:xfrm>
            <a:off x="6948488" y="26352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4" name="Line 46"/>
          <p:cNvSpPr>
            <a:spLocks noChangeShapeType="1"/>
          </p:cNvSpPr>
          <p:nvPr/>
        </p:nvSpPr>
        <p:spPr bwMode="auto">
          <a:xfrm>
            <a:off x="6948488" y="33972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5" name="Line 47"/>
          <p:cNvSpPr>
            <a:spLocks noChangeShapeType="1"/>
          </p:cNvSpPr>
          <p:nvPr/>
        </p:nvSpPr>
        <p:spPr bwMode="auto">
          <a:xfrm>
            <a:off x="6948488" y="41592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6" name="Line 48"/>
          <p:cNvSpPr>
            <a:spLocks noChangeShapeType="1"/>
          </p:cNvSpPr>
          <p:nvPr/>
        </p:nvSpPr>
        <p:spPr bwMode="auto">
          <a:xfrm>
            <a:off x="6948488" y="26352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7" name="Line 49"/>
          <p:cNvSpPr>
            <a:spLocks noChangeShapeType="1"/>
          </p:cNvSpPr>
          <p:nvPr/>
        </p:nvSpPr>
        <p:spPr bwMode="auto">
          <a:xfrm>
            <a:off x="6948488" y="263525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8" name="Line 50"/>
          <p:cNvSpPr>
            <a:spLocks noChangeShapeType="1"/>
          </p:cNvSpPr>
          <p:nvPr/>
        </p:nvSpPr>
        <p:spPr bwMode="auto">
          <a:xfrm>
            <a:off x="6948488" y="33972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9" name="Line 51"/>
          <p:cNvSpPr>
            <a:spLocks noChangeShapeType="1"/>
          </p:cNvSpPr>
          <p:nvPr/>
        </p:nvSpPr>
        <p:spPr bwMode="auto">
          <a:xfrm flipV="1">
            <a:off x="6948488" y="263525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0" name="Line 52"/>
          <p:cNvSpPr>
            <a:spLocks noChangeShapeType="1"/>
          </p:cNvSpPr>
          <p:nvPr/>
        </p:nvSpPr>
        <p:spPr bwMode="auto">
          <a:xfrm flipV="1">
            <a:off x="6948488" y="33972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7911" name="Group 54"/>
          <p:cNvGrpSpPr>
            <a:grpSpLocks/>
          </p:cNvGrpSpPr>
          <p:nvPr/>
        </p:nvGrpSpPr>
        <p:grpSpPr bwMode="auto">
          <a:xfrm>
            <a:off x="6516688" y="2419350"/>
            <a:ext cx="381000" cy="1905000"/>
            <a:chOff x="1292" y="1351"/>
            <a:chExt cx="240" cy="1200"/>
          </a:xfrm>
        </p:grpSpPr>
        <p:sp>
          <p:nvSpPr>
            <p:cNvPr id="38023" name="Oval 55"/>
            <p:cNvSpPr>
              <a:spLocks noChangeArrowheads="1"/>
            </p:cNvSpPr>
            <p:nvPr/>
          </p:nvSpPr>
          <p:spPr bwMode="auto">
            <a:xfrm>
              <a:off x="1292" y="183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8024" name="Oval 56"/>
            <p:cNvSpPr>
              <a:spLocks noChangeArrowheads="1"/>
            </p:cNvSpPr>
            <p:nvPr/>
          </p:nvSpPr>
          <p:spPr bwMode="auto">
            <a:xfrm>
              <a:off x="1292" y="135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8025" name="Oval 57"/>
            <p:cNvSpPr>
              <a:spLocks noChangeArrowheads="1"/>
            </p:cNvSpPr>
            <p:nvPr/>
          </p:nvSpPr>
          <p:spPr bwMode="auto">
            <a:xfrm>
              <a:off x="1292" y="231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</p:grpSp>
      <p:sp>
        <p:nvSpPr>
          <p:cNvPr id="37912" name="Line 59"/>
          <p:cNvSpPr>
            <a:spLocks noChangeShapeType="1"/>
          </p:cNvSpPr>
          <p:nvPr/>
        </p:nvSpPr>
        <p:spPr bwMode="auto">
          <a:xfrm>
            <a:off x="4284663" y="26352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3" name="Line 60"/>
          <p:cNvSpPr>
            <a:spLocks noChangeShapeType="1"/>
          </p:cNvSpPr>
          <p:nvPr/>
        </p:nvSpPr>
        <p:spPr bwMode="auto">
          <a:xfrm>
            <a:off x="4284663" y="33972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4" name="Line 61"/>
          <p:cNvSpPr>
            <a:spLocks noChangeShapeType="1"/>
          </p:cNvSpPr>
          <p:nvPr/>
        </p:nvSpPr>
        <p:spPr bwMode="auto">
          <a:xfrm>
            <a:off x="4284663" y="41592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5" name="Line 62"/>
          <p:cNvSpPr>
            <a:spLocks noChangeShapeType="1"/>
          </p:cNvSpPr>
          <p:nvPr/>
        </p:nvSpPr>
        <p:spPr bwMode="auto">
          <a:xfrm>
            <a:off x="4284663" y="26352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6" name="Line 63"/>
          <p:cNvSpPr>
            <a:spLocks noChangeShapeType="1"/>
          </p:cNvSpPr>
          <p:nvPr/>
        </p:nvSpPr>
        <p:spPr bwMode="auto">
          <a:xfrm>
            <a:off x="4284663" y="263525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7" name="Line 64"/>
          <p:cNvSpPr>
            <a:spLocks noChangeShapeType="1"/>
          </p:cNvSpPr>
          <p:nvPr/>
        </p:nvSpPr>
        <p:spPr bwMode="auto">
          <a:xfrm>
            <a:off x="4284663" y="33972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8" name="Line 65"/>
          <p:cNvSpPr>
            <a:spLocks noChangeShapeType="1"/>
          </p:cNvSpPr>
          <p:nvPr/>
        </p:nvSpPr>
        <p:spPr bwMode="auto">
          <a:xfrm flipV="1">
            <a:off x="4284663" y="263525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19" name="Line 66"/>
          <p:cNvSpPr>
            <a:spLocks noChangeShapeType="1"/>
          </p:cNvSpPr>
          <p:nvPr/>
        </p:nvSpPr>
        <p:spPr bwMode="auto">
          <a:xfrm flipV="1">
            <a:off x="4284663" y="33972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7920" name="Group 68"/>
          <p:cNvGrpSpPr>
            <a:grpSpLocks/>
          </p:cNvGrpSpPr>
          <p:nvPr/>
        </p:nvGrpSpPr>
        <p:grpSpPr bwMode="auto">
          <a:xfrm>
            <a:off x="7451725" y="2419350"/>
            <a:ext cx="381000" cy="1905000"/>
            <a:chOff x="1292" y="1351"/>
            <a:chExt cx="240" cy="1200"/>
          </a:xfrm>
        </p:grpSpPr>
        <p:sp>
          <p:nvSpPr>
            <p:cNvPr id="38020" name="Oval 69"/>
            <p:cNvSpPr>
              <a:spLocks noChangeArrowheads="1"/>
            </p:cNvSpPr>
            <p:nvPr/>
          </p:nvSpPr>
          <p:spPr bwMode="auto">
            <a:xfrm>
              <a:off x="1292" y="183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8021" name="Oval 70"/>
            <p:cNvSpPr>
              <a:spLocks noChangeArrowheads="1"/>
            </p:cNvSpPr>
            <p:nvPr/>
          </p:nvSpPr>
          <p:spPr bwMode="auto">
            <a:xfrm>
              <a:off x="1292" y="135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8022" name="Oval 71"/>
            <p:cNvSpPr>
              <a:spLocks noChangeArrowheads="1"/>
            </p:cNvSpPr>
            <p:nvPr/>
          </p:nvSpPr>
          <p:spPr bwMode="auto">
            <a:xfrm>
              <a:off x="1292" y="231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</p:grpSp>
      <p:grpSp>
        <p:nvGrpSpPr>
          <p:cNvPr id="37921" name="Group 4"/>
          <p:cNvGrpSpPr>
            <a:grpSpLocks/>
          </p:cNvGrpSpPr>
          <p:nvPr/>
        </p:nvGrpSpPr>
        <p:grpSpPr bwMode="auto">
          <a:xfrm>
            <a:off x="2051050" y="2430463"/>
            <a:ext cx="381000" cy="1905000"/>
            <a:chOff x="1292" y="1351"/>
            <a:chExt cx="240" cy="1200"/>
          </a:xfrm>
        </p:grpSpPr>
        <p:sp>
          <p:nvSpPr>
            <p:cNvPr id="38017" name="Oval 5"/>
            <p:cNvSpPr>
              <a:spLocks noChangeArrowheads="1"/>
            </p:cNvSpPr>
            <p:nvPr/>
          </p:nvSpPr>
          <p:spPr bwMode="auto">
            <a:xfrm>
              <a:off x="1292" y="183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8018" name="Oval 6"/>
            <p:cNvSpPr>
              <a:spLocks noChangeArrowheads="1"/>
            </p:cNvSpPr>
            <p:nvPr/>
          </p:nvSpPr>
          <p:spPr bwMode="auto">
            <a:xfrm>
              <a:off x="1292" y="135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8019" name="Oval 7"/>
            <p:cNvSpPr>
              <a:spLocks noChangeArrowheads="1"/>
            </p:cNvSpPr>
            <p:nvPr/>
          </p:nvSpPr>
          <p:spPr bwMode="auto">
            <a:xfrm>
              <a:off x="1292" y="231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</p:grpSp>
      <p:sp>
        <p:nvSpPr>
          <p:cNvPr id="37922" name="Oval 10"/>
          <p:cNvSpPr>
            <a:spLocks noChangeArrowheads="1"/>
          </p:cNvSpPr>
          <p:nvPr/>
        </p:nvSpPr>
        <p:spPr bwMode="auto">
          <a:xfrm>
            <a:off x="2965450" y="3192463"/>
            <a:ext cx="381000" cy="381000"/>
          </a:xfrm>
          <a:prstGeom prst="ellips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7923" name="Oval 11"/>
          <p:cNvSpPr>
            <a:spLocks noChangeArrowheads="1"/>
          </p:cNvSpPr>
          <p:nvPr/>
        </p:nvSpPr>
        <p:spPr bwMode="auto">
          <a:xfrm>
            <a:off x="2965450" y="2430463"/>
            <a:ext cx="381000" cy="381000"/>
          </a:xfrm>
          <a:prstGeom prst="ellips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7924" name="Oval 12"/>
          <p:cNvSpPr>
            <a:spLocks noChangeArrowheads="1"/>
          </p:cNvSpPr>
          <p:nvPr/>
        </p:nvSpPr>
        <p:spPr bwMode="auto">
          <a:xfrm>
            <a:off x="2965450" y="3954463"/>
            <a:ext cx="381000" cy="381000"/>
          </a:xfrm>
          <a:prstGeom prst="ellips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25" name="Oval 13"/>
          <p:cNvSpPr>
            <a:spLocks noChangeArrowheads="1"/>
          </p:cNvSpPr>
          <p:nvPr/>
        </p:nvSpPr>
        <p:spPr bwMode="auto">
          <a:xfrm>
            <a:off x="3879850" y="3192463"/>
            <a:ext cx="381000" cy="381000"/>
          </a:xfrm>
          <a:prstGeom prst="ellips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7926" name="Oval 14"/>
          <p:cNvSpPr>
            <a:spLocks noChangeArrowheads="1"/>
          </p:cNvSpPr>
          <p:nvPr/>
        </p:nvSpPr>
        <p:spPr bwMode="auto">
          <a:xfrm>
            <a:off x="3879850" y="2430463"/>
            <a:ext cx="381000" cy="381000"/>
          </a:xfrm>
          <a:prstGeom prst="ellips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37927" name="Oval 15"/>
          <p:cNvSpPr>
            <a:spLocks noChangeArrowheads="1"/>
          </p:cNvSpPr>
          <p:nvPr/>
        </p:nvSpPr>
        <p:spPr bwMode="auto">
          <a:xfrm>
            <a:off x="3879850" y="3954463"/>
            <a:ext cx="381000" cy="381000"/>
          </a:xfrm>
          <a:prstGeom prst="ellips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28" name="Line 17"/>
          <p:cNvSpPr>
            <a:spLocks noChangeShapeType="1"/>
          </p:cNvSpPr>
          <p:nvPr/>
        </p:nvSpPr>
        <p:spPr bwMode="auto">
          <a:xfrm>
            <a:off x="2432050" y="2659063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29" name="Line 18"/>
          <p:cNvSpPr>
            <a:spLocks noChangeShapeType="1"/>
          </p:cNvSpPr>
          <p:nvPr/>
        </p:nvSpPr>
        <p:spPr bwMode="auto">
          <a:xfrm>
            <a:off x="2432050" y="3421063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0" name="Line 19"/>
          <p:cNvSpPr>
            <a:spLocks noChangeShapeType="1"/>
          </p:cNvSpPr>
          <p:nvPr/>
        </p:nvSpPr>
        <p:spPr bwMode="auto">
          <a:xfrm>
            <a:off x="2432050" y="4183063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1" name="Line 20"/>
          <p:cNvSpPr>
            <a:spLocks noChangeShapeType="1"/>
          </p:cNvSpPr>
          <p:nvPr/>
        </p:nvSpPr>
        <p:spPr bwMode="auto">
          <a:xfrm>
            <a:off x="2432050" y="2659063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2" name="Line 21"/>
          <p:cNvSpPr>
            <a:spLocks noChangeShapeType="1"/>
          </p:cNvSpPr>
          <p:nvPr/>
        </p:nvSpPr>
        <p:spPr bwMode="auto">
          <a:xfrm>
            <a:off x="2432050" y="2659063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3" name="Line 22"/>
          <p:cNvSpPr>
            <a:spLocks noChangeShapeType="1"/>
          </p:cNvSpPr>
          <p:nvPr/>
        </p:nvSpPr>
        <p:spPr bwMode="auto">
          <a:xfrm>
            <a:off x="2432050" y="3421063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4" name="Line 23"/>
          <p:cNvSpPr>
            <a:spLocks noChangeShapeType="1"/>
          </p:cNvSpPr>
          <p:nvPr/>
        </p:nvSpPr>
        <p:spPr bwMode="auto">
          <a:xfrm flipV="1">
            <a:off x="2432050" y="2659063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5" name="Line 24"/>
          <p:cNvSpPr>
            <a:spLocks noChangeShapeType="1"/>
          </p:cNvSpPr>
          <p:nvPr/>
        </p:nvSpPr>
        <p:spPr bwMode="auto">
          <a:xfrm flipV="1">
            <a:off x="2432050" y="3421063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6" name="Line 26"/>
          <p:cNvSpPr>
            <a:spLocks noChangeShapeType="1"/>
          </p:cNvSpPr>
          <p:nvPr/>
        </p:nvSpPr>
        <p:spPr bwMode="auto">
          <a:xfrm>
            <a:off x="3348038" y="26606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7" name="Line 27"/>
          <p:cNvSpPr>
            <a:spLocks noChangeShapeType="1"/>
          </p:cNvSpPr>
          <p:nvPr/>
        </p:nvSpPr>
        <p:spPr bwMode="auto">
          <a:xfrm>
            <a:off x="3348038" y="34226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8" name="Line 28"/>
          <p:cNvSpPr>
            <a:spLocks noChangeShapeType="1"/>
          </p:cNvSpPr>
          <p:nvPr/>
        </p:nvSpPr>
        <p:spPr bwMode="auto">
          <a:xfrm>
            <a:off x="3348038" y="418465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39" name="Line 29"/>
          <p:cNvSpPr>
            <a:spLocks noChangeShapeType="1"/>
          </p:cNvSpPr>
          <p:nvPr/>
        </p:nvSpPr>
        <p:spPr bwMode="auto">
          <a:xfrm>
            <a:off x="3348038" y="26606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40" name="Line 30"/>
          <p:cNvSpPr>
            <a:spLocks noChangeShapeType="1"/>
          </p:cNvSpPr>
          <p:nvPr/>
        </p:nvSpPr>
        <p:spPr bwMode="auto">
          <a:xfrm>
            <a:off x="3348038" y="266065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41" name="Line 31"/>
          <p:cNvSpPr>
            <a:spLocks noChangeShapeType="1"/>
          </p:cNvSpPr>
          <p:nvPr/>
        </p:nvSpPr>
        <p:spPr bwMode="auto">
          <a:xfrm>
            <a:off x="3348038" y="34226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42" name="Line 32"/>
          <p:cNvSpPr>
            <a:spLocks noChangeShapeType="1"/>
          </p:cNvSpPr>
          <p:nvPr/>
        </p:nvSpPr>
        <p:spPr bwMode="auto">
          <a:xfrm flipV="1">
            <a:off x="3348038" y="266065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43" name="Line 33"/>
          <p:cNvSpPr>
            <a:spLocks noChangeShapeType="1"/>
          </p:cNvSpPr>
          <p:nvPr/>
        </p:nvSpPr>
        <p:spPr bwMode="auto">
          <a:xfrm flipV="1">
            <a:off x="3348038" y="342265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7944" name="Group 105"/>
          <p:cNvGrpSpPr>
            <a:grpSpLocks/>
          </p:cNvGrpSpPr>
          <p:nvPr/>
        </p:nvGrpSpPr>
        <p:grpSpPr bwMode="auto">
          <a:xfrm>
            <a:off x="2055813" y="2432050"/>
            <a:ext cx="381000" cy="1905000"/>
            <a:chOff x="1292" y="1351"/>
            <a:chExt cx="240" cy="1200"/>
          </a:xfrm>
        </p:grpSpPr>
        <p:sp>
          <p:nvSpPr>
            <p:cNvPr id="38014" name="Oval 106"/>
            <p:cNvSpPr>
              <a:spLocks noChangeArrowheads="1"/>
            </p:cNvSpPr>
            <p:nvPr/>
          </p:nvSpPr>
          <p:spPr bwMode="auto">
            <a:xfrm>
              <a:off x="1292" y="183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8015" name="Oval 107"/>
            <p:cNvSpPr>
              <a:spLocks noChangeArrowheads="1"/>
            </p:cNvSpPr>
            <p:nvPr/>
          </p:nvSpPr>
          <p:spPr bwMode="auto">
            <a:xfrm>
              <a:off x="1292" y="135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8016" name="Oval 108"/>
            <p:cNvSpPr>
              <a:spLocks noChangeArrowheads="1"/>
            </p:cNvSpPr>
            <p:nvPr/>
          </p:nvSpPr>
          <p:spPr bwMode="auto">
            <a:xfrm>
              <a:off x="1292" y="231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</p:grpSp>
      <p:sp>
        <p:nvSpPr>
          <p:cNvPr id="37945" name="Oval 109"/>
          <p:cNvSpPr>
            <a:spLocks noChangeArrowheads="1"/>
          </p:cNvSpPr>
          <p:nvPr/>
        </p:nvSpPr>
        <p:spPr bwMode="auto">
          <a:xfrm>
            <a:off x="2970213" y="3194050"/>
            <a:ext cx="381000" cy="381000"/>
          </a:xfrm>
          <a:prstGeom prst="ellipse">
            <a:avLst/>
          </a:prstGeom>
          <a:solidFill>
            <a:srgbClr val="FFCC00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7946" name="Oval 110"/>
          <p:cNvSpPr>
            <a:spLocks noChangeArrowheads="1"/>
          </p:cNvSpPr>
          <p:nvPr/>
        </p:nvSpPr>
        <p:spPr bwMode="auto">
          <a:xfrm>
            <a:off x="2970213" y="243205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47" name="Oval 111"/>
          <p:cNvSpPr>
            <a:spLocks noChangeArrowheads="1"/>
          </p:cNvSpPr>
          <p:nvPr/>
        </p:nvSpPr>
        <p:spPr bwMode="auto">
          <a:xfrm>
            <a:off x="2970213" y="395605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48" name="Oval 112"/>
          <p:cNvSpPr>
            <a:spLocks noChangeArrowheads="1"/>
          </p:cNvSpPr>
          <p:nvPr/>
        </p:nvSpPr>
        <p:spPr bwMode="auto">
          <a:xfrm>
            <a:off x="3884613" y="319405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7949" name="Oval 113"/>
          <p:cNvSpPr>
            <a:spLocks noChangeArrowheads="1"/>
          </p:cNvSpPr>
          <p:nvPr/>
        </p:nvSpPr>
        <p:spPr bwMode="auto">
          <a:xfrm>
            <a:off x="3884613" y="2432050"/>
            <a:ext cx="381000" cy="381000"/>
          </a:xfrm>
          <a:prstGeom prst="ellipse">
            <a:avLst/>
          </a:prstGeom>
          <a:solidFill>
            <a:srgbClr val="FFCC00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50" name="Oval 114"/>
          <p:cNvSpPr>
            <a:spLocks noChangeArrowheads="1"/>
          </p:cNvSpPr>
          <p:nvPr/>
        </p:nvSpPr>
        <p:spPr bwMode="auto">
          <a:xfrm>
            <a:off x="3884613" y="395605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51" name="Line 116"/>
          <p:cNvSpPr>
            <a:spLocks noChangeShapeType="1"/>
          </p:cNvSpPr>
          <p:nvPr/>
        </p:nvSpPr>
        <p:spPr bwMode="auto">
          <a:xfrm>
            <a:off x="2436813" y="26606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2" name="Line 117"/>
          <p:cNvSpPr>
            <a:spLocks noChangeShapeType="1"/>
          </p:cNvSpPr>
          <p:nvPr/>
        </p:nvSpPr>
        <p:spPr bwMode="auto">
          <a:xfrm>
            <a:off x="2436813" y="34226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3" name="Line 118"/>
          <p:cNvSpPr>
            <a:spLocks noChangeShapeType="1"/>
          </p:cNvSpPr>
          <p:nvPr/>
        </p:nvSpPr>
        <p:spPr bwMode="auto">
          <a:xfrm>
            <a:off x="2436813" y="41846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4" name="Line 119"/>
          <p:cNvSpPr>
            <a:spLocks noChangeShapeType="1"/>
          </p:cNvSpPr>
          <p:nvPr/>
        </p:nvSpPr>
        <p:spPr bwMode="auto">
          <a:xfrm>
            <a:off x="2436813" y="26606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5" name="Line 120"/>
          <p:cNvSpPr>
            <a:spLocks noChangeShapeType="1"/>
          </p:cNvSpPr>
          <p:nvPr/>
        </p:nvSpPr>
        <p:spPr bwMode="auto">
          <a:xfrm>
            <a:off x="2436813" y="266065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6" name="Line 121"/>
          <p:cNvSpPr>
            <a:spLocks noChangeShapeType="1"/>
          </p:cNvSpPr>
          <p:nvPr/>
        </p:nvSpPr>
        <p:spPr bwMode="auto">
          <a:xfrm>
            <a:off x="2436813" y="34226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7" name="Line 122"/>
          <p:cNvSpPr>
            <a:spLocks noChangeShapeType="1"/>
          </p:cNvSpPr>
          <p:nvPr/>
        </p:nvSpPr>
        <p:spPr bwMode="auto">
          <a:xfrm flipV="1">
            <a:off x="2436813" y="266065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8" name="Line 123"/>
          <p:cNvSpPr>
            <a:spLocks noChangeShapeType="1"/>
          </p:cNvSpPr>
          <p:nvPr/>
        </p:nvSpPr>
        <p:spPr bwMode="auto">
          <a:xfrm flipV="1">
            <a:off x="2436813" y="34226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59" name="Line 125"/>
          <p:cNvSpPr>
            <a:spLocks noChangeShapeType="1"/>
          </p:cNvSpPr>
          <p:nvPr/>
        </p:nvSpPr>
        <p:spPr bwMode="auto">
          <a:xfrm>
            <a:off x="3352800" y="2662238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0" name="Line 126"/>
          <p:cNvSpPr>
            <a:spLocks noChangeShapeType="1"/>
          </p:cNvSpPr>
          <p:nvPr/>
        </p:nvSpPr>
        <p:spPr bwMode="auto">
          <a:xfrm>
            <a:off x="3352800" y="3424238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1" name="Line 127"/>
          <p:cNvSpPr>
            <a:spLocks noChangeShapeType="1"/>
          </p:cNvSpPr>
          <p:nvPr/>
        </p:nvSpPr>
        <p:spPr bwMode="auto">
          <a:xfrm>
            <a:off x="3352800" y="4186238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2" name="Line 128"/>
          <p:cNvSpPr>
            <a:spLocks noChangeShapeType="1"/>
          </p:cNvSpPr>
          <p:nvPr/>
        </p:nvSpPr>
        <p:spPr bwMode="auto">
          <a:xfrm>
            <a:off x="3352800" y="2662238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3" name="Line 129"/>
          <p:cNvSpPr>
            <a:spLocks noChangeShapeType="1"/>
          </p:cNvSpPr>
          <p:nvPr/>
        </p:nvSpPr>
        <p:spPr bwMode="auto">
          <a:xfrm>
            <a:off x="3352800" y="2662238"/>
            <a:ext cx="533400" cy="152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4" name="Line 130"/>
          <p:cNvSpPr>
            <a:spLocks noChangeShapeType="1"/>
          </p:cNvSpPr>
          <p:nvPr/>
        </p:nvSpPr>
        <p:spPr bwMode="auto">
          <a:xfrm>
            <a:off x="3352800" y="3424238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5" name="Line 131"/>
          <p:cNvSpPr>
            <a:spLocks noChangeShapeType="1"/>
          </p:cNvSpPr>
          <p:nvPr/>
        </p:nvSpPr>
        <p:spPr bwMode="auto">
          <a:xfrm flipV="1">
            <a:off x="3352800" y="2662238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6" name="Line 132"/>
          <p:cNvSpPr>
            <a:spLocks noChangeShapeType="1"/>
          </p:cNvSpPr>
          <p:nvPr/>
        </p:nvSpPr>
        <p:spPr bwMode="auto">
          <a:xfrm flipV="1">
            <a:off x="3352800" y="3424238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7" name="Text Box 135"/>
          <p:cNvSpPr txBox="1">
            <a:spLocks noChangeArrowheads="1"/>
          </p:cNvSpPr>
          <p:nvPr/>
        </p:nvSpPr>
        <p:spPr bwMode="auto">
          <a:xfrm>
            <a:off x="3492500" y="2060575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ea typeface="新細明體" charset="-120"/>
                <a:sym typeface="Symbol" pitchFamily="18" charset="2"/>
              </a:rPr>
              <a:t></a:t>
            </a:r>
            <a:r>
              <a:rPr lang="en-US" altLang="zh-TW" sz="1800" b="1" baseline="-25000">
                <a:ea typeface="新細明體" charset="-120"/>
                <a:sym typeface="Symbol" pitchFamily="18" charset="2"/>
              </a:rPr>
              <a:t>3</a:t>
            </a:r>
            <a:r>
              <a:rPr lang="en-US" altLang="zh-TW" sz="1800" b="1">
                <a:ea typeface="新細明體" charset="-120"/>
                <a:sym typeface="Symbol" pitchFamily="18" charset="2"/>
              </a:rPr>
              <a:t>(</a:t>
            </a:r>
            <a:r>
              <a:rPr lang="en-US" altLang="zh-TW" sz="1800" b="1" i="1">
                <a:ea typeface="新細明體" charset="-120"/>
                <a:sym typeface="Symbol" pitchFamily="18" charset="2"/>
              </a:rPr>
              <a:t>3</a:t>
            </a:r>
            <a:r>
              <a:rPr lang="en-US" altLang="zh-TW" sz="1800" b="1">
                <a:ea typeface="新細明體" charset="-120"/>
                <a:sym typeface="Symbol" pitchFamily="18" charset="2"/>
              </a:rPr>
              <a:t>)</a:t>
            </a:r>
          </a:p>
        </p:txBody>
      </p:sp>
      <p:sp>
        <p:nvSpPr>
          <p:cNvPr id="37968" name="Line 74"/>
          <p:cNvSpPr>
            <a:spLocks noChangeShapeType="1"/>
          </p:cNvSpPr>
          <p:nvPr/>
        </p:nvSpPr>
        <p:spPr bwMode="auto">
          <a:xfrm>
            <a:off x="4946650" y="3429000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69" name="Line 76"/>
          <p:cNvSpPr>
            <a:spLocks noChangeShapeType="1"/>
          </p:cNvSpPr>
          <p:nvPr/>
        </p:nvSpPr>
        <p:spPr bwMode="auto">
          <a:xfrm>
            <a:off x="6948488" y="26225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0" name="Line 77"/>
          <p:cNvSpPr>
            <a:spLocks noChangeShapeType="1"/>
          </p:cNvSpPr>
          <p:nvPr/>
        </p:nvSpPr>
        <p:spPr bwMode="auto">
          <a:xfrm>
            <a:off x="6948488" y="33845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1" name="Line 78"/>
          <p:cNvSpPr>
            <a:spLocks noChangeShapeType="1"/>
          </p:cNvSpPr>
          <p:nvPr/>
        </p:nvSpPr>
        <p:spPr bwMode="auto">
          <a:xfrm>
            <a:off x="6948488" y="41465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2" name="Line 79"/>
          <p:cNvSpPr>
            <a:spLocks noChangeShapeType="1"/>
          </p:cNvSpPr>
          <p:nvPr/>
        </p:nvSpPr>
        <p:spPr bwMode="auto">
          <a:xfrm>
            <a:off x="6948488" y="26225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3" name="Line 80"/>
          <p:cNvSpPr>
            <a:spLocks noChangeShapeType="1"/>
          </p:cNvSpPr>
          <p:nvPr/>
        </p:nvSpPr>
        <p:spPr bwMode="auto">
          <a:xfrm>
            <a:off x="6948488" y="262255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4" name="Line 81"/>
          <p:cNvSpPr>
            <a:spLocks noChangeShapeType="1"/>
          </p:cNvSpPr>
          <p:nvPr/>
        </p:nvSpPr>
        <p:spPr bwMode="auto">
          <a:xfrm>
            <a:off x="6948488" y="33845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5" name="Line 82"/>
          <p:cNvSpPr>
            <a:spLocks noChangeShapeType="1"/>
          </p:cNvSpPr>
          <p:nvPr/>
        </p:nvSpPr>
        <p:spPr bwMode="auto">
          <a:xfrm flipV="1">
            <a:off x="6948488" y="262255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6" name="Line 83"/>
          <p:cNvSpPr>
            <a:spLocks noChangeShapeType="1"/>
          </p:cNvSpPr>
          <p:nvPr/>
        </p:nvSpPr>
        <p:spPr bwMode="auto">
          <a:xfrm flipV="1">
            <a:off x="6948488" y="33845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77" name="Oval 86"/>
          <p:cNvSpPr>
            <a:spLocks noChangeArrowheads="1"/>
          </p:cNvSpPr>
          <p:nvPr/>
        </p:nvSpPr>
        <p:spPr bwMode="auto">
          <a:xfrm>
            <a:off x="6516688" y="31496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37978" name="Oval 87"/>
          <p:cNvSpPr>
            <a:spLocks noChangeArrowheads="1"/>
          </p:cNvSpPr>
          <p:nvPr/>
        </p:nvSpPr>
        <p:spPr bwMode="auto">
          <a:xfrm>
            <a:off x="6516688" y="23876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79" name="Oval 88"/>
          <p:cNvSpPr>
            <a:spLocks noChangeArrowheads="1"/>
          </p:cNvSpPr>
          <p:nvPr/>
        </p:nvSpPr>
        <p:spPr bwMode="auto">
          <a:xfrm>
            <a:off x="6516688" y="39116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37980" name="Line 90"/>
          <p:cNvSpPr>
            <a:spLocks noChangeShapeType="1"/>
          </p:cNvSpPr>
          <p:nvPr/>
        </p:nvSpPr>
        <p:spPr bwMode="auto">
          <a:xfrm>
            <a:off x="4284663" y="26225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1" name="Line 91"/>
          <p:cNvSpPr>
            <a:spLocks noChangeShapeType="1"/>
          </p:cNvSpPr>
          <p:nvPr/>
        </p:nvSpPr>
        <p:spPr bwMode="auto">
          <a:xfrm>
            <a:off x="4284663" y="33845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2" name="Line 92"/>
          <p:cNvSpPr>
            <a:spLocks noChangeShapeType="1"/>
          </p:cNvSpPr>
          <p:nvPr/>
        </p:nvSpPr>
        <p:spPr bwMode="auto">
          <a:xfrm>
            <a:off x="4284663" y="414655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3" name="Line 93"/>
          <p:cNvSpPr>
            <a:spLocks noChangeShapeType="1"/>
          </p:cNvSpPr>
          <p:nvPr/>
        </p:nvSpPr>
        <p:spPr bwMode="auto">
          <a:xfrm>
            <a:off x="4284663" y="26225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4" name="Line 94"/>
          <p:cNvSpPr>
            <a:spLocks noChangeShapeType="1"/>
          </p:cNvSpPr>
          <p:nvPr/>
        </p:nvSpPr>
        <p:spPr bwMode="auto">
          <a:xfrm>
            <a:off x="4284663" y="262255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5" name="Line 95"/>
          <p:cNvSpPr>
            <a:spLocks noChangeShapeType="1"/>
          </p:cNvSpPr>
          <p:nvPr/>
        </p:nvSpPr>
        <p:spPr bwMode="auto">
          <a:xfrm>
            <a:off x="4284663" y="33845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6" name="Line 96"/>
          <p:cNvSpPr>
            <a:spLocks noChangeShapeType="1"/>
          </p:cNvSpPr>
          <p:nvPr/>
        </p:nvSpPr>
        <p:spPr bwMode="auto">
          <a:xfrm flipV="1">
            <a:off x="4284663" y="262255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87" name="Line 97"/>
          <p:cNvSpPr>
            <a:spLocks noChangeShapeType="1"/>
          </p:cNvSpPr>
          <p:nvPr/>
        </p:nvSpPr>
        <p:spPr bwMode="auto">
          <a:xfrm flipV="1">
            <a:off x="4284663" y="3384550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7988" name="Group 99"/>
          <p:cNvGrpSpPr>
            <a:grpSpLocks/>
          </p:cNvGrpSpPr>
          <p:nvPr/>
        </p:nvGrpSpPr>
        <p:grpSpPr bwMode="auto">
          <a:xfrm>
            <a:off x="7451725" y="2387600"/>
            <a:ext cx="381000" cy="1905000"/>
            <a:chOff x="1292" y="1351"/>
            <a:chExt cx="240" cy="1200"/>
          </a:xfrm>
        </p:grpSpPr>
        <p:sp>
          <p:nvSpPr>
            <p:cNvPr id="38011" name="Oval 100"/>
            <p:cNvSpPr>
              <a:spLocks noChangeArrowheads="1"/>
            </p:cNvSpPr>
            <p:nvPr/>
          </p:nvSpPr>
          <p:spPr bwMode="auto">
            <a:xfrm>
              <a:off x="1292" y="183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8012" name="Oval 101"/>
            <p:cNvSpPr>
              <a:spLocks noChangeArrowheads="1"/>
            </p:cNvSpPr>
            <p:nvPr/>
          </p:nvSpPr>
          <p:spPr bwMode="auto">
            <a:xfrm>
              <a:off x="1292" y="135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38013" name="Oval 102"/>
            <p:cNvSpPr>
              <a:spLocks noChangeArrowheads="1"/>
            </p:cNvSpPr>
            <p:nvPr/>
          </p:nvSpPr>
          <p:spPr bwMode="auto">
            <a:xfrm>
              <a:off x="1292" y="231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</p:grpSp>
      <p:sp>
        <p:nvSpPr>
          <p:cNvPr id="37989" name="Text Box 136"/>
          <p:cNvSpPr txBox="1">
            <a:spLocks noChangeArrowheads="1"/>
          </p:cNvSpPr>
          <p:nvPr/>
        </p:nvSpPr>
        <p:spPr bwMode="auto">
          <a:xfrm>
            <a:off x="4532313" y="2028825"/>
            <a:ext cx="67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ea typeface="新細明體" charset="-120"/>
                <a:sym typeface="Symbol" pitchFamily="18" charset="2"/>
              </a:rPr>
              <a:t></a:t>
            </a:r>
            <a:r>
              <a:rPr lang="en-US" altLang="zh-TW" sz="1800" b="1" i="1" baseline="-25000">
                <a:ea typeface="新細明體" charset="-120"/>
                <a:sym typeface="Symbol" pitchFamily="18" charset="2"/>
              </a:rPr>
              <a:t>3</a:t>
            </a:r>
            <a:r>
              <a:rPr lang="en-US" altLang="zh-TW" sz="1800" b="1">
                <a:ea typeface="新細明體" charset="-120"/>
                <a:sym typeface="Symbol" pitchFamily="18" charset="2"/>
              </a:rPr>
              <a:t>(</a:t>
            </a:r>
            <a:r>
              <a:rPr lang="en-US" altLang="zh-TW" sz="1800" b="1" i="1">
                <a:ea typeface="新細明體" charset="-120"/>
                <a:sym typeface="Symbol" pitchFamily="18" charset="2"/>
              </a:rPr>
              <a:t>3</a:t>
            </a:r>
            <a:r>
              <a:rPr lang="en-US" altLang="zh-TW" sz="1800" b="1">
                <a:ea typeface="新細明體" charset="-120"/>
                <a:sym typeface="Symbol" pitchFamily="18" charset="2"/>
              </a:rPr>
              <a:t>)</a:t>
            </a:r>
          </a:p>
        </p:txBody>
      </p:sp>
      <p:grpSp>
        <p:nvGrpSpPr>
          <p:cNvPr id="37990" name="Group 140"/>
          <p:cNvGrpSpPr>
            <a:grpSpLocks/>
          </p:cNvGrpSpPr>
          <p:nvPr/>
        </p:nvGrpSpPr>
        <p:grpSpPr bwMode="auto">
          <a:xfrm>
            <a:off x="7596188" y="765175"/>
            <a:ext cx="1155700" cy="873125"/>
            <a:chOff x="207" y="1432"/>
            <a:chExt cx="728" cy="550"/>
          </a:xfrm>
        </p:grpSpPr>
        <p:sp>
          <p:nvSpPr>
            <p:cNvPr id="37996" name="Oval 141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37997" name="Oval 142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37998" name="Oval 143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37999" name="Group 144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38009" name="Arc 145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8010" name="Arc 146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38000" name="Group 147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38007" name="Arc 148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8008" name="Arc 149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38001" name="Group 150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38005" name="Arc 151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38006" name="Arc 152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38002" name="Arc 153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38003" name="Arc 154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38004" name="Arc 155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sp>
        <p:nvSpPr>
          <p:cNvPr id="37991" name="Line 157"/>
          <p:cNvSpPr>
            <a:spLocks noChangeShapeType="1"/>
          </p:cNvSpPr>
          <p:nvPr/>
        </p:nvSpPr>
        <p:spPr bwMode="auto">
          <a:xfrm flipV="1">
            <a:off x="3335338" y="2693988"/>
            <a:ext cx="481012" cy="576262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92" name="Line 158"/>
          <p:cNvSpPr>
            <a:spLocks noChangeShapeType="1"/>
          </p:cNvSpPr>
          <p:nvPr/>
        </p:nvSpPr>
        <p:spPr bwMode="auto">
          <a:xfrm flipV="1">
            <a:off x="2416175" y="2698750"/>
            <a:ext cx="481013" cy="576263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93" name="Line 159"/>
          <p:cNvSpPr>
            <a:spLocks noChangeShapeType="1"/>
          </p:cNvSpPr>
          <p:nvPr/>
        </p:nvSpPr>
        <p:spPr bwMode="auto">
          <a:xfrm flipV="1">
            <a:off x="4240213" y="2684463"/>
            <a:ext cx="481012" cy="576262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94" name="Line 160"/>
          <p:cNvSpPr>
            <a:spLocks noChangeShapeType="1"/>
          </p:cNvSpPr>
          <p:nvPr/>
        </p:nvSpPr>
        <p:spPr bwMode="auto">
          <a:xfrm flipV="1">
            <a:off x="6911975" y="2670175"/>
            <a:ext cx="481013" cy="576263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95" name="Text Box 161"/>
          <p:cNvSpPr txBox="1">
            <a:spLocks noChangeArrowheads="1"/>
          </p:cNvSpPr>
          <p:nvPr/>
        </p:nvSpPr>
        <p:spPr bwMode="auto">
          <a:xfrm>
            <a:off x="2936875" y="2851150"/>
            <a:ext cx="60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i="1">
                <a:solidFill>
                  <a:srgbClr val="0000FF"/>
                </a:solidFill>
                <a:sym typeface="Symbol" pitchFamily="18" charset="2"/>
              </a:rPr>
              <a:t>a</a:t>
            </a:r>
            <a:r>
              <a:rPr lang="en-US" altLang="zh-TW" sz="1400" i="1" baseline="-25000">
                <a:solidFill>
                  <a:srgbClr val="0000FF"/>
                </a:solidFill>
                <a:sym typeface="Symbol" pitchFamily="18" charset="2"/>
              </a:rPr>
              <a:t>23</a:t>
            </a:r>
            <a:r>
              <a:rPr lang="en-US" altLang="zh-TW" sz="1400">
                <a:solidFill>
                  <a:srgbClr val="0000FF"/>
                </a:solidFill>
                <a:ea typeface="新細明體" charset="-120"/>
                <a:sym typeface="Symbol" pitchFamily="18" charset="2"/>
              </a:rPr>
              <a:t>=0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A3F8EF6C-9B23-4F80-996E-5087BEB5EF06}" type="slidenum">
              <a:rPr lang="en-US" altLang="zh-TW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2 of HMM</a:t>
            </a:r>
            <a:br>
              <a:rPr lang="en-US" altLang="zh-TW" smtClean="0"/>
            </a:br>
            <a:r>
              <a:rPr lang="en-US" altLang="zh-TW" sz="2800" smtClean="0"/>
              <a:t>- The Viterbi Algorithm</a:t>
            </a:r>
          </a:p>
        </p:txBody>
      </p:sp>
      <p:sp>
        <p:nvSpPr>
          <p:cNvPr id="38916" name="Rectangle 68"/>
          <p:cNvSpPr>
            <a:spLocks noGrp="1" noChangeArrowheads="1"/>
          </p:cNvSpPr>
          <p:nvPr>
            <p:ph type="body" idx="1"/>
          </p:nvPr>
        </p:nvSpPr>
        <p:spPr>
          <a:xfrm>
            <a:off x="465138" y="1352550"/>
            <a:ext cx="8280400" cy="5183188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The second optimal criterion:</a:t>
            </a:r>
            <a:r>
              <a:rPr lang="en-US" altLang="zh-TW" sz="2800" smtClean="0"/>
              <a:t> </a:t>
            </a:r>
            <a:r>
              <a:rPr lang="en-US" altLang="zh-TW" smtClean="0"/>
              <a:t>The Viterbi algorithm can be regarded as the dynamic programming algorithm applied to the HMM or as a modified forward algorithm</a:t>
            </a:r>
          </a:p>
          <a:p>
            <a:pPr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smtClean="0"/>
              <a:t>Instead of summing up probabilities from different paths coming to the same destination state, </a:t>
            </a:r>
            <a:r>
              <a:rPr lang="en-US" altLang="zh-TW" sz="2400" smtClean="0">
                <a:solidFill>
                  <a:srgbClr val="000066"/>
                </a:solidFill>
              </a:rPr>
              <a:t>the Viterbi algorithm picks and remembers the best path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>
                <a:solidFill>
                  <a:srgbClr val="0000FF"/>
                </a:solidFill>
              </a:rPr>
              <a:t>Find a single optimal state sequence </a:t>
            </a:r>
            <a:r>
              <a:rPr lang="en-US" altLang="zh-TW" sz="2000" b="1" i="1" smtClean="0">
                <a:solidFill>
                  <a:srgbClr val="0000FF"/>
                </a:solidFill>
              </a:rPr>
              <a:t>S</a:t>
            </a:r>
            <a:r>
              <a:rPr lang="en-US" altLang="zh-TW" sz="2000" i="1" smtClean="0">
                <a:solidFill>
                  <a:srgbClr val="0000FF"/>
                </a:solidFill>
              </a:rPr>
              <a:t>=</a:t>
            </a:r>
            <a:r>
              <a:rPr lang="en-US" altLang="zh-TW" sz="2000" smtClean="0">
                <a:solidFill>
                  <a:srgbClr val="0000FF"/>
                </a:solidFill>
              </a:rPr>
              <a:t>(</a:t>
            </a:r>
            <a:r>
              <a:rPr lang="en-US" altLang="zh-TW" sz="2000" i="1" smtClean="0">
                <a:solidFill>
                  <a:srgbClr val="0000FF"/>
                </a:solidFill>
              </a:rPr>
              <a:t>s</a:t>
            </a:r>
            <a:r>
              <a:rPr lang="en-US" altLang="zh-TW" sz="2000" i="1" baseline="-25000" smtClean="0">
                <a:solidFill>
                  <a:srgbClr val="0000FF"/>
                </a:solidFill>
              </a:rPr>
              <a:t>1</a:t>
            </a:r>
            <a:r>
              <a:rPr lang="en-US" altLang="zh-TW" sz="2000" i="1" smtClean="0">
                <a:solidFill>
                  <a:srgbClr val="0000FF"/>
                </a:solidFill>
              </a:rPr>
              <a:t>,s</a:t>
            </a:r>
            <a:r>
              <a:rPr lang="en-US" altLang="zh-TW" sz="2000" i="1" baseline="-25000" smtClean="0">
                <a:solidFill>
                  <a:srgbClr val="0000FF"/>
                </a:solidFill>
              </a:rPr>
              <a:t>2</a:t>
            </a:r>
            <a:r>
              <a:rPr lang="en-US" altLang="zh-TW" sz="2000" i="1" smtClean="0">
                <a:solidFill>
                  <a:srgbClr val="0000FF"/>
                </a:solidFill>
              </a:rPr>
              <a:t>,……, s</a:t>
            </a:r>
            <a:r>
              <a:rPr lang="en-US" altLang="zh-TW" sz="2000" i="1" baseline="-25000" smtClean="0">
                <a:solidFill>
                  <a:srgbClr val="0000FF"/>
                </a:solidFill>
              </a:rPr>
              <a:t>T</a:t>
            </a:r>
            <a:r>
              <a:rPr lang="en-US" altLang="zh-TW" sz="2000" smtClean="0">
                <a:solidFill>
                  <a:srgbClr val="0000FF"/>
                </a:solidFill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endParaRPr lang="en-US" altLang="zh-TW" sz="900" smtClean="0">
              <a:solidFill>
                <a:srgbClr val="0000FF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zh-TW" smtClean="0">
                <a:solidFill>
                  <a:srgbClr val="0000FF"/>
                </a:solidFill>
                <a:latin typeface="Comic Sans MS" pitchFamily="66" charset="0"/>
              </a:rPr>
              <a:t>How to find the second, third, etc., optimal state sequences (difficult?)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z="800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smtClean="0"/>
              <a:t>The Viterbi algorithm also can be illustrated in a trellis framework similar to the one for the forward algorithm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2000" smtClean="0">
                <a:solidFill>
                  <a:srgbClr val="FF0000"/>
                </a:solidFill>
              </a:rPr>
              <a:t>State-time trellis diagram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z="1800" smtClean="0"/>
          </a:p>
        </p:txBody>
      </p:sp>
      <p:sp>
        <p:nvSpPr>
          <p:cNvPr id="38917" name="文字方塊 1"/>
          <p:cNvSpPr txBox="1">
            <a:spLocks noChangeArrowheads="1"/>
          </p:cNvSpPr>
          <p:nvPr/>
        </p:nvSpPr>
        <p:spPr bwMode="auto">
          <a:xfrm>
            <a:off x="323850" y="6211888"/>
            <a:ext cx="7231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1. R. Bellman, ”On the Theory of Dynamic Programming,” </a:t>
            </a:r>
            <a:r>
              <a:rPr lang="en-US" altLang="zh-TW" sz="1200" i="1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Proceedings of the National Academy of Sciences</a:t>
            </a:r>
            <a:r>
              <a:rPr lang="en-US" altLang="zh-TW" sz="12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, 1952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2. A.J. Viterbi , "Error bounds for convolutional codes and an asymptotically optimum decoding algorithm,” </a:t>
            </a:r>
            <a:br>
              <a:rPr lang="en-US" altLang="zh-TW" sz="12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</a:br>
            <a:r>
              <a:rPr lang="en-US" altLang="zh-TW" sz="12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      </a:t>
            </a:r>
            <a:r>
              <a:rPr lang="en-US" altLang="zh-TW" sz="1200" i="1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IEEE Transactions on Information Theory</a:t>
            </a:r>
            <a:r>
              <a:rPr lang="en-US" altLang="zh-TW" sz="12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 ,13 (2), 1967. </a:t>
            </a:r>
            <a:endParaRPr lang="zh-TW" altLang="en-US" sz="1200">
              <a:solidFill>
                <a:srgbClr val="006600"/>
              </a:solidFill>
              <a:latin typeface="Corbel" pitchFamily="34" charset="0"/>
              <a:ea typeface="新細明體" charset="-120"/>
            </a:endParaRPr>
          </a:p>
        </p:txBody>
      </p:sp>
      <p:sp>
        <p:nvSpPr>
          <p:cNvPr id="38918" name="AutoShape 7" descr="「Andrew Viterbi」的圖片搜尋結果"/>
          <p:cNvSpPr>
            <a:spLocks noChangeAspect="1" noChangeArrowheads="1"/>
          </p:cNvSpPr>
          <p:nvPr/>
        </p:nvSpPr>
        <p:spPr bwMode="auto">
          <a:xfrm>
            <a:off x="160338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pic>
        <p:nvPicPr>
          <p:cNvPr id="38919" name="Picture 9" descr="http://programmermagazine.github.io/201311/img/AndrewViter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7"/>
          <a:stretch>
            <a:fillRect/>
          </a:stretch>
        </p:blipFill>
        <p:spPr bwMode="auto">
          <a:xfrm>
            <a:off x="8101013" y="0"/>
            <a:ext cx="9826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文字方塊 2"/>
          <p:cNvSpPr txBox="1">
            <a:spLocks noChangeArrowheads="1"/>
          </p:cNvSpPr>
          <p:nvPr/>
        </p:nvSpPr>
        <p:spPr bwMode="auto">
          <a:xfrm>
            <a:off x="7443788" y="1073150"/>
            <a:ext cx="1673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Andrew James Viterbi</a:t>
            </a:r>
            <a:endParaRPr lang="zh-TW" altLang="en-US" sz="120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1FAA2CE9-7CB4-47C2-9489-8D8D2DACE1E9}" type="slidenum">
              <a:rPr lang="en-US" altLang="zh-TW"/>
              <a:pPr>
                <a:defRPr/>
              </a:pPr>
              <a:t>38</a:t>
            </a:fld>
            <a:endParaRPr lang="en-US" altLang="zh-TW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smtClean="0"/>
              <a:t>Basic Problem 2 of HMM</a:t>
            </a:r>
            <a:br>
              <a:rPr lang="en-US" altLang="zh-TW" sz="3600" smtClean="0"/>
            </a:br>
            <a:r>
              <a:rPr lang="en-US" altLang="zh-TW" sz="2800" smtClean="0"/>
              <a:t>- The Viterbi Algorithm (cont.)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357313"/>
            <a:ext cx="822801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Algorithm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>
              <a:buFontTx/>
              <a:buNone/>
            </a:pPr>
            <a:endParaRPr lang="en-US" altLang="zh-TW" sz="12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r>
              <a:rPr lang="en-US" altLang="zh-TW" sz="1800" smtClean="0"/>
              <a:t>Complexity: </a:t>
            </a:r>
            <a:r>
              <a:rPr lang="en-US" altLang="zh-TW" i="1" smtClean="0"/>
              <a:t>O</a:t>
            </a:r>
            <a:r>
              <a:rPr lang="en-US" altLang="zh-TW" smtClean="0"/>
              <a:t>(</a:t>
            </a:r>
            <a:r>
              <a:rPr lang="en-US" altLang="zh-TW" i="1" smtClean="0"/>
              <a:t>N</a:t>
            </a:r>
            <a:r>
              <a:rPr lang="en-US" altLang="zh-TW" i="1" baseline="30000" smtClean="0"/>
              <a:t>2</a:t>
            </a:r>
            <a:r>
              <a:rPr lang="en-US" altLang="zh-TW" i="1" smtClean="0"/>
              <a:t>T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39941" name="Object 4"/>
          <p:cNvGraphicFramePr>
            <a:graphicFrameLocks/>
          </p:cNvGraphicFramePr>
          <p:nvPr/>
        </p:nvGraphicFramePr>
        <p:xfrm>
          <a:off x="971550" y="1773238"/>
          <a:ext cx="763270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方程式" r:id="rId3" imgW="4470400" imgH="2565400" progId="Equation.3">
                  <p:embed/>
                </p:oleObj>
              </mc:Choice>
              <mc:Fallback>
                <p:oleObj name="方程式" r:id="rId3" imgW="4470400" imgH="256540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773238"/>
                        <a:ext cx="7632700" cy="439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C25A495-AD04-49FF-BE53-1A9E61387CB0}" type="slidenum">
              <a:rPr lang="en-US" altLang="zh-TW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2 of HMM</a:t>
            </a:r>
            <a:br>
              <a:rPr lang="en-US" altLang="zh-TW" smtClean="0"/>
            </a:br>
            <a:r>
              <a:rPr lang="en-US" altLang="zh-TW" sz="2800" smtClean="0"/>
              <a:t>- The Viterbi Algorithm (cont.)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zh-TW" u="sng" smtClean="0"/>
          </a:p>
          <a:p>
            <a:pPr eaLnBrk="1" hangingPunct="1"/>
            <a:endParaRPr lang="en-US" altLang="zh-TW" smtClean="0"/>
          </a:p>
        </p:txBody>
      </p:sp>
      <p:sp>
        <p:nvSpPr>
          <p:cNvPr id="40965" name="Line 9"/>
          <p:cNvSpPr>
            <a:spLocks noChangeShapeType="1"/>
          </p:cNvSpPr>
          <p:nvPr/>
        </p:nvSpPr>
        <p:spPr bwMode="auto">
          <a:xfrm flipV="1">
            <a:off x="1219200" y="18288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66" name="Oval 11"/>
          <p:cNvSpPr>
            <a:spLocks noChangeArrowheads="1"/>
          </p:cNvSpPr>
          <p:nvPr/>
        </p:nvSpPr>
        <p:spPr bwMode="auto">
          <a:xfrm>
            <a:off x="1676400" y="2971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40967" name="Oval 12"/>
          <p:cNvSpPr>
            <a:spLocks noChangeArrowheads="1"/>
          </p:cNvSpPr>
          <p:nvPr/>
        </p:nvSpPr>
        <p:spPr bwMode="auto">
          <a:xfrm>
            <a:off x="1676400" y="22098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40968" name="Oval 13"/>
          <p:cNvSpPr>
            <a:spLocks noChangeArrowheads="1"/>
          </p:cNvSpPr>
          <p:nvPr/>
        </p:nvSpPr>
        <p:spPr bwMode="auto">
          <a:xfrm>
            <a:off x="1676400" y="3733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40969" name="AutoShape 14"/>
          <p:cNvSpPr>
            <a:spLocks noChangeArrowheads="1"/>
          </p:cNvSpPr>
          <p:nvPr/>
        </p:nvSpPr>
        <p:spPr bwMode="auto">
          <a:xfrm>
            <a:off x="1752600" y="5105400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40970" name="Line 15"/>
          <p:cNvSpPr>
            <a:spLocks noChangeShapeType="1"/>
          </p:cNvSpPr>
          <p:nvPr/>
        </p:nvSpPr>
        <p:spPr bwMode="auto">
          <a:xfrm>
            <a:off x="914400" y="4800600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71" name="Oval 16"/>
          <p:cNvSpPr>
            <a:spLocks noChangeArrowheads="1"/>
          </p:cNvSpPr>
          <p:nvPr/>
        </p:nvSpPr>
        <p:spPr bwMode="auto">
          <a:xfrm>
            <a:off x="2590800" y="29718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40972" name="Oval 17"/>
          <p:cNvSpPr>
            <a:spLocks noChangeArrowheads="1"/>
          </p:cNvSpPr>
          <p:nvPr/>
        </p:nvSpPr>
        <p:spPr bwMode="auto">
          <a:xfrm>
            <a:off x="2590800" y="2209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40973" name="Oval 18"/>
          <p:cNvSpPr>
            <a:spLocks noChangeArrowheads="1"/>
          </p:cNvSpPr>
          <p:nvPr/>
        </p:nvSpPr>
        <p:spPr bwMode="auto">
          <a:xfrm>
            <a:off x="2590800" y="3733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40974" name="Oval 19"/>
          <p:cNvSpPr>
            <a:spLocks noChangeArrowheads="1"/>
          </p:cNvSpPr>
          <p:nvPr/>
        </p:nvSpPr>
        <p:spPr bwMode="auto">
          <a:xfrm>
            <a:off x="3505200" y="2971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40975" name="Oval 20"/>
          <p:cNvSpPr>
            <a:spLocks noChangeArrowheads="1"/>
          </p:cNvSpPr>
          <p:nvPr/>
        </p:nvSpPr>
        <p:spPr bwMode="auto">
          <a:xfrm>
            <a:off x="3505200" y="22098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40976" name="Oval 21"/>
          <p:cNvSpPr>
            <a:spLocks noChangeArrowheads="1"/>
          </p:cNvSpPr>
          <p:nvPr/>
        </p:nvSpPr>
        <p:spPr bwMode="auto">
          <a:xfrm>
            <a:off x="3492500" y="37163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40977" name="Line 22"/>
          <p:cNvSpPr>
            <a:spLocks noChangeShapeType="1"/>
          </p:cNvSpPr>
          <p:nvPr/>
        </p:nvSpPr>
        <p:spPr bwMode="auto">
          <a:xfrm>
            <a:off x="2057400" y="243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78" name="Line 23"/>
          <p:cNvSpPr>
            <a:spLocks noChangeShapeType="1"/>
          </p:cNvSpPr>
          <p:nvPr/>
        </p:nvSpPr>
        <p:spPr bwMode="auto">
          <a:xfrm>
            <a:off x="20574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79" name="Line 24"/>
          <p:cNvSpPr>
            <a:spLocks noChangeShapeType="1"/>
          </p:cNvSpPr>
          <p:nvPr/>
        </p:nvSpPr>
        <p:spPr bwMode="auto">
          <a:xfrm>
            <a:off x="2057400" y="3962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0" name="Line 26"/>
          <p:cNvSpPr>
            <a:spLocks noChangeShapeType="1"/>
          </p:cNvSpPr>
          <p:nvPr/>
        </p:nvSpPr>
        <p:spPr bwMode="auto">
          <a:xfrm>
            <a:off x="2057400" y="24384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1" name="Line 27"/>
          <p:cNvSpPr>
            <a:spLocks noChangeShapeType="1"/>
          </p:cNvSpPr>
          <p:nvPr/>
        </p:nvSpPr>
        <p:spPr bwMode="auto">
          <a:xfrm>
            <a:off x="2057400" y="3200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2" name="Line 28"/>
          <p:cNvSpPr>
            <a:spLocks noChangeShapeType="1"/>
          </p:cNvSpPr>
          <p:nvPr/>
        </p:nvSpPr>
        <p:spPr bwMode="auto">
          <a:xfrm flipV="1">
            <a:off x="2057400" y="24384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3" name="Line 29"/>
          <p:cNvSpPr>
            <a:spLocks noChangeShapeType="1"/>
          </p:cNvSpPr>
          <p:nvPr/>
        </p:nvSpPr>
        <p:spPr bwMode="auto">
          <a:xfrm flipV="1">
            <a:off x="2057400" y="3200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4" name="Line 30"/>
          <p:cNvSpPr>
            <a:spLocks noChangeShapeType="1"/>
          </p:cNvSpPr>
          <p:nvPr/>
        </p:nvSpPr>
        <p:spPr bwMode="auto">
          <a:xfrm flipV="1">
            <a:off x="2057400" y="2438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5" name="Line 31"/>
          <p:cNvSpPr>
            <a:spLocks noChangeShapeType="1"/>
          </p:cNvSpPr>
          <p:nvPr/>
        </p:nvSpPr>
        <p:spPr bwMode="auto">
          <a:xfrm>
            <a:off x="2973388" y="24399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6" name="Line 32"/>
          <p:cNvSpPr>
            <a:spLocks noChangeShapeType="1"/>
          </p:cNvSpPr>
          <p:nvPr/>
        </p:nvSpPr>
        <p:spPr bwMode="auto">
          <a:xfrm>
            <a:off x="2973388" y="32019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7" name="Line 33"/>
          <p:cNvSpPr>
            <a:spLocks noChangeShapeType="1"/>
          </p:cNvSpPr>
          <p:nvPr/>
        </p:nvSpPr>
        <p:spPr bwMode="auto">
          <a:xfrm>
            <a:off x="2973388" y="39639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8" name="Line 34"/>
          <p:cNvSpPr>
            <a:spLocks noChangeShapeType="1"/>
          </p:cNvSpPr>
          <p:nvPr/>
        </p:nvSpPr>
        <p:spPr bwMode="auto">
          <a:xfrm>
            <a:off x="2973388" y="243998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89" name="Line 35"/>
          <p:cNvSpPr>
            <a:spLocks noChangeShapeType="1"/>
          </p:cNvSpPr>
          <p:nvPr/>
        </p:nvSpPr>
        <p:spPr bwMode="auto">
          <a:xfrm>
            <a:off x="2973388" y="243998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0" name="Line 36"/>
          <p:cNvSpPr>
            <a:spLocks noChangeShapeType="1"/>
          </p:cNvSpPr>
          <p:nvPr/>
        </p:nvSpPr>
        <p:spPr bwMode="auto">
          <a:xfrm>
            <a:off x="2973388" y="320198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1" name="Line 37"/>
          <p:cNvSpPr>
            <a:spLocks noChangeShapeType="1"/>
          </p:cNvSpPr>
          <p:nvPr/>
        </p:nvSpPr>
        <p:spPr bwMode="auto">
          <a:xfrm flipV="1">
            <a:off x="2973388" y="2439988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2" name="Line 38"/>
          <p:cNvSpPr>
            <a:spLocks noChangeShapeType="1"/>
          </p:cNvSpPr>
          <p:nvPr/>
        </p:nvSpPr>
        <p:spPr bwMode="auto">
          <a:xfrm flipV="1">
            <a:off x="2973388" y="3201988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3" name="Line 39"/>
          <p:cNvSpPr>
            <a:spLocks noChangeShapeType="1"/>
          </p:cNvSpPr>
          <p:nvPr/>
        </p:nvSpPr>
        <p:spPr bwMode="auto">
          <a:xfrm flipV="1">
            <a:off x="2916238" y="2439988"/>
            <a:ext cx="590550" cy="557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4" name="Line 40"/>
          <p:cNvSpPr>
            <a:spLocks noChangeShapeType="1"/>
          </p:cNvSpPr>
          <p:nvPr/>
        </p:nvSpPr>
        <p:spPr bwMode="auto">
          <a:xfrm>
            <a:off x="3887788" y="24003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5" name="Line 41"/>
          <p:cNvSpPr>
            <a:spLocks noChangeShapeType="1"/>
          </p:cNvSpPr>
          <p:nvPr/>
        </p:nvSpPr>
        <p:spPr bwMode="auto">
          <a:xfrm>
            <a:off x="3887788" y="31623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6" name="Line 42"/>
          <p:cNvSpPr>
            <a:spLocks noChangeShapeType="1"/>
          </p:cNvSpPr>
          <p:nvPr/>
        </p:nvSpPr>
        <p:spPr bwMode="auto">
          <a:xfrm>
            <a:off x="3887788" y="39243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7" name="Line 43"/>
          <p:cNvSpPr>
            <a:spLocks noChangeShapeType="1"/>
          </p:cNvSpPr>
          <p:nvPr/>
        </p:nvSpPr>
        <p:spPr bwMode="auto">
          <a:xfrm>
            <a:off x="3887788" y="24003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8" name="Line 44"/>
          <p:cNvSpPr>
            <a:spLocks noChangeShapeType="1"/>
          </p:cNvSpPr>
          <p:nvPr/>
        </p:nvSpPr>
        <p:spPr bwMode="auto">
          <a:xfrm>
            <a:off x="3887788" y="240030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99" name="Line 45"/>
          <p:cNvSpPr>
            <a:spLocks noChangeShapeType="1"/>
          </p:cNvSpPr>
          <p:nvPr/>
        </p:nvSpPr>
        <p:spPr bwMode="auto">
          <a:xfrm>
            <a:off x="3887788" y="31623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0" name="Line 46"/>
          <p:cNvSpPr>
            <a:spLocks noChangeShapeType="1"/>
          </p:cNvSpPr>
          <p:nvPr/>
        </p:nvSpPr>
        <p:spPr bwMode="auto">
          <a:xfrm flipV="1">
            <a:off x="3887788" y="24003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1" name="Line 47"/>
          <p:cNvSpPr>
            <a:spLocks noChangeShapeType="1"/>
          </p:cNvSpPr>
          <p:nvPr/>
        </p:nvSpPr>
        <p:spPr bwMode="auto">
          <a:xfrm flipV="1">
            <a:off x="3887788" y="31623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2" name="Line 48"/>
          <p:cNvSpPr>
            <a:spLocks noChangeShapeType="1"/>
          </p:cNvSpPr>
          <p:nvPr/>
        </p:nvSpPr>
        <p:spPr bwMode="auto">
          <a:xfrm flipV="1">
            <a:off x="3887788" y="24003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3" name="Oval 49"/>
          <p:cNvSpPr>
            <a:spLocks noChangeArrowheads="1"/>
          </p:cNvSpPr>
          <p:nvPr/>
        </p:nvSpPr>
        <p:spPr bwMode="auto">
          <a:xfrm>
            <a:off x="7086600" y="2971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41004" name="Oval 50"/>
          <p:cNvSpPr>
            <a:spLocks noChangeArrowheads="1"/>
          </p:cNvSpPr>
          <p:nvPr/>
        </p:nvSpPr>
        <p:spPr bwMode="auto">
          <a:xfrm>
            <a:off x="7092950" y="37163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41005" name="Oval 51"/>
          <p:cNvSpPr>
            <a:spLocks noChangeArrowheads="1"/>
          </p:cNvSpPr>
          <p:nvPr/>
        </p:nvSpPr>
        <p:spPr bwMode="auto">
          <a:xfrm>
            <a:off x="7092950" y="2251075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41006" name="Line 52"/>
          <p:cNvSpPr>
            <a:spLocks noChangeShapeType="1"/>
          </p:cNvSpPr>
          <p:nvPr/>
        </p:nvSpPr>
        <p:spPr bwMode="auto">
          <a:xfrm>
            <a:off x="6553200" y="243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7" name="Line 53"/>
          <p:cNvSpPr>
            <a:spLocks noChangeShapeType="1"/>
          </p:cNvSpPr>
          <p:nvPr/>
        </p:nvSpPr>
        <p:spPr bwMode="auto">
          <a:xfrm>
            <a:off x="6553200" y="3200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8" name="Line 54"/>
          <p:cNvSpPr>
            <a:spLocks noChangeShapeType="1"/>
          </p:cNvSpPr>
          <p:nvPr/>
        </p:nvSpPr>
        <p:spPr bwMode="auto">
          <a:xfrm>
            <a:off x="6553200" y="3962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9" name="Line 55"/>
          <p:cNvSpPr>
            <a:spLocks noChangeShapeType="1"/>
          </p:cNvSpPr>
          <p:nvPr/>
        </p:nvSpPr>
        <p:spPr bwMode="auto">
          <a:xfrm>
            <a:off x="6553200" y="2438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0" name="Line 56"/>
          <p:cNvSpPr>
            <a:spLocks noChangeShapeType="1"/>
          </p:cNvSpPr>
          <p:nvPr/>
        </p:nvSpPr>
        <p:spPr bwMode="auto">
          <a:xfrm>
            <a:off x="6553200" y="24384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1" name="Line 58"/>
          <p:cNvSpPr>
            <a:spLocks noChangeShapeType="1"/>
          </p:cNvSpPr>
          <p:nvPr/>
        </p:nvSpPr>
        <p:spPr bwMode="auto">
          <a:xfrm flipV="1">
            <a:off x="6553200" y="24384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2" name="Line 59"/>
          <p:cNvSpPr>
            <a:spLocks noChangeShapeType="1"/>
          </p:cNvSpPr>
          <p:nvPr/>
        </p:nvSpPr>
        <p:spPr bwMode="auto">
          <a:xfrm flipV="1">
            <a:off x="6553200" y="3200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3" name="Line 60"/>
          <p:cNvSpPr>
            <a:spLocks noChangeShapeType="1"/>
          </p:cNvSpPr>
          <p:nvPr/>
        </p:nvSpPr>
        <p:spPr bwMode="auto">
          <a:xfrm flipV="1">
            <a:off x="6553200" y="2438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4" name="Line 61"/>
          <p:cNvSpPr>
            <a:spLocks noChangeShapeType="1"/>
          </p:cNvSpPr>
          <p:nvPr/>
        </p:nvSpPr>
        <p:spPr bwMode="auto">
          <a:xfrm>
            <a:off x="4572000" y="3200400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5" name="Text Box 62"/>
          <p:cNvSpPr txBox="1">
            <a:spLocks noChangeArrowheads="1"/>
          </p:cNvSpPr>
          <p:nvPr/>
        </p:nvSpPr>
        <p:spPr bwMode="auto">
          <a:xfrm>
            <a:off x="381000" y="19812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State</a:t>
            </a:r>
          </a:p>
        </p:txBody>
      </p:sp>
      <p:sp>
        <p:nvSpPr>
          <p:cNvPr id="41016" name="AutoShape 63"/>
          <p:cNvSpPr>
            <a:spLocks noChangeArrowheads="1"/>
          </p:cNvSpPr>
          <p:nvPr/>
        </p:nvSpPr>
        <p:spPr bwMode="auto">
          <a:xfrm>
            <a:off x="2590800" y="5105400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41017" name="AutoShape 64"/>
          <p:cNvSpPr>
            <a:spLocks noChangeArrowheads="1"/>
          </p:cNvSpPr>
          <p:nvPr/>
        </p:nvSpPr>
        <p:spPr bwMode="auto">
          <a:xfrm>
            <a:off x="3505200" y="5105400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41018" name="AutoShape 65"/>
          <p:cNvSpPr>
            <a:spLocks noChangeArrowheads="1"/>
          </p:cNvSpPr>
          <p:nvPr/>
        </p:nvSpPr>
        <p:spPr bwMode="auto">
          <a:xfrm>
            <a:off x="7086600" y="5105400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</a:t>
            </a:r>
          </a:p>
        </p:txBody>
      </p:sp>
      <p:sp>
        <p:nvSpPr>
          <p:cNvPr id="41019" name="Line 66"/>
          <p:cNvSpPr>
            <a:spLocks noChangeShapeType="1"/>
          </p:cNvSpPr>
          <p:nvPr/>
        </p:nvSpPr>
        <p:spPr bwMode="auto">
          <a:xfrm>
            <a:off x="4343400" y="5334000"/>
            <a:ext cx="144780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20" name="Text Box 67"/>
          <p:cNvSpPr txBox="1">
            <a:spLocks noChangeArrowheads="1"/>
          </p:cNvSpPr>
          <p:nvPr/>
        </p:nvSpPr>
        <p:spPr bwMode="auto">
          <a:xfrm>
            <a:off x="1752600" y="4724400"/>
            <a:ext cx="643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1            2             3                                       T-1         T     time</a:t>
            </a:r>
          </a:p>
        </p:txBody>
      </p:sp>
      <p:sp>
        <p:nvSpPr>
          <p:cNvPr id="41021" name="Oval 68"/>
          <p:cNvSpPr>
            <a:spLocks noChangeArrowheads="1"/>
          </p:cNvSpPr>
          <p:nvPr/>
        </p:nvSpPr>
        <p:spPr bwMode="auto">
          <a:xfrm>
            <a:off x="6172200" y="29718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41022" name="Oval 69"/>
          <p:cNvSpPr>
            <a:spLocks noChangeArrowheads="1"/>
          </p:cNvSpPr>
          <p:nvPr/>
        </p:nvSpPr>
        <p:spPr bwMode="auto">
          <a:xfrm>
            <a:off x="6172200" y="2209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41023" name="Oval 70"/>
          <p:cNvSpPr>
            <a:spLocks noChangeArrowheads="1"/>
          </p:cNvSpPr>
          <p:nvPr/>
        </p:nvSpPr>
        <p:spPr bwMode="auto">
          <a:xfrm>
            <a:off x="6172200" y="3733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41024" name="AutoShape 71"/>
          <p:cNvSpPr>
            <a:spLocks noChangeArrowheads="1"/>
          </p:cNvSpPr>
          <p:nvPr/>
        </p:nvSpPr>
        <p:spPr bwMode="auto">
          <a:xfrm>
            <a:off x="6248400" y="5105400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T-1</a:t>
            </a:r>
          </a:p>
        </p:txBody>
      </p:sp>
      <p:sp>
        <p:nvSpPr>
          <p:cNvPr id="41025" name="Line 25"/>
          <p:cNvSpPr>
            <a:spLocks noChangeShapeType="1"/>
          </p:cNvSpPr>
          <p:nvPr/>
        </p:nvSpPr>
        <p:spPr bwMode="auto">
          <a:xfrm flipV="1">
            <a:off x="2076450" y="3200400"/>
            <a:ext cx="514350" cy="747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26" name="Line 57"/>
          <p:cNvSpPr>
            <a:spLocks noChangeShapeType="1"/>
          </p:cNvSpPr>
          <p:nvPr/>
        </p:nvSpPr>
        <p:spPr bwMode="auto">
          <a:xfrm flipV="1">
            <a:off x="6553200" y="2420938"/>
            <a:ext cx="539750" cy="779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41027" name="Group 72"/>
          <p:cNvGrpSpPr>
            <a:grpSpLocks/>
          </p:cNvGrpSpPr>
          <p:nvPr/>
        </p:nvGrpSpPr>
        <p:grpSpPr bwMode="auto">
          <a:xfrm>
            <a:off x="7596188" y="765175"/>
            <a:ext cx="1155700" cy="873125"/>
            <a:chOff x="207" y="1432"/>
            <a:chExt cx="728" cy="550"/>
          </a:xfrm>
        </p:grpSpPr>
        <p:sp>
          <p:nvSpPr>
            <p:cNvPr id="41029" name="Oval 73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41030" name="Oval 74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41031" name="Oval 75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41032" name="Group 76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41042" name="Arc 77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41043" name="Arc 78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41033" name="Group 79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41040" name="Arc 80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41041" name="Arc 81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41034" name="Group 82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41038" name="Arc 83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41039" name="Arc 84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41035" name="Arc 85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41036" name="Arc 86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41037" name="Arc 87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sp>
        <p:nvSpPr>
          <p:cNvPr id="41028" name="Text Box 88"/>
          <p:cNvSpPr txBox="1">
            <a:spLocks noChangeArrowheads="1"/>
          </p:cNvSpPr>
          <p:nvPr/>
        </p:nvSpPr>
        <p:spPr bwMode="auto">
          <a:xfrm>
            <a:off x="3387725" y="1746250"/>
            <a:ext cx="66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ea typeface="新細明體" charset="-120"/>
                <a:sym typeface="Symbol" pitchFamily="18" charset="2"/>
              </a:rPr>
              <a:t></a:t>
            </a:r>
            <a:r>
              <a:rPr lang="en-US" altLang="zh-TW" sz="1800" b="1" baseline="-25000">
                <a:ea typeface="新細明體" charset="-120"/>
                <a:sym typeface="Symbol" pitchFamily="18" charset="2"/>
              </a:rPr>
              <a:t>3</a:t>
            </a:r>
            <a:r>
              <a:rPr lang="en-US" altLang="zh-TW" sz="1800" b="1">
                <a:ea typeface="新細明體" charset="-120"/>
                <a:sym typeface="Symbol" pitchFamily="18" charset="2"/>
              </a:rPr>
              <a:t>(</a:t>
            </a:r>
            <a:r>
              <a:rPr lang="en-US" altLang="zh-TW" sz="1800" b="1" i="1">
                <a:ea typeface="新細明體" charset="-120"/>
                <a:sym typeface="Symbol" pitchFamily="18" charset="2"/>
              </a:rPr>
              <a:t>3</a:t>
            </a:r>
            <a:r>
              <a:rPr lang="en-US" altLang="zh-TW" sz="1800" b="1">
                <a:ea typeface="新細明體" charset="-12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C28BE4D-A761-4473-AAFE-9144A8C5417B}" type="slidenum">
              <a:rPr lang="en-US" altLang="zh-TW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429000"/>
            <a:ext cx="36480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Observable Markov Model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287963"/>
          </a:xfrm>
        </p:spPr>
        <p:txBody>
          <a:bodyPr/>
          <a:lstStyle/>
          <a:p>
            <a:pPr eaLnBrk="1" hangingPunct="1"/>
            <a:r>
              <a:rPr lang="en-US" altLang="zh-TW" smtClean="0"/>
              <a:t>Observable Markov Model (Markov Chain)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zh-TW" b="1" smtClean="0"/>
              <a:t>First-order</a:t>
            </a:r>
            <a:r>
              <a:rPr lang="en-US" altLang="zh-TW" smtClean="0"/>
              <a:t> Markov chain of </a:t>
            </a:r>
            <a:r>
              <a:rPr lang="en-US" altLang="zh-TW" i="1" smtClean="0"/>
              <a:t>N</a:t>
            </a:r>
            <a:r>
              <a:rPr lang="en-US" altLang="zh-TW" smtClean="0"/>
              <a:t> states is a triple (</a:t>
            </a:r>
            <a:r>
              <a:rPr lang="en-US" altLang="zh-TW" b="1" i="1" smtClean="0"/>
              <a:t>S</a:t>
            </a:r>
            <a:r>
              <a:rPr lang="en-US" altLang="zh-TW" i="1" smtClean="0"/>
              <a:t>,</a:t>
            </a:r>
            <a:r>
              <a:rPr lang="en-US" altLang="zh-TW" b="1" i="1" smtClean="0"/>
              <a:t>A</a:t>
            </a:r>
            <a:r>
              <a:rPr lang="en-US" altLang="zh-TW" i="1" smtClean="0"/>
              <a:t>,</a:t>
            </a:r>
            <a:r>
              <a:rPr lang="en-US" altLang="zh-TW" b="1" i="1" smtClean="0">
                <a:sym typeface="Symbol" pitchFamily="18" charset="2"/>
              </a:rPr>
              <a:t></a:t>
            </a:r>
            <a:r>
              <a:rPr lang="en-US" altLang="zh-TW" smtClean="0">
                <a:sym typeface="Symbol" pitchFamily="18" charset="2"/>
              </a:rPr>
              <a:t>)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zh-TW" sz="1800" b="1" i="1" smtClean="0">
                <a:sym typeface="Symbol" pitchFamily="18" charset="2"/>
              </a:rPr>
              <a:t>S</a:t>
            </a:r>
            <a:r>
              <a:rPr lang="en-US" altLang="zh-TW" sz="1800" smtClean="0">
                <a:sym typeface="Symbol" pitchFamily="18" charset="2"/>
              </a:rPr>
              <a:t> is a set of </a:t>
            </a:r>
            <a:r>
              <a:rPr lang="en-US" altLang="zh-TW" sz="1800" i="1" smtClean="0">
                <a:sym typeface="Symbol" pitchFamily="18" charset="2"/>
              </a:rPr>
              <a:t>N</a:t>
            </a:r>
            <a:r>
              <a:rPr lang="en-US" altLang="zh-TW" sz="1800" smtClean="0">
                <a:sym typeface="Symbol" pitchFamily="18" charset="2"/>
              </a:rPr>
              <a:t> states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zh-TW" sz="1800" b="1" i="1" smtClean="0">
                <a:sym typeface="Symbol" pitchFamily="18" charset="2"/>
              </a:rPr>
              <a:t>A</a:t>
            </a:r>
            <a:r>
              <a:rPr lang="en-US" altLang="zh-TW" sz="1800" smtClean="0">
                <a:sym typeface="Symbol" pitchFamily="18" charset="2"/>
              </a:rPr>
              <a:t> is the </a:t>
            </a:r>
            <a:r>
              <a:rPr lang="en-US" altLang="zh-TW" sz="1800" i="1" smtClean="0">
                <a:sym typeface="Symbol" pitchFamily="18" charset="2"/>
              </a:rPr>
              <a:t>N</a:t>
            </a:r>
            <a:r>
              <a:rPr lang="en-US" altLang="zh-TW" sz="1800" smtClean="0">
                <a:sym typeface="Wingdings 2" pitchFamily="18" charset="2"/>
              </a:rPr>
              <a:t></a:t>
            </a:r>
            <a:r>
              <a:rPr lang="en-US" altLang="zh-TW" sz="1800" i="1" smtClean="0">
                <a:sym typeface="Symbol" pitchFamily="18" charset="2"/>
              </a:rPr>
              <a:t>N</a:t>
            </a:r>
            <a:r>
              <a:rPr lang="en-US" altLang="zh-TW" sz="1800" smtClean="0">
                <a:sym typeface="Symbol" pitchFamily="18" charset="2"/>
              </a:rPr>
              <a:t> matrix of </a:t>
            </a:r>
            <a:r>
              <a:rPr lang="en-US" altLang="zh-TW" sz="1800" smtClean="0">
                <a:solidFill>
                  <a:srgbClr val="0000CC"/>
                </a:solidFill>
                <a:sym typeface="Symbol" pitchFamily="18" charset="2"/>
              </a:rPr>
              <a:t>transition probabilities</a:t>
            </a:r>
            <a:r>
              <a:rPr lang="en-US" altLang="zh-TW" sz="1800" smtClean="0">
                <a:sym typeface="Symbol" pitchFamily="18" charset="2"/>
              </a:rPr>
              <a:t> between states</a:t>
            </a:r>
            <a:br>
              <a:rPr lang="en-US" altLang="zh-TW" sz="1800" smtClean="0">
                <a:sym typeface="Symbol" pitchFamily="18" charset="2"/>
              </a:rPr>
            </a:br>
            <a:r>
              <a:rPr lang="en-US" altLang="zh-TW" sz="1800" i="1" smtClean="0">
                <a:sym typeface="Symbol" pitchFamily="18" charset="2"/>
              </a:rPr>
              <a:t>P</a:t>
            </a:r>
            <a:r>
              <a:rPr lang="en-US" altLang="zh-TW" sz="1800" smtClean="0">
                <a:sym typeface="Symbol" pitchFamily="18" charset="2"/>
              </a:rPr>
              <a:t>(</a:t>
            </a:r>
            <a:r>
              <a:rPr lang="en-US" altLang="zh-TW" sz="1800" i="1" smtClean="0">
                <a:sym typeface="Symbol" pitchFamily="18" charset="2"/>
              </a:rPr>
              <a:t>s</a:t>
            </a:r>
            <a:r>
              <a:rPr lang="en-US" altLang="zh-TW" sz="1800" i="1" baseline="-25000" smtClean="0">
                <a:sym typeface="Symbol" pitchFamily="18" charset="2"/>
              </a:rPr>
              <a:t>t</a:t>
            </a:r>
            <a:r>
              <a:rPr lang="en-US" altLang="zh-TW" sz="1800" smtClean="0">
                <a:sym typeface="Symbol" pitchFamily="18" charset="2"/>
              </a:rPr>
              <a:t>=</a:t>
            </a:r>
            <a:r>
              <a:rPr lang="en-US" altLang="zh-TW" sz="1800" i="1" smtClean="0">
                <a:sym typeface="Symbol" pitchFamily="18" charset="2"/>
              </a:rPr>
              <a:t>j</a:t>
            </a:r>
            <a:r>
              <a:rPr lang="en-US" altLang="zh-TW" sz="1800" smtClean="0">
                <a:sym typeface="Symbol" pitchFamily="18" charset="2"/>
              </a:rPr>
              <a:t>|</a:t>
            </a:r>
            <a:r>
              <a:rPr lang="en-US" altLang="zh-TW" sz="1800" i="1" smtClean="0">
                <a:sym typeface="Symbol" pitchFamily="18" charset="2"/>
              </a:rPr>
              <a:t>s</a:t>
            </a:r>
            <a:r>
              <a:rPr lang="en-US" altLang="zh-TW" sz="1800" i="1" baseline="-25000" smtClean="0">
                <a:sym typeface="Symbol" pitchFamily="18" charset="2"/>
              </a:rPr>
              <a:t>t-1</a:t>
            </a:r>
            <a:r>
              <a:rPr lang="en-US" altLang="zh-TW" sz="1800" smtClean="0">
                <a:sym typeface="Symbol" pitchFamily="18" charset="2"/>
              </a:rPr>
              <a:t>=</a:t>
            </a:r>
            <a:r>
              <a:rPr lang="en-US" altLang="zh-TW" sz="1800" i="1" smtClean="0">
                <a:sym typeface="Symbol" pitchFamily="18" charset="2"/>
              </a:rPr>
              <a:t>i</a:t>
            </a:r>
            <a:r>
              <a:rPr lang="en-US" altLang="zh-TW" sz="1800" smtClean="0">
                <a:sym typeface="Symbol" pitchFamily="18" charset="2"/>
              </a:rPr>
              <a:t>, </a:t>
            </a:r>
            <a:r>
              <a:rPr lang="en-US" altLang="zh-TW" sz="1800" i="1" smtClean="0">
                <a:sym typeface="Symbol" pitchFamily="18" charset="2"/>
              </a:rPr>
              <a:t>s</a:t>
            </a:r>
            <a:r>
              <a:rPr lang="en-US" altLang="zh-TW" sz="1800" i="1" baseline="-25000" smtClean="0">
                <a:sym typeface="Symbol" pitchFamily="18" charset="2"/>
              </a:rPr>
              <a:t>t-2</a:t>
            </a:r>
            <a:r>
              <a:rPr lang="en-US" altLang="zh-TW" sz="1800" smtClean="0">
                <a:sym typeface="Symbol" pitchFamily="18" charset="2"/>
              </a:rPr>
              <a:t>=</a:t>
            </a:r>
            <a:r>
              <a:rPr lang="en-US" altLang="zh-TW" sz="1800" i="1" smtClean="0">
                <a:sym typeface="Symbol" pitchFamily="18" charset="2"/>
              </a:rPr>
              <a:t>k</a:t>
            </a:r>
            <a:r>
              <a:rPr lang="en-US" altLang="zh-TW" sz="1800" smtClean="0">
                <a:sym typeface="Symbol" pitchFamily="18" charset="2"/>
              </a:rPr>
              <a:t>, ……) ≈ </a:t>
            </a:r>
            <a:r>
              <a:rPr lang="en-US" altLang="zh-TW" sz="1800" i="1" smtClean="0">
                <a:sym typeface="Symbol" pitchFamily="18" charset="2"/>
              </a:rPr>
              <a:t>P</a:t>
            </a:r>
            <a:r>
              <a:rPr lang="en-US" altLang="zh-TW" sz="1800" smtClean="0">
                <a:sym typeface="Symbol" pitchFamily="18" charset="2"/>
              </a:rPr>
              <a:t>(</a:t>
            </a:r>
            <a:r>
              <a:rPr lang="en-US" altLang="zh-TW" sz="1800" i="1" smtClean="0">
                <a:sym typeface="Symbol" pitchFamily="18" charset="2"/>
              </a:rPr>
              <a:t>s</a:t>
            </a:r>
            <a:r>
              <a:rPr lang="en-US" altLang="zh-TW" sz="1800" i="1" baseline="-25000" smtClean="0">
                <a:sym typeface="Symbol" pitchFamily="18" charset="2"/>
              </a:rPr>
              <a:t>t</a:t>
            </a:r>
            <a:r>
              <a:rPr lang="en-US" altLang="zh-TW" sz="1800" smtClean="0">
                <a:sym typeface="Symbol" pitchFamily="18" charset="2"/>
              </a:rPr>
              <a:t>=</a:t>
            </a:r>
            <a:r>
              <a:rPr lang="en-US" altLang="zh-TW" sz="1800" i="1" smtClean="0">
                <a:sym typeface="Symbol" pitchFamily="18" charset="2"/>
              </a:rPr>
              <a:t>j</a:t>
            </a:r>
            <a:r>
              <a:rPr lang="en-US" altLang="zh-TW" sz="1800" smtClean="0">
                <a:sym typeface="Symbol" pitchFamily="18" charset="2"/>
              </a:rPr>
              <a:t>|</a:t>
            </a:r>
            <a:r>
              <a:rPr lang="en-US" altLang="zh-TW" sz="1800" i="1" smtClean="0">
                <a:sym typeface="Symbol" pitchFamily="18" charset="2"/>
              </a:rPr>
              <a:t>s</a:t>
            </a:r>
            <a:r>
              <a:rPr lang="en-US" altLang="zh-TW" sz="1800" i="1" baseline="-25000" smtClean="0">
                <a:sym typeface="Symbol" pitchFamily="18" charset="2"/>
              </a:rPr>
              <a:t>t-1</a:t>
            </a:r>
            <a:r>
              <a:rPr lang="en-US" altLang="zh-TW" sz="1800" smtClean="0">
                <a:sym typeface="Symbol" pitchFamily="18" charset="2"/>
              </a:rPr>
              <a:t>=</a:t>
            </a:r>
            <a:r>
              <a:rPr lang="en-US" altLang="zh-TW" sz="1800" i="1" smtClean="0">
                <a:sym typeface="Symbol" pitchFamily="18" charset="2"/>
              </a:rPr>
              <a:t>i</a:t>
            </a:r>
            <a:r>
              <a:rPr lang="en-US" altLang="zh-TW" sz="1800" smtClean="0">
                <a:sym typeface="Symbol" pitchFamily="18" charset="2"/>
              </a:rPr>
              <a:t>) ≈ A</a:t>
            </a:r>
            <a:r>
              <a:rPr lang="en-US" altLang="zh-TW" sz="1800" i="1" baseline="-25000" smtClean="0">
                <a:sym typeface="Symbol" pitchFamily="18" charset="2"/>
              </a:rPr>
              <a:t>ij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zh-TW" sz="1800" smtClean="0">
                <a:sym typeface="Symbol" pitchFamily="18" charset="2"/>
              </a:rPr>
              <a:t> </a:t>
            </a:r>
            <a:r>
              <a:rPr lang="en-US" altLang="zh-TW" sz="1800" b="1" i="1" smtClean="0">
                <a:sym typeface="Symbol" pitchFamily="18" charset="2"/>
              </a:rPr>
              <a:t></a:t>
            </a:r>
            <a:r>
              <a:rPr lang="en-US" altLang="zh-TW" sz="1800" smtClean="0">
                <a:sym typeface="Symbol" pitchFamily="18" charset="2"/>
              </a:rPr>
              <a:t>  is the vector of </a:t>
            </a:r>
            <a:r>
              <a:rPr lang="en-US" altLang="zh-TW" sz="1800" smtClean="0">
                <a:solidFill>
                  <a:srgbClr val="0000CC"/>
                </a:solidFill>
                <a:sym typeface="Symbol" pitchFamily="18" charset="2"/>
              </a:rPr>
              <a:t>initial state probabilities</a:t>
            </a:r>
            <a:r>
              <a:rPr lang="en-US" altLang="zh-TW" sz="1800" smtClean="0">
                <a:sym typeface="Symbol" pitchFamily="18" charset="2"/>
              </a:rPr>
              <a:t/>
            </a:r>
            <a:br>
              <a:rPr lang="en-US" altLang="zh-TW" sz="1800" smtClean="0">
                <a:sym typeface="Symbol" pitchFamily="18" charset="2"/>
              </a:rPr>
            </a:br>
            <a:r>
              <a:rPr lang="en-US" altLang="zh-TW" sz="1800" smtClean="0">
                <a:sym typeface="Symbol" pitchFamily="18" charset="2"/>
              </a:rPr>
              <a:t> </a:t>
            </a:r>
            <a:r>
              <a:rPr lang="en-US" altLang="zh-TW" sz="1800" b="1" i="1" smtClean="0">
                <a:sym typeface="Symbol" pitchFamily="18" charset="2"/>
              </a:rPr>
              <a:t></a:t>
            </a:r>
            <a:r>
              <a:rPr lang="en-US" altLang="zh-TW" sz="1800" i="1" baseline="-25000" smtClean="0">
                <a:sym typeface="Symbol" pitchFamily="18" charset="2"/>
              </a:rPr>
              <a:t>j</a:t>
            </a:r>
            <a:r>
              <a:rPr lang="en-US" altLang="zh-TW" sz="1800" smtClean="0">
                <a:sym typeface="Symbol" pitchFamily="18" charset="2"/>
              </a:rPr>
              <a:t> =</a:t>
            </a:r>
            <a:r>
              <a:rPr lang="en-US" altLang="zh-TW" sz="1800" i="1" smtClean="0">
                <a:sym typeface="Symbol" pitchFamily="18" charset="2"/>
              </a:rPr>
              <a:t>P</a:t>
            </a:r>
            <a:r>
              <a:rPr lang="en-US" altLang="zh-TW" sz="1800" smtClean="0">
                <a:sym typeface="Symbol" pitchFamily="18" charset="2"/>
              </a:rPr>
              <a:t>(</a:t>
            </a:r>
            <a:r>
              <a:rPr lang="en-US" altLang="zh-TW" sz="1800" i="1" smtClean="0">
                <a:sym typeface="Symbol" pitchFamily="18" charset="2"/>
              </a:rPr>
              <a:t>s</a:t>
            </a:r>
            <a:r>
              <a:rPr lang="en-US" altLang="zh-TW" sz="1800" i="1" baseline="-25000" smtClean="0">
                <a:sym typeface="Symbol" pitchFamily="18" charset="2"/>
              </a:rPr>
              <a:t>1</a:t>
            </a:r>
            <a:r>
              <a:rPr lang="en-US" altLang="zh-TW" sz="1800" smtClean="0">
                <a:sym typeface="Symbol" pitchFamily="18" charset="2"/>
              </a:rPr>
              <a:t>=</a:t>
            </a:r>
            <a:r>
              <a:rPr lang="en-US" altLang="zh-TW" sz="1800" i="1" smtClean="0">
                <a:sym typeface="Symbol" pitchFamily="18" charset="2"/>
              </a:rPr>
              <a:t>j)</a:t>
            </a:r>
            <a:endParaRPr lang="en-US" altLang="zh-TW" sz="1800" smtClean="0">
              <a:sym typeface="Symbol" pitchFamily="18" charset="2"/>
            </a:endParaRPr>
          </a:p>
          <a:p>
            <a:pPr lvl="1" eaLnBrk="1" hangingPunct="1"/>
            <a:r>
              <a:rPr lang="en-US" altLang="zh-TW" smtClean="0"/>
              <a:t>The output of the process is the set of </a:t>
            </a:r>
            <a:br>
              <a:rPr lang="en-US" altLang="zh-TW" smtClean="0"/>
            </a:br>
            <a:r>
              <a:rPr lang="en-US" altLang="zh-TW" smtClean="0"/>
              <a:t>states at each instant of time, </a:t>
            </a:r>
            <a:br>
              <a:rPr lang="en-US" altLang="zh-TW" smtClean="0"/>
            </a:br>
            <a:r>
              <a:rPr lang="en-US" altLang="zh-TW" smtClean="0">
                <a:solidFill>
                  <a:srgbClr val="0000FF"/>
                </a:solidFill>
              </a:rPr>
              <a:t>when each state corresponds to an </a:t>
            </a:r>
            <a:br>
              <a:rPr lang="en-US" altLang="zh-TW" smtClean="0">
                <a:solidFill>
                  <a:srgbClr val="0000FF"/>
                </a:solidFill>
              </a:rPr>
            </a:br>
            <a:r>
              <a:rPr lang="en-US" altLang="zh-TW" smtClean="0">
                <a:solidFill>
                  <a:srgbClr val="0000FF"/>
                </a:solidFill>
              </a:rPr>
              <a:t>observable event</a:t>
            </a:r>
          </a:p>
          <a:p>
            <a:pPr lvl="1" eaLnBrk="1" hangingPunct="1"/>
            <a:r>
              <a:rPr lang="en-US" altLang="zh-TW" smtClean="0"/>
              <a:t>The output in any given state is </a:t>
            </a:r>
            <a:br>
              <a:rPr lang="en-US" altLang="zh-TW" smtClean="0"/>
            </a:br>
            <a:r>
              <a:rPr lang="en-US" altLang="zh-TW" smtClean="0"/>
              <a:t>not random  (</a:t>
            </a:r>
            <a:r>
              <a:rPr lang="en-US" altLang="zh-TW" b="1" i="1" smtClean="0"/>
              <a:t>deterministic!</a:t>
            </a:r>
            <a:r>
              <a:rPr lang="en-US" altLang="zh-TW" smtClean="0"/>
              <a:t>)</a:t>
            </a:r>
          </a:p>
          <a:p>
            <a:pPr lvl="1" eaLnBrk="1" hangingPunct="1"/>
            <a:r>
              <a:rPr lang="en-US" altLang="zh-TW" smtClean="0">
                <a:solidFill>
                  <a:srgbClr val="FF0000"/>
                </a:solidFill>
              </a:rPr>
              <a:t>Too simple to describe the speech </a:t>
            </a:r>
            <a:br>
              <a:rPr lang="en-US" altLang="zh-TW" smtClean="0">
                <a:solidFill>
                  <a:srgbClr val="FF0000"/>
                </a:solidFill>
              </a:rPr>
            </a:br>
            <a:r>
              <a:rPr lang="en-US" altLang="zh-TW" smtClean="0">
                <a:solidFill>
                  <a:srgbClr val="FF0000"/>
                </a:solidFill>
              </a:rPr>
              <a:t>signal characteristics</a:t>
            </a:r>
          </a:p>
          <a:p>
            <a:pPr eaLnBrk="1" hangingPunct="1"/>
            <a:endParaRPr lang="en-US" altLang="zh-TW" smtClean="0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6130925" y="2954338"/>
            <a:ext cx="3006725" cy="263525"/>
          </a:xfrm>
          <a:prstGeom prst="rect">
            <a:avLst/>
          </a:prstGeom>
          <a:solidFill>
            <a:srgbClr val="FFFF9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1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First-order and time-invariant assumptions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2A1BA13-AFAC-491F-BAD5-14EDB670770D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2 of HMM</a:t>
            </a:r>
            <a:br>
              <a:rPr lang="en-US" altLang="zh-TW" smtClean="0"/>
            </a:br>
            <a:r>
              <a:rPr lang="en-US" altLang="zh-TW" sz="2800" smtClean="0"/>
              <a:t>- The Viterbi Algorithm (cont.)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8013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A three-state Hidden Markov Model for the </a:t>
            </a:r>
            <a:r>
              <a:rPr lang="en-US" altLang="zh-TW" i="1" smtClean="0"/>
              <a:t>Dow Jones Industrial average</a:t>
            </a:r>
          </a:p>
        </p:txBody>
      </p:sp>
      <p:pic>
        <p:nvPicPr>
          <p:cNvPr id="41989" name="Picture 6" descr="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4863" r="5658" b="2681"/>
          <a:stretch>
            <a:fillRect/>
          </a:stretch>
        </p:blipFill>
        <p:spPr bwMode="auto">
          <a:xfrm>
            <a:off x="684213" y="2384425"/>
            <a:ext cx="684053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4787900" y="3082925"/>
            <a:ext cx="392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0.6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4787900" y="3441700"/>
            <a:ext cx="392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0.5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037138" y="371157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0.4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5789613" y="360362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0.7</a:t>
            </a:r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5751513" y="474662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0.1</a:t>
            </a: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5751513" y="5813425"/>
            <a:ext cx="392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0.3</a:t>
            </a:r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6634163" y="3213100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(0.6*0.35)*0.7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>
                <a:ea typeface="新細明體" charset="-120"/>
              </a:rPr>
              <a:t>=0.147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4F28E29E-A5AB-41CF-A0F7-1076B6253A10}" type="slidenum">
              <a:rPr lang="en-US" altLang="zh-TW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2 of HMM</a:t>
            </a:r>
            <a:br>
              <a:rPr lang="en-US" altLang="zh-TW" smtClean="0"/>
            </a:br>
            <a:r>
              <a:rPr lang="en-US" altLang="zh-TW" sz="2800" smtClean="0"/>
              <a:t>- The Viterbi Algorithm (cont.)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Algorithm in the </a:t>
            </a:r>
            <a:r>
              <a:rPr lang="en-US" altLang="zh-TW" smtClean="0">
                <a:solidFill>
                  <a:srgbClr val="0000FF"/>
                </a:solidFill>
              </a:rPr>
              <a:t>logarithmic</a:t>
            </a:r>
            <a:r>
              <a:rPr lang="en-US" altLang="zh-TW" smtClean="0"/>
              <a:t> form </a:t>
            </a:r>
          </a:p>
          <a:p>
            <a:pPr eaLnBrk="1" hangingPunct="1"/>
            <a:endParaRPr lang="en-US" altLang="zh-TW" smtClean="0"/>
          </a:p>
        </p:txBody>
      </p:sp>
      <p:graphicFrame>
        <p:nvGraphicFramePr>
          <p:cNvPr id="43013" name="Object 6"/>
          <p:cNvGraphicFramePr>
            <a:graphicFrameLocks/>
          </p:cNvGraphicFramePr>
          <p:nvPr/>
        </p:nvGraphicFramePr>
        <p:xfrm>
          <a:off x="971550" y="1844675"/>
          <a:ext cx="7704138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方程式" r:id="rId3" imgW="4470400" imgH="2565400" progId="Equation.3">
                  <p:embed/>
                </p:oleObj>
              </mc:Choice>
              <mc:Fallback>
                <p:oleObj name="方程式" r:id="rId3" imgW="4470400" imgH="256540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844675"/>
                        <a:ext cx="7704138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5EF395D-A91F-463D-831B-60974BC6BA39}" type="slidenum">
              <a:rPr lang="en-US" altLang="zh-TW"/>
              <a:pPr>
                <a:defRPr/>
              </a:pPr>
              <a:t>42</a:t>
            </a:fld>
            <a:endParaRPr lang="en-US" altLang="zh-TW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Homework 1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42486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A three-state Hidden Markov Model for the </a:t>
            </a:r>
            <a:r>
              <a:rPr lang="en-US" altLang="zh-TW" i="1" smtClean="0"/>
              <a:t>Dow Jones Industrial average</a:t>
            </a:r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eaLnBrk="1" hangingPunct="1"/>
            <a:endParaRPr lang="en-US" altLang="zh-TW" i="1" smtClean="0"/>
          </a:p>
          <a:p>
            <a:pPr lvl="1" eaLnBrk="1" hangingPunct="1"/>
            <a:r>
              <a:rPr lang="en-US" altLang="zh-TW" sz="1800" i="1" smtClean="0"/>
              <a:t>Find the probability:  </a:t>
            </a:r>
            <a:br>
              <a:rPr lang="en-US" altLang="zh-TW" sz="1800" i="1" smtClean="0"/>
            </a:br>
            <a:r>
              <a:rPr lang="en-US" altLang="zh-TW" sz="1800" i="1" smtClean="0"/>
              <a:t>      P</a:t>
            </a:r>
            <a:r>
              <a:rPr lang="en-US" altLang="zh-TW" sz="1800" smtClean="0"/>
              <a:t>(</a:t>
            </a:r>
            <a:r>
              <a:rPr lang="en-US" altLang="zh-TW" sz="1800" i="1" smtClean="0"/>
              <a:t>up, up, unchanged, down, unchanged, down, up|</a:t>
            </a:r>
            <a:r>
              <a:rPr lang="en-US" altLang="zh-TW" sz="1800" b="1" i="1" smtClean="0">
                <a:sym typeface="Symbol" pitchFamily="18" charset="2"/>
              </a:rPr>
              <a:t></a:t>
            </a:r>
            <a:r>
              <a:rPr lang="en-US" altLang="zh-TW" sz="1800" smtClean="0"/>
              <a:t>)</a:t>
            </a:r>
          </a:p>
          <a:p>
            <a:pPr lvl="1" eaLnBrk="1" hangingPunct="1"/>
            <a:r>
              <a:rPr lang="en-US" altLang="zh-TW" sz="1800" i="1" smtClean="0"/>
              <a:t>Fnd the optimal state sequence of the model which generates the observation sequence: </a:t>
            </a:r>
            <a:r>
              <a:rPr lang="en-US" altLang="zh-TW" sz="1800" smtClean="0"/>
              <a:t>(</a:t>
            </a:r>
            <a:r>
              <a:rPr lang="en-US" altLang="zh-TW" sz="1800" i="1" smtClean="0"/>
              <a:t>up, up, unchanged, down, unchanged, down, up</a:t>
            </a:r>
            <a:r>
              <a:rPr lang="en-US" altLang="zh-TW" sz="1800" smtClean="0"/>
              <a:t>)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7691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03960C00-6091-474F-A840-622171F314D0}" type="slidenum">
              <a:rPr lang="en-US" altLang="zh-TW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Probability Addition in F-B Algorithm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 Forward-backward algorithm, operations usually implemented in </a:t>
            </a:r>
            <a:r>
              <a:rPr lang="en-US" altLang="zh-TW" smtClean="0">
                <a:latin typeface="Comic Sans MS" pitchFamily="66" charset="0"/>
              </a:rPr>
              <a:t>logarithmic </a:t>
            </a:r>
            <a:r>
              <a:rPr lang="en-US" altLang="zh-TW" smtClean="0"/>
              <a:t>domain</a:t>
            </a:r>
          </a:p>
          <a:p>
            <a:pPr eaLnBrk="1" hangingPunct="1">
              <a:buFontTx/>
              <a:buNone/>
            </a:pPr>
            <a:endParaRPr lang="en-US" altLang="zh-TW" smtClean="0"/>
          </a:p>
          <a:p>
            <a:pPr eaLnBrk="1" hangingPunct="1"/>
            <a:r>
              <a:rPr lang="en-US" altLang="zh-TW" smtClean="0"/>
              <a:t>Assume that we want to add       and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4870450" y="2611438"/>
          <a:ext cx="36036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7" name="方程式" r:id="rId3" imgW="152268" imgH="215713" progId="Equation.3">
                  <p:embed/>
                </p:oleObj>
              </mc:Choice>
              <mc:Fallback>
                <p:oleObj name="方程式" r:id="rId3" imgW="152268" imgH="2157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2611438"/>
                        <a:ext cx="36036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5"/>
          <p:cNvGraphicFramePr>
            <a:graphicFrameLocks noChangeAspect="1"/>
          </p:cNvGraphicFramePr>
          <p:nvPr/>
        </p:nvGraphicFramePr>
        <p:xfrm>
          <a:off x="5891213" y="2582863"/>
          <a:ext cx="39052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8" name="方程式" r:id="rId5" imgW="164885" imgH="215619" progId="Equation.3">
                  <p:embed/>
                </p:oleObj>
              </mc:Choice>
              <mc:Fallback>
                <p:oleObj name="方程式" r:id="rId5" imgW="164885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13" y="2582863"/>
                        <a:ext cx="390525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6"/>
          <p:cNvGraphicFramePr>
            <a:graphicFrameLocks noChangeAspect="1"/>
          </p:cNvGraphicFramePr>
          <p:nvPr/>
        </p:nvGraphicFramePr>
        <p:xfrm>
          <a:off x="1116013" y="3357563"/>
          <a:ext cx="6456362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9" name="方程式" r:id="rId7" imgW="2730500" imgH="965200" progId="Equation.3">
                  <p:embed/>
                </p:oleObj>
              </mc:Choice>
              <mc:Fallback>
                <p:oleObj name="方程式" r:id="rId7" imgW="2730500" imgH="965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357563"/>
                        <a:ext cx="6456362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Rectangle 7"/>
          <p:cNvSpPr>
            <a:spLocks noChangeArrowheads="1"/>
          </p:cNvSpPr>
          <p:nvPr/>
        </p:nvSpPr>
        <p:spPr bwMode="auto">
          <a:xfrm>
            <a:off x="4602163" y="3573463"/>
            <a:ext cx="3278187" cy="1887537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4932363" y="5661025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The values of                     can be</a:t>
            </a:r>
            <a:b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</a:b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saved in in a table to speedup the operations</a:t>
            </a:r>
          </a:p>
        </p:txBody>
      </p:sp>
      <p:graphicFrame>
        <p:nvGraphicFramePr>
          <p:cNvPr id="45066" name="Object 9"/>
          <p:cNvGraphicFramePr>
            <a:graphicFrameLocks noChangeAspect="1"/>
          </p:cNvGraphicFramePr>
          <p:nvPr/>
        </p:nvGraphicFramePr>
        <p:xfrm>
          <a:off x="6424613" y="5711825"/>
          <a:ext cx="10017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0" name="方程式" r:id="rId9" imgW="710891" imgH="241195" progId="Equation.3">
                  <p:embed/>
                </p:oleObj>
              </mc:Choice>
              <mc:Fallback>
                <p:oleObj name="方程式" r:id="rId9" imgW="710891" imgH="241195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4613" y="5711825"/>
                        <a:ext cx="1001712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7" name="Line 10"/>
          <p:cNvSpPr>
            <a:spLocks noChangeShapeType="1"/>
          </p:cNvSpPr>
          <p:nvPr/>
        </p:nvSpPr>
        <p:spPr bwMode="auto">
          <a:xfrm>
            <a:off x="7335838" y="1916113"/>
            <a:ext cx="377825" cy="374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45068" name="Line 11"/>
          <p:cNvSpPr>
            <a:spLocks noChangeShapeType="1"/>
          </p:cNvSpPr>
          <p:nvPr/>
        </p:nvSpPr>
        <p:spPr bwMode="auto">
          <a:xfrm flipV="1">
            <a:off x="7294563" y="2347913"/>
            <a:ext cx="4191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45069" name="Oval 12"/>
          <p:cNvSpPr>
            <a:spLocks noChangeArrowheads="1"/>
          </p:cNvSpPr>
          <p:nvPr/>
        </p:nvSpPr>
        <p:spPr bwMode="auto">
          <a:xfrm>
            <a:off x="7697788" y="2190750"/>
            <a:ext cx="239712" cy="236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5070" name="Line 13"/>
          <p:cNvSpPr>
            <a:spLocks noChangeShapeType="1"/>
          </p:cNvSpPr>
          <p:nvPr/>
        </p:nvSpPr>
        <p:spPr bwMode="auto">
          <a:xfrm flipV="1">
            <a:off x="7696200" y="2308225"/>
            <a:ext cx="238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45071" name="Line 14"/>
          <p:cNvSpPr>
            <a:spLocks noChangeShapeType="1"/>
          </p:cNvSpPr>
          <p:nvPr/>
        </p:nvSpPr>
        <p:spPr bwMode="auto">
          <a:xfrm flipH="1">
            <a:off x="7821613" y="2187575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45072" name="Line 15"/>
          <p:cNvSpPr>
            <a:spLocks noChangeShapeType="1"/>
          </p:cNvSpPr>
          <p:nvPr/>
        </p:nvSpPr>
        <p:spPr bwMode="auto">
          <a:xfrm>
            <a:off x="7951788" y="2306638"/>
            <a:ext cx="508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45073" name="Text Box 16"/>
          <p:cNvSpPr txBox="1">
            <a:spLocks noChangeArrowheads="1"/>
          </p:cNvSpPr>
          <p:nvPr/>
        </p:nvSpPr>
        <p:spPr bwMode="auto">
          <a:xfrm>
            <a:off x="7358063" y="1751013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solidFill>
                  <a:srgbClr val="0000FF"/>
                </a:solidFill>
                <a:ea typeface="新細明體" charset="-120"/>
              </a:rPr>
              <a:t>P</a:t>
            </a:r>
            <a:r>
              <a:rPr lang="en-US" altLang="zh-TW" sz="1200" baseline="-25000">
                <a:solidFill>
                  <a:srgbClr val="0000FF"/>
                </a:solidFill>
                <a:ea typeface="新細明體" charset="-120"/>
              </a:rPr>
              <a:t>1</a:t>
            </a:r>
          </a:p>
        </p:txBody>
      </p:sp>
      <p:sp>
        <p:nvSpPr>
          <p:cNvPr id="45074" name="Text Box 17"/>
          <p:cNvSpPr txBox="1">
            <a:spLocks noChangeArrowheads="1"/>
          </p:cNvSpPr>
          <p:nvPr/>
        </p:nvSpPr>
        <p:spPr bwMode="auto">
          <a:xfrm>
            <a:off x="7381875" y="2517775"/>
            <a:ext cx="339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solidFill>
                  <a:srgbClr val="0000FF"/>
                </a:solidFill>
                <a:ea typeface="新細明體" charset="-120"/>
              </a:rPr>
              <a:t>P</a:t>
            </a:r>
            <a:r>
              <a:rPr lang="en-US" altLang="zh-TW" sz="1200" baseline="-25000">
                <a:solidFill>
                  <a:srgbClr val="0000FF"/>
                </a:solidFill>
                <a:ea typeface="新細明體" charset="-120"/>
              </a:rPr>
              <a:t>2</a:t>
            </a:r>
          </a:p>
        </p:txBody>
      </p:sp>
      <p:sp>
        <p:nvSpPr>
          <p:cNvPr id="45075" name="Text Box 18"/>
          <p:cNvSpPr txBox="1">
            <a:spLocks noChangeArrowheads="1"/>
          </p:cNvSpPr>
          <p:nvPr/>
        </p:nvSpPr>
        <p:spPr bwMode="auto">
          <a:xfrm>
            <a:off x="8027988" y="1989138"/>
            <a:ext cx="630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solidFill>
                  <a:srgbClr val="0000FF"/>
                </a:solidFill>
                <a:ea typeface="新細明體" charset="-120"/>
              </a:rPr>
              <a:t>P</a:t>
            </a:r>
            <a:r>
              <a:rPr lang="en-US" altLang="zh-TW" sz="1200" baseline="-25000">
                <a:solidFill>
                  <a:srgbClr val="0000FF"/>
                </a:solidFill>
                <a:ea typeface="新細明體" charset="-120"/>
              </a:rPr>
              <a:t>1</a:t>
            </a:r>
            <a:r>
              <a:rPr lang="en-US" altLang="zh-TW" sz="1200" i="1">
                <a:solidFill>
                  <a:srgbClr val="0000FF"/>
                </a:solidFill>
                <a:ea typeface="新細明體" charset="-120"/>
              </a:rPr>
              <a:t> </a:t>
            </a:r>
            <a:r>
              <a:rPr lang="en-US" altLang="zh-TW" sz="1200">
                <a:solidFill>
                  <a:srgbClr val="0000FF"/>
                </a:solidFill>
                <a:ea typeface="新細明體" charset="-120"/>
              </a:rPr>
              <a:t>+</a:t>
            </a:r>
            <a:r>
              <a:rPr lang="en-US" altLang="zh-TW" sz="1200" i="1">
                <a:solidFill>
                  <a:srgbClr val="0000FF"/>
                </a:solidFill>
                <a:ea typeface="新細明體" charset="-120"/>
              </a:rPr>
              <a:t>P</a:t>
            </a:r>
            <a:r>
              <a:rPr lang="en-US" altLang="zh-TW" sz="1200" baseline="-25000">
                <a:solidFill>
                  <a:srgbClr val="0000FF"/>
                </a:solidFill>
                <a:ea typeface="新細明體" charset="-120"/>
              </a:rPr>
              <a:t>2</a:t>
            </a:r>
          </a:p>
        </p:txBody>
      </p:sp>
      <p:sp>
        <p:nvSpPr>
          <p:cNvPr id="45076" name="Text Box 19"/>
          <p:cNvSpPr txBox="1">
            <a:spLocks noChangeArrowheads="1"/>
          </p:cNvSpPr>
          <p:nvPr/>
        </p:nvSpPr>
        <p:spPr bwMode="auto">
          <a:xfrm>
            <a:off x="7043738" y="2038350"/>
            <a:ext cx="48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006600"/>
                </a:solidFill>
                <a:ea typeface="新細明體" charset="-120"/>
              </a:rPr>
              <a:t>log</a:t>
            </a:r>
            <a:r>
              <a:rPr lang="en-US" altLang="zh-TW" sz="1000" i="1">
                <a:solidFill>
                  <a:srgbClr val="006600"/>
                </a:solidFill>
                <a:ea typeface="新細明體" charset="-120"/>
              </a:rPr>
              <a:t>P</a:t>
            </a:r>
            <a:r>
              <a:rPr lang="en-US" altLang="zh-TW" sz="1000" baseline="-25000">
                <a:solidFill>
                  <a:srgbClr val="006600"/>
                </a:solidFill>
                <a:ea typeface="新細明體" charset="-120"/>
              </a:rPr>
              <a:t>1</a:t>
            </a:r>
          </a:p>
        </p:txBody>
      </p:sp>
      <p:sp>
        <p:nvSpPr>
          <p:cNvPr id="45077" name="Text Box 20"/>
          <p:cNvSpPr txBox="1">
            <a:spLocks noChangeArrowheads="1"/>
          </p:cNvSpPr>
          <p:nvPr/>
        </p:nvSpPr>
        <p:spPr bwMode="auto">
          <a:xfrm>
            <a:off x="7053263" y="2262188"/>
            <a:ext cx="482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006600"/>
                </a:solidFill>
                <a:ea typeface="新細明體" charset="-120"/>
              </a:rPr>
              <a:t>log</a:t>
            </a:r>
            <a:r>
              <a:rPr lang="en-US" altLang="zh-TW" sz="1000" i="1">
                <a:solidFill>
                  <a:srgbClr val="006600"/>
                </a:solidFill>
                <a:ea typeface="新細明體" charset="-120"/>
              </a:rPr>
              <a:t>P</a:t>
            </a:r>
            <a:r>
              <a:rPr lang="en-US" altLang="zh-TW" sz="1000" baseline="-25000">
                <a:solidFill>
                  <a:srgbClr val="006600"/>
                </a:solidFill>
                <a:ea typeface="新細明體" charset="-120"/>
              </a:rPr>
              <a:t>2</a:t>
            </a:r>
          </a:p>
        </p:txBody>
      </p:sp>
      <p:sp>
        <p:nvSpPr>
          <p:cNvPr id="45078" name="Text Box 21"/>
          <p:cNvSpPr txBox="1">
            <a:spLocks noChangeArrowheads="1"/>
          </p:cNvSpPr>
          <p:nvPr/>
        </p:nvSpPr>
        <p:spPr bwMode="auto">
          <a:xfrm>
            <a:off x="8005763" y="2362200"/>
            <a:ext cx="776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006600"/>
                </a:solidFill>
                <a:ea typeface="新細明體" charset="-120"/>
              </a:rPr>
              <a:t>log(</a:t>
            </a:r>
            <a:r>
              <a:rPr lang="en-US" altLang="zh-TW" sz="1000" i="1">
                <a:solidFill>
                  <a:srgbClr val="006600"/>
                </a:solidFill>
                <a:ea typeface="新細明體" charset="-120"/>
              </a:rPr>
              <a:t>P</a:t>
            </a:r>
            <a:r>
              <a:rPr lang="en-US" altLang="zh-TW" sz="1000" baseline="-25000">
                <a:solidFill>
                  <a:srgbClr val="006600"/>
                </a:solidFill>
                <a:ea typeface="新細明體" charset="-120"/>
              </a:rPr>
              <a:t>1</a:t>
            </a:r>
            <a:r>
              <a:rPr lang="en-US" altLang="zh-TW" sz="1000" i="1">
                <a:solidFill>
                  <a:srgbClr val="006600"/>
                </a:solidFill>
                <a:ea typeface="新細明體" charset="-120"/>
              </a:rPr>
              <a:t>+P</a:t>
            </a:r>
            <a:r>
              <a:rPr lang="en-US" altLang="zh-TW" sz="1000" baseline="-25000">
                <a:solidFill>
                  <a:srgbClr val="006600"/>
                </a:solidFill>
                <a:ea typeface="新細明體" charset="-120"/>
              </a:rPr>
              <a:t>2</a:t>
            </a:r>
            <a:r>
              <a:rPr lang="en-US" altLang="zh-TW" sz="1000">
                <a:solidFill>
                  <a:srgbClr val="006600"/>
                </a:solidFill>
                <a:ea typeface="新細明體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0DFACD77-1C84-42E6-8520-DCEC56B22CDF}" type="slidenum">
              <a:rPr lang="en-US" altLang="zh-TW"/>
              <a:pPr>
                <a:defRPr/>
              </a:pPr>
              <a:t>44</a:t>
            </a:fld>
            <a:endParaRPr lang="en-US" altLang="zh-TW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Probability Addition in F-B Algorithm (cont.)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An example code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1403350" y="1844675"/>
            <a:ext cx="6492875" cy="444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#define</a:t>
            </a:r>
            <a:r>
              <a:rPr lang="en-US" altLang="zh-TW" sz="1500">
                <a:ea typeface="新細明體" charset="-120"/>
              </a:rPr>
              <a:t> LZERO  (-1.0E10)   </a:t>
            </a:r>
            <a:r>
              <a:rPr lang="en-US" altLang="zh-TW" sz="1500">
                <a:solidFill>
                  <a:schemeClr val="hlink"/>
                </a:solidFill>
                <a:ea typeface="新細明體" charset="-120"/>
              </a:rPr>
              <a:t>// ~log(0)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#define</a:t>
            </a:r>
            <a:r>
              <a:rPr lang="en-US" altLang="zh-TW" sz="1500">
                <a:ea typeface="新細明體" charset="-120"/>
              </a:rPr>
              <a:t> LSMALL (-0.5E10)   </a:t>
            </a:r>
            <a:r>
              <a:rPr lang="en-US" altLang="zh-TW" sz="1500">
                <a:solidFill>
                  <a:schemeClr val="hlink"/>
                </a:solidFill>
                <a:ea typeface="新細明體" charset="-120"/>
              </a:rPr>
              <a:t>// log values &lt; LSMALL are set to LZERO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#define</a:t>
            </a:r>
            <a:r>
              <a:rPr lang="en-US" altLang="zh-TW" sz="1500">
                <a:ea typeface="新細明體" charset="-120"/>
              </a:rPr>
              <a:t> minLogExp  -log(-LZERO) </a:t>
            </a:r>
            <a:r>
              <a:rPr lang="en-US" altLang="zh-TW" sz="1500">
                <a:solidFill>
                  <a:schemeClr val="hlink"/>
                </a:solidFill>
                <a:ea typeface="新細明體" charset="-120"/>
              </a:rPr>
              <a:t>// ~=-23</a:t>
            </a:r>
            <a:endParaRPr lang="en-US" altLang="zh-TW" sz="1500">
              <a:ea typeface="新細明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double</a:t>
            </a:r>
            <a:r>
              <a:rPr lang="en-US" altLang="zh-TW" sz="1500">
                <a:ea typeface="新細明體" charset="-120"/>
              </a:rPr>
              <a:t> LogAdd(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double</a:t>
            </a:r>
            <a:r>
              <a:rPr lang="en-US" altLang="zh-TW" sz="1500">
                <a:ea typeface="新細明體" charset="-120"/>
              </a:rPr>
              <a:t> x,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double</a:t>
            </a:r>
            <a:r>
              <a:rPr lang="en-US" altLang="zh-TW" sz="1500">
                <a:ea typeface="新細明體" charset="-120"/>
              </a:rPr>
              <a:t> 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{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double</a:t>
            </a:r>
            <a:r>
              <a:rPr lang="en-US" altLang="zh-TW" sz="1500">
                <a:ea typeface="新細明體" charset="-120"/>
              </a:rPr>
              <a:t> temp,diff,z;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if</a:t>
            </a:r>
            <a:r>
              <a:rPr lang="en-US" altLang="zh-TW" sz="1500">
                <a:ea typeface="新細明體" charset="-120"/>
              </a:rPr>
              <a:t> (x&lt;y)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{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   temp = x; x = y; y = temp;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diff = y-x; </a:t>
            </a:r>
            <a:r>
              <a:rPr lang="en-US" altLang="zh-TW" sz="1500">
                <a:solidFill>
                  <a:srgbClr val="006600"/>
                </a:solidFill>
                <a:ea typeface="新細明體" charset="-120"/>
              </a:rPr>
              <a:t>//notice that diff &lt;=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if</a:t>
            </a:r>
            <a:r>
              <a:rPr lang="en-US" altLang="zh-TW" sz="1500">
                <a:ea typeface="新細明體" charset="-120"/>
              </a:rPr>
              <a:t> (diff&lt;minLogExp) </a:t>
            </a:r>
            <a:r>
              <a:rPr lang="en-US" altLang="zh-TW" sz="1500">
                <a:solidFill>
                  <a:srgbClr val="006600"/>
                </a:solidFill>
                <a:ea typeface="新細明體" charset="-120"/>
              </a:rPr>
              <a:t>// if y’ is far smaller than x’</a:t>
            </a:r>
            <a:endParaRPr lang="en-US" altLang="zh-TW" sz="1500">
              <a:ea typeface="新細明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  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return</a:t>
            </a:r>
            <a:r>
              <a:rPr lang="en-US" altLang="zh-TW" sz="1500">
                <a:ea typeface="新細明體" charset="-120"/>
              </a:rPr>
              <a:t>  (x&lt;LSMALL) ?  LZERO:x;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else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 {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   z = exp(diff);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   </a:t>
            </a:r>
            <a:r>
              <a:rPr lang="en-US" altLang="zh-TW" sz="1500">
                <a:solidFill>
                  <a:srgbClr val="0000FF"/>
                </a:solidFill>
                <a:ea typeface="新細明體" charset="-120"/>
              </a:rPr>
              <a:t>return</a:t>
            </a:r>
            <a:r>
              <a:rPr lang="en-US" altLang="zh-TW" sz="1500">
                <a:ea typeface="新細明體" charset="-120"/>
              </a:rPr>
              <a:t> x+log(1.0+z);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   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>
                <a:ea typeface="新細明體" charset="-120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9E040629-94D5-4F79-B3D8-52DCA1289AF3}" type="slidenum">
              <a:rPr lang="en-US" altLang="zh-TW"/>
              <a:pPr>
                <a:defRPr/>
              </a:pPr>
              <a:t>45</a:t>
            </a:fld>
            <a:endParaRPr lang="en-US" altLang="zh-TW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z="2800" smtClean="0">
                <a:solidFill>
                  <a:schemeClr val="tx1"/>
                </a:solidFill>
              </a:rPr>
              <a:t>Intuitive View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219200"/>
            <a:ext cx="868521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How to adjust (re-estimate) the model parameter 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b="1" i="1" smtClean="0">
                <a:sym typeface="Symbol" pitchFamily="18" charset="2"/>
              </a:rPr>
              <a:t>=</a:t>
            </a:r>
            <a:r>
              <a:rPr lang="en-US" altLang="zh-TW" b="1" smtClean="0">
                <a:sym typeface="Symbol" pitchFamily="18" charset="2"/>
              </a:rPr>
              <a:t>(</a:t>
            </a:r>
            <a:r>
              <a:rPr lang="en-US" altLang="zh-TW" b="1" i="1" smtClean="0"/>
              <a:t>A</a:t>
            </a:r>
            <a:r>
              <a:rPr lang="en-US" altLang="zh-TW" i="1" smtClean="0"/>
              <a:t>,</a:t>
            </a:r>
            <a:r>
              <a:rPr lang="en-US" altLang="zh-TW" b="1" i="1" smtClean="0"/>
              <a:t>B</a:t>
            </a:r>
            <a:r>
              <a:rPr lang="en-US" altLang="zh-TW" i="1" smtClean="0"/>
              <a:t>,</a:t>
            </a:r>
            <a:r>
              <a:rPr lang="en-US" altLang="zh-TW" i="1" smtClean="0">
                <a:sym typeface="Symbol" pitchFamily="18" charset="2"/>
              </a:rPr>
              <a:t></a:t>
            </a:r>
            <a:r>
              <a:rPr lang="en-US" altLang="zh-TW" b="1" smtClean="0">
                <a:sym typeface="Symbol" pitchFamily="18" charset="2"/>
              </a:rPr>
              <a:t>) </a:t>
            </a:r>
            <a:r>
              <a:rPr lang="en-US" altLang="zh-TW" smtClean="0">
                <a:sym typeface="Symbol" pitchFamily="18" charset="2"/>
              </a:rPr>
              <a:t>to maximize</a:t>
            </a:r>
            <a:r>
              <a:rPr lang="en-US" altLang="zh-TW" b="1" smtClean="0">
                <a:sym typeface="Symbol" pitchFamily="18" charset="2"/>
              </a:rPr>
              <a:t> 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O</a:t>
            </a:r>
            <a:r>
              <a:rPr lang="en-US" altLang="zh-TW" sz="1200" b="1" smtClean="0"/>
              <a:t>1</a:t>
            </a:r>
            <a:r>
              <a:rPr lang="en-US" altLang="zh-TW" i="1" smtClean="0"/>
              <a:t>,…,</a:t>
            </a:r>
            <a:r>
              <a:rPr lang="en-US" altLang="zh-TW" b="1" i="1" smtClean="0"/>
              <a:t> O</a:t>
            </a:r>
            <a:r>
              <a:rPr lang="en-US" altLang="zh-TW" sz="1200" b="1" i="1" smtClean="0"/>
              <a:t>L</a:t>
            </a:r>
            <a:r>
              <a:rPr lang="en-US" altLang="zh-TW" i="1" smtClean="0"/>
              <a:t>|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/>
              <a:t>) or log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b="1" i="1" smtClean="0"/>
              <a:t>O</a:t>
            </a:r>
            <a:r>
              <a:rPr lang="en-US" altLang="zh-TW" sz="1200" b="1" smtClean="0"/>
              <a:t>1</a:t>
            </a:r>
            <a:r>
              <a:rPr lang="en-US" altLang="zh-TW" i="1" smtClean="0"/>
              <a:t>,…,</a:t>
            </a:r>
            <a:r>
              <a:rPr lang="en-US" altLang="zh-TW" b="1" i="1" smtClean="0"/>
              <a:t> O</a:t>
            </a:r>
            <a:r>
              <a:rPr lang="en-US" altLang="zh-TW" sz="1200" b="1" i="1" smtClean="0"/>
              <a:t>L </a:t>
            </a:r>
            <a:r>
              <a:rPr lang="en-US" altLang="zh-TW" i="1" smtClean="0"/>
              <a:t>|</a:t>
            </a:r>
            <a:r>
              <a:rPr lang="en-US" altLang="zh-TW" i="1" smtClean="0">
                <a:sym typeface="Symbol" pitchFamily="18" charset="2"/>
              </a:rPr>
              <a:t></a:t>
            </a:r>
            <a:r>
              <a:rPr lang="en-US" altLang="zh-TW" smtClean="0"/>
              <a:t>)?</a:t>
            </a:r>
          </a:p>
          <a:p>
            <a:pPr lvl="1" eaLnBrk="1" hangingPunct="1"/>
            <a:r>
              <a:rPr lang="en-US" altLang="zh-TW" smtClean="0"/>
              <a:t>Belonging to a typical problem of “</a:t>
            </a:r>
            <a:r>
              <a:rPr lang="en-US" altLang="zh-TW" smtClean="0">
                <a:solidFill>
                  <a:srgbClr val="0000FF"/>
                </a:solidFill>
              </a:rPr>
              <a:t>inferential statistics</a:t>
            </a:r>
            <a:r>
              <a:rPr lang="en-US" altLang="zh-TW" smtClean="0"/>
              <a:t>”</a:t>
            </a:r>
            <a:r>
              <a:rPr lang="zh-TW" altLang="en-US" smtClean="0"/>
              <a:t> 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The most difficult of the three problems, because there is </a:t>
            </a:r>
            <a:r>
              <a:rPr lang="en-US" altLang="zh-TW" smtClean="0">
                <a:solidFill>
                  <a:srgbClr val="000099"/>
                </a:solidFill>
              </a:rPr>
              <a:t>no  known analytical method</a:t>
            </a:r>
            <a:r>
              <a:rPr lang="en-US" altLang="zh-TW" smtClean="0"/>
              <a:t> that maximizes the joint probability of the training data in a close form</a:t>
            </a:r>
          </a:p>
          <a:p>
            <a:pPr lvl="1" eaLnBrk="1" hangingPunct="1">
              <a:buFontTx/>
              <a:buNone/>
            </a:pPr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mtClean="0"/>
          </a:p>
          <a:p>
            <a:pPr lvl="1" eaLnBrk="1" hangingPunct="1"/>
            <a:endParaRPr lang="en-US" altLang="zh-TW" sz="1200" smtClean="0"/>
          </a:p>
          <a:p>
            <a:pPr lvl="1" eaLnBrk="1" hangingPunct="1"/>
            <a:r>
              <a:rPr lang="en-US" altLang="zh-TW" smtClean="0"/>
              <a:t>The </a:t>
            </a:r>
            <a:r>
              <a:rPr lang="en-US" altLang="zh-TW" smtClean="0">
                <a:solidFill>
                  <a:srgbClr val="000066"/>
                </a:solidFill>
              </a:rPr>
              <a:t>data is incomplete</a:t>
            </a:r>
            <a:r>
              <a:rPr lang="en-US" altLang="zh-TW" smtClean="0"/>
              <a:t> because of the hidden state sequences</a:t>
            </a:r>
            <a:endParaRPr lang="en-US" altLang="zh-TW" sz="800" smtClean="0"/>
          </a:p>
          <a:p>
            <a:pPr lvl="1" eaLnBrk="1" hangingPunct="1"/>
            <a:r>
              <a:rPr lang="en-US" altLang="zh-TW" smtClean="0"/>
              <a:t>Well-solved by the </a:t>
            </a:r>
            <a:r>
              <a:rPr lang="en-US" altLang="zh-TW" i="1" smtClean="0">
                <a:solidFill>
                  <a:srgbClr val="000066"/>
                </a:solidFill>
              </a:rPr>
              <a:t>Baum-Welch</a:t>
            </a:r>
            <a:r>
              <a:rPr lang="en-US" altLang="zh-TW" smtClean="0"/>
              <a:t> (known as </a:t>
            </a:r>
            <a:r>
              <a:rPr lang="en-US" altLang="zh-TW" i="1" smtClean="0">
                <a:solidFill>
                  <a:srgbClr val="000066"/>
                </a:solidFill>
              </a:rPr>
              <a:t>forward-backward</a:t>
            </a:r>
            <a:r>
              <a:rPr lang="en-US" altLang="zh-TW" smtClean="0"/>
              <a:t>) algorithm and </a:t>
            </a:r>
            <a:r>
              <a:rPr lang="en-US" altLang="zh-TW" i="1" smtClean="0"/>
              <a:t>EM</a:t>
            </a:r>
            <a:r>
              <a:rPr lang="en-US" altLang="zh-TW" smtClean="0"/>
              <a:t> (</a:t>
            </a:r>
            <a:r>
              <a:rPr lang="en-US" altLang="zh-TW" i="1" smtClean="0"/>
              <a:t>Expectation-Maximization</a:t>
            </a:r>
            <a:r>
              <a:rPr lang="en-US" altLang="zh-TW" smtClean="0"/>
              <a:t>) algorithm</a:t>
            </a:r>
          </a:p>
          <a:p>
            <a:pPr lvl="2" eaLnBrk="1" hangingPunct="1"/>
            <a:r>
              <a:rPr lang="en-US" altLang="zh-TW" sz="2000" smtClean="0"/>
              <a:t>Iterative update and improvement</a:t>
            </a:r>
          </a:p>
          <a:p>
            <a:pPr lvl="2" eaLnBrk="1" hangingPunct="1"/>
            <a:r>
              <a:rPr lang="en-US" altLang="zh-TW" sz="2000" smtClean="0"/>
              <a:t>Based on </a:t>
            </a:r>
            <a:r>
              <a:rPr lang="en-US" altLang="zh-TW" sz="2000" smtClean="0">
                <a:solidFill>
                  <a:srgbClr val="FF0000"/>
                </a:solidFill>
              </a:rPr>
              <a:t>Maximum Likelihood (ML) criterion </a:t>
            </a:r>
          </a:p>
        </p:txBody>
      </p:sp>
      <p:graphicFrame>
        <p:nvGraphicFramePr>
          <p:cNvPr id="47109" name="Object 4"/>
          <p:cNvGraphicFramePr>
            <a:graphicFrameLocks/>
          </p:cNvGraphicFramePr>
          <p:nvPr/>
        </p:nvGraphicFramePr>
        <p:xfrm>
          <a:off x="2000250" y="3143250"/>
          <a:ext cx="484822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5" name="Equation" r:id="rId4" imgW="3543300" imgH="1346200" progId="Equation.3">
                  <p:embed/>
                </p:oleObj>
              </mc:Choice>
              <mc:Fallback>
                <p:oleObj name="Equation" r:id="rId4" imgW="3543300" imgH="1346200" progId="Equation.3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3143250"/>
                        <a:ext cx="484822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矩形 6"/>
          <p:cNvSpPr>
            <a:spLocks noChangeArrowheads="1"/>
          </p:cNvSpPr>
          <p:nvPr/>
        </p:nvSpPr>
        <p:spPr bwMode="auto">
          <a:xfrm>
            <a:off x="4119563" y="3817938"/>
            <a:ext cx="2120900" cy="579437"/>
          </a:xfrm>
          <a:prstGeom prst="rect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7111" name="手繪多邊形 8"/>
          <p:cNvSpPr>
            <a:spLocks noChangeArrowheads="1"/>
          </p:cNvSpPr>
          <p:nvPr/>
        </p:nvSpPr>
        <p:spPr bwMode="auto">
          <a:xfrm>
            <a:off x="6072188" y="3619500"/>
            <a:ext cx="642937" cy="171450"/>
          </a:xfrm>
          <a:custGeom>
            <a:avLst/>
            <a:gdLst>
              <a:gd name="T0" fmla="*/ 0 w 682172"/>
              <a:gd name="T1" fmla="*/ 62 h 241905"/>
              <a:gd name="T2" fmla="*/ 63047 w 682172"/>
              <a:gd name="T3" fmla="*/ 10 h 241905"/>
              <a:gd name="T4" fmla="*/ 164622 w 682172"/>
              <a:gd name="T5" fmla="*/ 3 h 241905"/>
              <a:gd name="T6" fmla="*/ 164622 w 682172"/>
              <a:gd name="T7" fmla="*/ 3 h 241905"/>
              <a:gd name="T8" fmla="*/ 0 60000 65536"/>
              <a:gd name="T9" fmla="*/ 0 60000 65536"/>
              <a:gd name="T10" fmla="*/ 0 60000 65536"/>
              <a:gd name="T11" fmla="*/ 0 60000 65536"/>
              <a:gd name="T12" fmla="*/ 0 w 682172"/>
              <a:gd name="T13" fmla="*/ 0 h 241905"/>
              <a:gd name="T14" fmla="*/ 682172 w 682172"/>
              <a:gd name="T15" fmla="*/ 241905 h 2419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2172" h="241905">
                <a:moveTo>
                  <a:pt x="0" y="241905"/>
                </a:moveTo>
                <a:cubicBezTo>
                  <a:pt x="73781" y="159657"/>
                  <a:pt x="147563" y="77410"/>
                  <a:pt x="261258" y="38705"/>
                </a:cubicBezTo>
                <a:cubicBezTo>
                  <a:pt x="374953" y="0"/>
                  <a:pt x="682172" y="9677"/>
                  <a:pt x="682172" y="9677"/>
                </a:cubicBezTo>
              </a:path>
            </a:pathLst>
          </a:custGeom>
          <a:noFill/>
          <a:ln w="9525" algn="ctr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47112" name="文字方塊 9"/>
          <p:cNvSpPr txBox="1">
            <a:spLocks noChangeArrowheads="1"/>
          </p:cNvSpPr>
          <p:nvPr/>
        </p:nvSpPr>
        <p:spPr bwMode="auto">
          <a:xfrm>
            <a:off x="6715125" y="3476625"/>
            <a:ext cx="2000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The “log of sum” form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difficult to deal with</a:t>
            </a:r>
            <a:endParaRPr lang="zh-TW" altLang="en-US" sz="1400">
              <a:solidFill>
                <a:srgbClr val="006600"/>
              </a:solidFill>
              <a:latin typeface="Corbel" pitchFamily="34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BF62E8AD-A952-423C-91E8-76A6ADB414E8}" type="slidenum">
              <a:rPr lang="en-US" altLang="zh-TW"/>
              <a:pPr>
                <a:defRPr/>
              </a:pPr>
              <a:t>46</a:t>
            </a:fld>
            <a:endParaRPr lang="en-US" altLang="zh-TW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Maximum Likelihood (ML) Estimation: </a:t>
            </a:r>
            <a:br>
              <a:rPr lang="en-US" altLang="zh-TW" smtClean="0"/>
            </a:br>
            <a:r>
              <a:rPr lang="en-US" altLang="zh-TW" smtClean="0"/>
              <a:t>A Schematic Depiction  (1/2)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214438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Hard Assignment</a:t>
            </a:r>
          </a:p>
          <a:p>
            <a:pPr lvl="1" eaLnBrk="1" hangingPunct="1"/>
            <a:r>
              <a:rPr lang="en-US" altLang="zh-TW" smtClean="0"/>
              <a:t>Given the data follow a multinomial distribution</a:t>
            </a:r>
          </a:p>
        </p:txBody>
      </p:sp>
      <p:sp>
        <p:nvSpPr>
          <p:cNvPr id="48133" name="AutoShape 4"/>
          <p:cNvSpPr>
            <a:spLocks noChangeArrowheads="1"/>
          </p:cNvSpPr>
          <p:nvPr/>
        </p:nvSpPr>
        <p:spPr bwMode="auto">
          <a:xfrm>
            <a:off x="3563938" y="2197100"/>
            <a:ext cx="1439862" cy="1401763"/>
          </a:xfrm>
          <a:prstGeom prst="can">
            <a:avLst>
              <a:gd name="adj" fmla="val 25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State </a:t>
            </a: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2000" baseline="-25000">
                <a:ea typeface="新細明體" charset="-120"/>
              </a:rPr>
              <a:t>1</a:t>
            </a:r>
          </a:p>
        </p:txBody>
      </p:sp>
      <p:sp>
        <p:nvSpPr>
          <p:cNvPr id="48134" name="Line 5"/>
          <p:cNvSpPr>
            <a:spLocks noChangeShapeType="1"/>
          </p:cNvSpPr>
          <p:nvPr/>
        </p:nvSpPr>
        <p:spPr bwMode="auto">
          <a:xfrm flipH="1" flipV="1">
            <a:off x="4325938" y="3727450"/>
            <a:ext cx="3175" cy="733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5" name="Oval 6"/>
          <p:cNvSpPr>
            <a:spLocks noChangeArrowheads="1"/>
          </p:cNvSpPr>
          <p:nvPr/>
        </p:nvSpPr>
        <p:spPr bwMode="auto">
          <a:xfrm>
            <a:off x="4189413" y="4641850"/>
            <a:ext cx="288925" cy="269875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4202113" y="5251450"/>
            <a:ext cx="288925" cy="2698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4227513" y="6445250"/>
            <a:ext cx="288925" cy="2698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8138" name="Rectangle 9"/>
          <p:cNvSpPr>
            <a:spLocks noChangeArrowheads="1"/>
          </p:cNvSpPr>
          <p:nvPr/>
        </p:nvSpPr>
        <p:spPr bwMode="auto">
          <a:xfrm>
            <a:off x="468313" y="1435100"/>
            <a:ext cx="82296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4214813" y="5822950"/>
            <a:ext cx="288925" cy="269875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8140" name="Text Box 11"/>
          <p:cNvSpPr txBox="1">
            <a:spLocks noChangeArrowheads="1"/>
          </p:cNvSpPr>
          <p:nvPr/>
        </p:nvSpPr>
        <p:spPr bwMode="auto">
          <a:xfrm>
            <a:off x="5389563" y="2414588"/>
            <a:ext cx="2090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P(B| </a:t>
            </a: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2000" baseline="-25000">
                <a:ea typeface="新細明體" charset="-120"/>
              </a:rPr>
              <a:t>1</a:t>
            </a:r>
            <a:r>
              <a:rPr lang="en-US" altLang="zh-TW" sz="2000">
                <a:ea typeface="新細明體" charset="-120"/>
              </a:rPr>
              <a:t>)=2/4=0.5</a:t>
            </a:r>
          </a:p>
        </p:txBody>
      </p:sp>
      <p:sp>
        <p:nvSpPr>
          <p:cNvPr id="48141" name="Text Box 12"/>
          <p:cNvSpPr txBox="1">
            <a:spLocks noChangeArrowheads="1"/>
          </p:cNvSpPr>
          <p:nvPr/>
        </p:nvSpPr>
        <p:spPr bwMode="auto">
          <a:xfrm>
            <a:off x="5364163" y="3049588"/>
            <a:ext cx="2160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ea typeface="新細明體" charset="-120"/>
              </a:rPr>
              <a:t>P(W| </a:t>
            </a:r>
            <a:r>
              <a:rPr lang="en-US" altLang="zh-TW" sz="2000" i="1">
                <a:solidFill>
                  <a:srgbClr val="FF0000"/>
                </a:solidFill>
                <a:ea typeface="新細明體" charset="-120"/>
              </a:rPr>
              <a:t>S</a:t>
            </a:r>
            <a:r>
              <a:rPr lang="en-US" altLang="zh-TW" sz="2000" baseline="-25000">
                <a:solidFill>
                  <a:srgbClr val="FF0000"/>
                </a:solidFill>
                <a:ea typeface="新細明體" charset="-120"/>
              </a:rPr>
              <a:t>1</a:t>
            </a:r>
            <a:r>
              <a:rPr lang="en-US" altLang="zh-TW" sz="2000">
                <a:solidFill>
                  <a:srgbClr val="FF0000"/>
                </a:solidFill>
                <a:ea typeface="新細明體" charset="-120"/>
              </a:rPr>
              <a:t>)=2/4=0.5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5499100" y="6635750"/>
            <a:ext cx="3644900" cy="476250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SP - Berlin Chen   </a:t>
            </a:r>
            <a:fld id="{806DAC4D-EAA9-446A-8615-C27266CF658E}" type="slidenum">
              <a:rPr lang="en-US" altLang="zh-TW"/>
              <a:pPr>
                <a:defRPr/>
              </a:pPr>
              <a:t>47</a:t>
            </a:fld>
            <a:endParaRPr lang="en-US" altLang="zh-TW" dirty="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Maximum Likelihood (ML) Estimation: </a:t>
            </a:r>
            <a:br>
              <a:rPr lang="en-US" altLang="zh-TW" smtClean="0"/>
            </a:br>
            <a:r>
              <a:rPr lang="en-US" altLang="zh-TW" smtClean="0"/>
              <a:t>A Schematic Depiction  (1/2)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084263"/>
            <a:ext cx="7686675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Soft Assignment</a:t>
            </a:r>
          </a:p>
          <a:p>
            <a:pPr lvl="1" eaLnBrk="1" hangingPunct="1"/>
            <a:r>
              <a:rPr lang="en-US" altLang="zh-TW" smtClean="0"/>
              <a:t> Given the data follow a multinomial distribution</a:t>
            </a:r>
          </a:p>
          <a:p>
            <a:pPr lvl="1" eaLnBrk="1" hangingPunct="1"/>
            <a:r>
              <a:rPr lang="en-US" altLang="zh-TW" smtClean="0">
                <a:solidFill>
                  <a:srgbClr val="0000FF"/>
                </a:solidFill>
              </a:rPr>
              <a:t>Maximize the likelihood of the data given the alignment</a:t>
            </a:r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1590675" y="2262188"/>
            <a:ext cx="1439863" cy="1401762"/>
          </a:xfrm>
          <a:prstGeom prst="can">
            <a:avLst>
              <a:gd name="adj" fmla="val 25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State </a:t>
            </a: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2000" baseline="-25000">
                <a:ea typeface="新細明體" charset="-120"/>
              </a:rPr>
              <a:t>1</a:t>
            </a:r>
          </a:p>
        </p:txBody>
      </p:sp>
      <p:sp>
        <p:nvSpPr>
          <p:cNvPr id="49158" name="Line 5"/>
          <p:cNvSpPr>
            <a:spLocks noChangeShapeType="1"/>
          </p:cNvSpPr>
          <p:nvPr/>
        </p:nvSpPr>
        <p:spPr bwMode="auto">
          <a:xfrm flipH="1" flipV="1">
            <a:off x="2700338" y="3630613"/>
            <a:ext cx="1854200" cy="11493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9" name="Oval 6"/>
          <p:cNvSpPr>
            <a:spLocks noChangeArrowheads="1"/>
          </p:cNvSpPr>
          <p:nvPr/>
        </p:nvSpPr>
        <p:spPr bwMode="auto">
          <a:xfrm>
            <a:off x="4500563" y="4748213"/>
            <a:ext cx="288925" cy="269875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9160" name="Oval 7"/>
          <p:cNvSpPr>
            <a:spLocks noChangeArrowheads="1"/>
          </p:cNvSpPr>
          <p:nvPr/>
        </p:nvSpPr>
        <p:spPr bwMode="auto">
          <a:xfrm>
            <a:off x="4513263" y="5357813"/>
            <a:ext cx="288925" cy="2698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9161" name="Oval 8"/>
          <p:cNvSpPr>
            <a:spLocks noChangeArrowheads="1"/>
          </p:cNvSpPr>
          <p:nvPr/>
        </p:nvSpPr>
        <p:spPr bwMode="auto">
          <a:xfrm>
            <a:off x="4538663" y="6551613"/>
            <a:ext cx="288925" cy="26987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9162" name="Oval 9"/>
          <p:cNvSpPr>
            <a:spLocks noChangeArrowheads="1"/>
          </p:cNvSpPr>
          <p:nvPr/>
        </p:nvSpPr>
        <p:spPr bwMode="auto">
          <a:xfrm>
            <a:off x="4525963" y="5929313"/>
            <a:ext cx="288925" cy="269875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49163" name="AutoShape 10"/>
          <p:cNvSpPr>
            <a:spLocks noChangeArrowheads="1"/>
          </p:cNvSpPr>
          <p:nvPr/>
        </p:nvSpPr>
        <p:spPr bwMode="auto">
          <a:xfrm>
            <a:off x="6227763" y="2262188"/>
            <a:ext cx="1439862" cy="1401762"/>
          </a:xfrm>
          <a:prstGeom prst="can">
            <a:avLst>
              <a:gd name="adj" fmla="val 25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State </a:t>
            </a: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2000" baseline="-25000">
                <a:ea typeface="新細明體" charset="-120"/>
              </a:rPr>
              <a:t>2</a:t>
            </a:r>
          </a:p>
        </p:txBody>
      </p:sp>
      <p:sp>
        <p:nvSpPr>
          <p:cNvPr id="49164" name="Line 11"/>
          <p:cNvSpPr>
            <a:spLocks noChangeShapeType="1"/>
          </p:cNvSpPr>
          <p:nvPr/>
        </p:nvSpPr>
        <p:spPr bwMode="auto">
          <a:xfrm flipV="1">
            <a:off x="4737100" y="3648075"/>
            <a:ext cx="1866900" cy="113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5" name="Line 12"/>
          <p:cNvSpPr>
            <a:spLocks noChangeShapeType="1"/>
          </p:cNvSpPr>
          <p:nvPr/>
        </p:nvSpPr>
        <p:spPr bwMode="auto">
          <a:xfrm flipH="1" flipV="1">
            <a:off x="2460625" y="3670300"/>
            <a:ext cx="2043113" cy="182086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6" name="Line 13"/>
          <p:cNvSpPr>
            <a:spLocks noChangeShapeType="1"/>
          </p:cNvSpPr>
          <p:nvPr/>
        </p:nvSpPr>
        <p:spPr bwMode="auto">
          <a:xfrm flipV="1">
            <a:off x="4802188" y="3683000"/>
            <a:ext cx="1970087" cy="18176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7" name="Line 14"/>
          <p:cNvSpPr>
            <a:spLocks noChangeShapeType="1"/>
          </p:cNvSpPr>
          <p:nvPr/>
        </p:nvSpPr>
        <p:spPr bwMode="auto">
          <a:xfrm flipH="1" flipV="1">
            <a:off x="2159000" y="3678238"/>
            <a:ext cx="2357438" cy="23844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8" name="Line 15"/>
          <p:cNvSpPr>
            <a:spLocks noChangeShapeType="1"/>
          </p:cNvSpPr>
          <p:nvPr/>
        </p:nvSpPr>
        <p:spPr bwMode="auto">
          <a:xfrm flipV="1">
            <a:off x="4840288" y="3640138"/>
            <a:ext cx="2276475" cy="23812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9" name="Line 16"/>
          <p:cNvSpPr>
            <a:spLocks noChangeShapeType="1"/>
          </p:cNvSpPr>
          <p:nvPr/>
        </p:nvSpPr>
        <p:spPr bwMode="auto">
          <a:xfrm flipH="1" flipV="1">
            <a:off x="1849438" y="3605213"/>
            <a:ext cx="2633662" cy="30861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70" name="Line 17"/>
          <p:cNvSpPr>
            <a:spLocks noChangeShapeType="1"/>
          </p:cNvSpPr>
          <p:nvPr/>
        </p:nvSpPr>
        <p:spPr bwMode="auto">
          <a:xfrm flipV="1">
            <a:off x="4868863" y="3630613"/>
            <a:ext cx="2471737" cy="30353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71" name="Text Box 18"/>
          <p:cNvSpPr txBox="1">
            <a:spLocks noChangeArrowheads="1"/>
          </p:cNvSpPr>
          <p:nvPr/>
        </p:nvSpPr>
        <p:spPr bwMode="auto">
          <a:xfrm>
            <a:off x="3695700" y="3960813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0.7</a:t>
            </a:r>
          </a:p>
        </p:txBody>
      </p:sp>
      <p:sp>
        <p:nvSpPr>
          <p:cNvPr id="49172" name="Text Box 19"/>
          <p:cNvSpPr txBox="1">
            <a:spLocks noChangeArrowheads="1"/>
          </p:cNvSpPr>
          <p:nvPr/>
        </p:nvSpPr>
        <p:spPr bwMode="auto">
          <a:xfrm>
            <a:off x="5194300" y="3960813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0.3</a:t>
            </a:r>
          </a:p>
        </p:txBody>
      </p:sp>
      <p:sp>
        <p:nvSpPr>
          <p:cNvPr id="49173" name="Text Box 20"/>
          <p:cNvSpPr txBox="1">
            <a:spLocks noChangeArrowheads="1"/>
          </p:cNvSpPr>
          <p:nvPr/>
        </p:nvSpPr>
        <p:spPr bwMode="auto">
          <a:xfrm>
            <a:off x="3644900" y="4494213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ea typeface="新細明體" charset="-120"/>
              </a:rPr>
              <a:t>0.4</a:t>
            </a:r>
          </a:p>
        </p:txBody>
      </p:sp>
      <p:sp>
        <p:nvSpPr>
          <p:cNvPr id="49174" name="Text Box 21"/>
          <p:cNvSpPr txBox="1">
            <a:spLocks noChangeArrowheads="1"/>
          </p:cNvSpPr>
          <p:nvPr/>
        </p:nvSpPr>
        <p:spPr bwMode="auto">
          <a:xfrm>
            <a:off x="5156200" y="4506913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ea typeface="新細明體" charset="-120"/>
              </a:rPr>
              <a:t>0.6</a:t>
            </a:r>
          </a:p>
        </p:txBody>
      </p:sp>
      <p:sp>
        <p:nvSpPr>
          <p:cNvPr id="49175" name="Text Box 22"/>
          <p:cNvSpPr txBox="1">
            <a:spLocks noChangeArrowheads="1"/>
          </p:cNvSpPr>
          <p:nvPr/>
        </p:nvSpPr>
        <p:spPr bwMode="auto">
          <a:xfrm>
            <a:off x="3741738" y="511810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0.9</a:t>
            </a:r>
          </a:p>
        </p:txBody>
      </p:sp>
      <p:sp>
        <p:nvSpPr>
          <p:cNvPr id="49176" name="Text Box 23"/>
          <p:cNvSpPr txBox="1">
            <a:spLocks noChangeArrowheads="1"/>
          </p:cNvSpPr>
          <p:nvPr/>
        </p:nvSpPr>
        <p:spPr bwMode="auto">
          <a:xfrm>
            <a:off x="4914900" y="5192713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ea typeface="新細明體" charset="-120"/>
              </a:rPr>
              <a:t>0.1</a:t>
            </a:r>
          </a:p>
        </p:txBody>
      </p:sp>
      <p:sp>
        <p:nvSpPr>
          <p:cNvPr id="49177" name="Text Box 24"/>
          <p:cNvSpPr txBox="1">
            <a:spLocks noChangeArrowheads="1"/>
          </p:cNvSpPr>
          <p:nvPr/>
        </p:nvSpPr>
        <p:spPr bwMode="auto">
          <a:xfrm>
            <a:off x="3838575" y="5770563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ea typeface="新細明體" charset="-120"/>
              </a:rPr>
              <a:t>0.5</a:t>
            </a:r>
          </a:p>
        </p:txBody>
      </p:sp>
      <p:sp>
        <p:nvSpPr>
          <p:cNvPr id="49178" name="Text Box 25"/>
          <p:cNvSpPr txBox="1">
            <a:spLocks noChangeArrowheads="1"/>
          </p:cNvSpPr>
          <p:nvPr/>
        </p:nvSpPr>
        <p:spPr bwMode="auto">
          <a:xfrm>
            <a:off x="4910138" y="579120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ea typeface="新細明體" charset="-120"/>
              </a:rPr>
              <a:t>0.5</a:t>
            </a:r>
          </a:p>
        </p:txBody>
      </p:sp>
      <p:sp>
        <p:nvSpPr>
          <p:cNvPr id="49179" name="Text Box 26"/>
          <p:cNvSpPr txBox="1">
            <a:spLocks noChangeArrowheads="1"/>
          </p:cNvSpPr>
          <p:nvPr/>
        </p:nvSpPr>
        <p:spPr bwMode="auto">
          <a:xfrm>
            <a:off x="0" y="4621213"/>
            <a:ext cx="3065463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600">
                <a:ea typeface="新細明體" charset="-120"/>
              </a:rPr>
              <a:t>P(B| </a:t>
            </a:r>
            <a:r>
              <a:rPr lang="en-US" altLang="zh-TW" sz="1600" i="1">
                <a:ea typeface="新細明體" charset="-120"/>
              </a:rPr>
              <a:t>S</a:t>
            </a:r>
            <a:r>
              <a:rPr lang="en-US" altLang="zh-TW" sz="1600" baseline="-25000">
                <a:ea typeface="新細明體" charset="-120"/>
              </a:rPr>
              <a:t>1</a:t>
            </a:r>
            <a:r>
              <a:rPr lang="en-US" altLang="zh-TW" sz="1600">
                <a:ea typeface="新細明體" charset="-120"/>
              </a:rPr>
              <a:t>)=(0.7+0.9)/</a:t>
            </a:r>
            <a:br>
              <a:rPr lang="en-US" altLang="zh-TW" sz="1600">
                <a:ea typeface="新細明體" charset="-120"/>
              </a:rPr>
            </a:br>
            <a:r>
              <a:rPr lang="en-US" altLang="zh-TW" sz="1600">
                <a:ea typeface="新細明體" charset="-120"/>
              </a:rPr>
              <a:t>                (0.7+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0.4</a:t>
            </a:r>
            <a:r>
              <a:rPr lang="en-US" altLang="zh-TW" sz="1600">
                <a:ea typeface="新細明體" charset="-120"/>
              </a:rPr>
              <a:t>+0.9+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0.5</a:t>
            </a:r>
            <a:r>
              <a:rPr lang="en-US" altLang="zh-TW" sz="1600">
                <a:ea typeface="新細明體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1600">
                <a:ea typeface="新細明體" charset="-120"/>
              </a:rPr>
              <a:t>             =1.6/2.5=0.64</a:t>
            </a:r>
          </a:p>
        </p:txBody>
      </p:sp>
      <p:sp>
        <p:nvSpPr>
          <p:cNvPr id="49180" name="Text Box 27"/>
          <p:cNvSpPr txBox="1">
            <a:spLocks noChangeArrowheads="1"/>
          </p:cNvSpPr>
          <p:nvPr/>
        </p:nvSpPr>
        <p:spPr bwMode="auto">
          <a:xfrm>
            <a:off x="0" y="5840413"/>
            <a:ext cx="3065463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P(W| </a:t>
            </a:r>
            <a:r>
              <a:rPr lang="en-US" altLang="zh-TW" sz="1600" i="1">
                <a:solidFill>
                  <a:srgbClr val="FF0000"/>
                </a:solidFill>
                <a:ea typeface="新細明體" charset="-120"/>
              </a:rPr>
              <a:t>S</a:t>
            </a:r>
            <a:r>
              <a:rPr lang="en-US" altLang="zh-TW" sz="1600" baseline="-25000">
                <a:solidFill>
                  <a:srgbClr val="FF0000"/>
                </a:solidFill>
                <a:ea typeface="新細明體" charset="-120"/>
              </a:rPr>
              <a:t>1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)</a:t>
            </a:r>
            <a:r>
              <a:rPr lang="en-US" altLang="zh-TW" sz="1600">
                <a:ea typeface="新細明體" charset="-120"/>
              </a:rPr>
              <a:t>=(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0.4</a:t>
            </a:r>
            <a:r>
              <a:rPr lang="en-US" altLang="zh-TW" sz="1600">
                <a:ea typeface="新細明體" charset="-120"/>
              </a:rPr>
              <a:t>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0.5</a:t>
            </a:r>
            <a:r>
              <a:rPr lang="en-US" altLang="zh-TW" sz="1600">
                <a:ea typeface="新細明體" charset="-120"/>
              </a:rPr>
              <a:t>)/</a:t>
            </a:r>
            <a:br>
              <a:rPr lang="en-US" altLang="zh-TW" sz="1600">
                <a:ea typeface="新細明體" charset="-120"/>
              </a:rPr>
            </a:br>
            <a:r>
              <a:rPr lang="en-US" altLang="zh-TW" sz="1600">
                <a:ea typeface="新細明體" charset="-120"/>
              </a:rPr>
              <a:t>                (0.7+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0.4</a:t>
            </a:r>
            <a:r>
              <a:rPr lang="en-US" altLang="zh-TW" sz="1600">
                <a:ea typeface="新細明體" charset="-120"/>
              </a:rPr>
              <a:t>+0.9+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0.5</a:t>
            </a:r>
            <a:r>
              <a:rPr lang="en-US" altLang="zh-TW" sz="1600">
                <a:ea typeface="新細明體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1600">
                <a:ea typeface="新細明體" charset="-120"/>
              </a:rPr>
              <a:t>             =0.9/2.5=0.36</a:t>
            </a:r>
          </a:p>
        </p:txBody>
      </p:sp>
      <p:sp>
        <p:nvSpPr>
          <p:cNvPr id="49181" name="Text Box 28"/>
          <p:cNvSpPr txBox="1">
            <a:spLocks noChangeArrowheads="1"/>
          </p:cNvSpPr>
          <p:nvPr/>
        </p:nvSpPr>
        <p:spPr bwMode="auto">
          <a:xfrm>
            <a:off x="6189663" y="4816475"/>
            <a:ext cx="30654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600">
                <a:ea typeface="新細明體" charset="-120"/>
              </a:rPr>
              <a:t>P(B| </a:t>
            </a:r>
            <a:r>
              <a:rPr lang="en-US" altLang="zh-TW" sz="1600" i="1">
                <a:ea typeface="新細明體" charset="-120"/>
              </a:rPr>
              <a:t>S</a:t>
            </a:r>
            <a:r>
              <a:rPr lang="en-US" altLang="zh-TW" sz="1600" baseline="-25000">
                <a:ea typeface="新細明體" charset="-120"/>
              </a:rPr>
              <a:t>2</a:t>
            </a:r>
            <a:r>
              <a:rPr lang="en-US" altLang="zh-TW" sz="1600">
                <a:ea typeface="新細明體" charset="-120"/>
              </a:rPr>
              <a:t>)=(0.3+0.1)/</a:t>
            </a:r>
            <a:br>
              <a:rPr lang="en-US" altLang="zh-TW" sz="1600">
                <a:ea typeface="新細明體" charset="-120"/>
              </a:rPr>
            </a:br>
            <a:r>
              <a:rPr lang="en-US" altLang="zh-TW" sz="1600">
                <a:ea typeface="新細明體" charset="-120"/>
              </a:rPr>
              <a:t>                (0.3+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0.6</a:t>
            </a:r>
            <a:r>
              <a:rPr lang="en-US" altLang="zh-TW" sz="1600">
                <a:ea typeface="新細明體" charset="-120"/>
              </a:rPr>
              <a:t>+0.1+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0.5</a:t>
            </a:r>
            <a:r>
              <a:rPr lang="en-US" altLang="zh-TW" sz="1600">
                <a:ea typeface="新細明體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1600">
                <a:ea typeface="新細明體" charset="-120"/>
              </a:rPr>
              <a:t>             =0.4/1.5=0.27</a:t>
            </a:r>
          </a:p>
        </p:txBody>
      </p:sp>
      <p:sp>
        <p:nvSpPr>
          <p:cNvPr id="49182" name="Text Box 29"/>
          <p:cNvSpPr txBox="1">
            <a:spLocks noChangeArrowheads="1"/>
          </p:cNvSpPr>
          <p:nvPr/>
        </p:nvSpPr>
        <p:spPr bwMode="auto">
          <a:xfrm>
            <a:off x="6100763" y="5768975"/>
            <a:ext cx="30654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P(W| </a:t>
            </a:r>
            <a:r>
              <a:rPr lang="en-US" altLang="zh-TW" sz="1600" i="1">
                <a:solidFill>
                  <a:srgbClr val="FF0000"/>
                </a:solidFill>
                <a:ea typeface="新細明體" charset="-120"/>
              </a:rPr>
              <a:t>S</a:t>
            </a:r>
            <a:r>
              <a:rPr lang="en-US" altLang="zh-TW" sz="1600" baseline="-25000">
                <a:solidFill>
                  <a:srgbClr val="FF0000"/>
                </a:solidFill>
                <a:ea typeface="新細明體" charset="-120"/>
              </a:rPr>
              <a:t>2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)</a:t>
            </a:r>
            <a:r>
              <a:rPr lang="en-US" altLang="zh-TW" sz="1600">
                <a:ea typeface="新細明體" charset="-120"/>
              </a:rPr>
              <a:t>=( 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0.6</a:t>
            </a:r>
            <a:r>
              <a:rPr lang="en-US" altLang="zh-TW" sz="1600">
                <a:ea typeface="新細明體" charset="-120"/>
              </a:rPr>
              <a:t>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0.5</a:t>
            </a:r>
            <a:r>
              <a:rPr lang="en-US" altLang="zh-TW" sz="1600">
                <a:ea typeface="新細明體" charset="-120"/>
              </a:rPr>
              <a:t>)/</a:t>
            </a:r>
            <a:br>
              <a:rPr lang="en-US" altLang="zh-TW" sz="1600">
                <a:ea typeface="新細明體" charset="-120"/>
              </a:rPr>
            </a:br>
            <a:r>
              <a:rPr lang="en-US" altLang="zh-TW" sz="1600">
                <a:ea typeface="新細明體" charset="-120"/>
              </a:rPr>
              <a:t>                (0.3+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0.6</a:t>
            </a:r>
            <a:r>
              <a:rPr lang="en-US" altLang="zh-TW" sz="1600">
                <a:ea typeface="新細明體" charset="-120"/>
              </a:rPr>
              <a:t>+0.1+</a:t>
            </a:r>
            <a:r>
              <a:rPr lang="en-US" altLang="zh-TW" sz="1600">
                <a:solidFill>
                  <a:srgbClr val="FF0000"/>
                </a:solidFill>
                <a:ea typeface="新細明體" charset="-120"/>
              </a:rPr>
              <a:t>0.5</a:t>
            </a:r>
            <a:r>
              <a:rPr lang="en-US" altLang="zh-TW" sz="1600">
                <a:ea typeface="新細明體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1600">
                <a:ea typeface="新細明體" charset="-120"/>
              </a:rPr>
              <a:t>             =0.11/1.5=0.73</a:t>
            </a:r>
          </a:p>
        </p:txBody>
      </p:sp>
      <p:graphicFrame>
        <p:nvGraphicFramePr>
          <p:cNvPr id="49183" name="Object 30"/>
          <p:cNvGraphicFramePr>
            <a:graphicFrameLocks noGrp="1" noChangeAspect="1"/>
          </p:cNvGraphicFramePr>
          <p:nvPr>
            <p:ph sz="half" idx="2"/>
          </p:nvPr>
        </p:nvGraphicFramePr>
        <p:xfrm>
          <a:off x="3127375" y="2828925"/>
          <a:ext cx="1323975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2" name="方程式" r:id="rId3" imgW="1002865" imgH="203112" progId="Equation.3">
                  <p:embed/>
                </p:oleObj>
              </mc:Choice>
              <mc:Fallback>
                <p:oleObj name="方程式" r:id="rId3" imgW="1002865" imgH="203112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75" y="2828925"/>
                        <a:ext cx="1323975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84" name="Object 32"/>
          <p:cNvGraphicFramePr>
            <a:graphicFrameLocks noChangeAspect="1"/>
          </p:cNvGraphicFramePr>
          <p:nvPr/>
        </p:nvGraphicFramePr>
        <p:xfrm>
          <a:off x="4802188" y="2816225"/>
          <a:ext cx="1374775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3" name="方程式" r:id="rId5" imgW="1040948" imgH="203112" progId="Equation.3">
                  <p:embed/>
                </p:oleObj>
              </mc:Choice>
              <mc:Fallback>
                <p:oleObj name="方程式" r:id="rId5" imgW="1040948" imgH="203112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188" y="2816225"/>
                        <a:ext cx="1374775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85" name="Object 33"/>
          <p:cNvGraphicFramePr>
            <a:graphicFrameLocks noChangeAspect="1"/>
          </p:cNvGraphicFramePr>
          <p:nvPr/>
        </p:nvGraphicFramePr>
        <p:xfrm>
          <a:off x="4040188" y="3324225"/>
          <a:ext cx="1357312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4" name="方程式" r:id="rId7" imgW="825142" imgH="177723" progId="Equation.3">
                  <p:embed/>
                </p:oleObj>
              </mc:Choice>
              <mc:Fallback>
                <p:oleObj name="方程式" r:id="rId7" imgW="825142" imgH="177723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188" y="3324225"/>
                        <a:ext cx="1357312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4CE281B2-7D17-4C97-8F7A-6B7C51C876EC}" type="slidenum">
              <a:rPr lang="en-US" altLang="zh-TW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2486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Relationship between the forward and backward variables</a:t>
            </a:r>
          </a:p>
        </p:txBody>
      </p:sp>
      <p:pic>
        <p:nvPicPr>
          <p:cNvPr id="50181" name="Picture 4" descr="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70188"/>
            <a:ext cx="8132763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82" name="Object 7"/>
          <p:cNvGraphicFramePr>
            <a:graphicFrameLocks noChangeAspect="1"/>
          </p:cNvGraphicFramePr>
          <p:nvPr/>
        </p:nvGraphicFramePr>
        <p:xfrm>
          <a:off x="433388" y="1879600"/>
          <a:ext cx="2722562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1" name="方程式" r:id="rId4" imgW="1765300" imgH="762000" progId="Equation.3">
                  <p:embed/>
                </p:oleObj>
              </mc:Choice>
              <mc:Fallback>
                <p:oleObj name="方程式" r:id="rId4" imgW="1765300" imgH="762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1879600"/>
                        <a:ext cx="2722562" cy="935038"/>
                      </a:xfrm>
                      <a:prstGeom prst="rect">
                        <a:avLst/>
                      </a:prstGeom>
                      <a:solidFill>
                        <a:srgbClr val="FFFF99">
                          <a:alpha val="45882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8"/>
          <p:cNvGraphicFramePr>
            <a:graphicFrameLocks noChangeAspect="1"/>
          </p:cNvGraphicFramePr>
          <p:nvPr/>
        </p:nvGraphicFramePr>
        <p:xfrm>
          <a:off x="6002338" y="1860550"/>
          <a:ext cx="2744787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2" name="方程式" r:id="rId6" imgW="1968500" imgH="711200" progId="Equation.3">
                  <p:embed/>
                </p:oleObj>
              </mc:Choice>
              <mc:Fallback>
                <p:oleObj name="方程式" r:id="rId6" imgW="1968500" imgH="71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38" y="1860550"/>
                        <a:ext cx="2744787" cy="954088"/>
                      </a:xfrm>
                      <a:prstGeom prst="rect">
                        <a:avLst/>
                      </a:prstGeom>
                      <a:solidFill>
                        <a:srgbClr val="FFFF99">
                          <a:alpha val="58038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12"/>
          <p:cNvGraphicFramePr>
            <a:graphicFrameLocks noChangeAspect="1"/>
          </p:cNvGraphicFramePr>
          <p:nvPr/>
        </p:nvGraphicFramePr>
        <p:xfrm>
          <a:off x="3232150" y="4995863"/>
          <a:ext cx="2303463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方程式" r:id="rId8" imgW="1549400" imgH="685800" progId="Equation.3">
                  <p:embed/>
                </p:oleObj>
              </mc:Choice>
              <mc:Fallback>
                <p:oleObj name="方程式" r:id="rId8" imgW="1549400" imgH="685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150" y="4995863"/>
                        <a:ext cx="2303463" cy="979487"/>
                      </a:xfrm>
                      <a:prstGeom prst="rect">
                        <a:avLst/>
                      </a:prstGeom>
                      <a:solidFill>
                        <a:srgbClr val="FFFF99">
                          <a:alpha val="39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AA6C4DA-6B58-428D-865D-96632DFA6F28}" type="slidenum">
              <a:rPr lang="en-US" altLang="zh-TW"/>
              <a:pPr>
                <a:defRPr/>
              </a:pPr>
              <a:t>49</a:t>
            </a:fld>
            <a:endParaRPr lang="en-US" altLang="zh-TW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12875"/>
            <a:ext cx="8353425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Define a new variable:</a:t>
            </a:r>
            <a:br>
              <a:rPr lang="en-US" altLang="zh-TW" smtClean="0"/>
            </a:br>
            <a:r>
              <a:rPr lang="en-US" altLang="zh-TW" i="1" smtClean="0">
                <a:sym typeface="Symbol" pitchFamily="18" charset="2"/>
              </a:rPr>
              <a:t> </a:t>
            </a:r>
            <a:r>
              <a:rPr lang="en-US" altLang="zh-TW" i="1" smtClean="0"/>
              <a:t> </a:t>
            </a:r>
          </a:p>
          <a:p>
            <a:pPr lvl="1" eaLnBrk="1" hangingPunct="1"/>
            <a:endParaRPr lang="en-US" altLang="zh-TW" sz="1800" smtClean="0"/>
          </a:p>
          <a:p>
            <a:pPr lvl="1" eaLnBrk="1" hangingPunct="1"/>
            <a:r>
              <a:rPr lang="en-US" altLang="zh-TW" sz="1800" smtClean="0"/>
              <a:t>Probability being at state </a:t>
            </a:r>
            <a:r>
              <a:rPr lang="en-US" altLang="zh-TW" sz="1800" i="1" smtClean="0"/>
              <a:t>i</a:t>
            </a:r>
            <a:r>
              <a:rPr lang="en-US" altLang="zh-TW" sz="1800" smtClean="0"/>
              <a:t> at time </a:t>
            </a:r>
            <a:r>
              <a:rPr lang="en-US" altLang="zh-TW" sz="1800" i="1" smtClean="0"/>
              <a:t>t</a:t>
            </a:r>
            <a:r>
              <a:rPr lang="en-US" altLang="zh-TW" sz="1800" smtClean="0"/>
              <a:t> and at state </a:t>
            </a:r>
            <a:r>
              <a:rPr lang="en-US" altLang="zh-TW" sz="1800" i="1" smtClean="0"/>
              <a:t>j</a:t>
            </a:r>
            <a:r>
              <a:rPr lang="en-US" altLang="zh-TW" sz="1800" smtClean="0"/>
              <a:t> at time </a:t>
            </a:r>
            <a:r>
              <a:rPr lang="en-US" altLang="zh-TW" sz="1800" i="1" smtClean="0"/>
              <a:t>t+1</a:t>
            </a:r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eaLnBrk="1" hangingPunct="1"/>
            <a:r>
              <a:rPr lang="en-US" altLang="zh-TW" smtClean="0"/>
              <a:t>Recall the posteriori probability variable:</a:t>
            </a:r>
            <a:r>
              <a:rPr lang="en-US" altLang="zh-TW" i="1" smtClean="0"/>
              <a:t> </a:t>
            </a:r>
            <a:br>
              <a:rPr lang="en-US" altLang="zh-TW" i="1" smtClean="0"/>
            </a:br>
            <a:r>
              <a:rPr lang="en-US" altLang="zh-TW" i="1" smtClean="0"/>
              <a:t>    </a:t>
            </a:r>
            <a:r>
              <a:rPr lang="en-US" altLang="zh-TW" sz="2000" i="1" smtClean="0">
                <a:sym typeface="Symbol" pitchFamily="18" charset="2"/>
              </a:rPr>
              <a:t> </a:t>
            </a:r>
            <a:r>
              <a:rPr lang="en-US" altLang="zh-TW" i="1" smtClean="0"/>
              <a:t> </a:t>
            </a:r>
            <a:r>
              <a:rPr lang="en-US" altLang="zh-TW" smtClean="0"/>
              <a:t/>
            </a:r>
            <a:br>
              <a:rPr lang="en-US" altLang="zh-TW" smtClean="0"/>
            </a:br>
            <a:endParaRPr lang="en-US" altLang="zh-TW" smtClean="0"/>
          </a:p>
          <a:p>
            <a:pPr lvl="1" eaLnBrk="1" hangingPunct="1"/>
            <a:endParaRPr lang="en-US" altLang="zh-TW" sz="1800" smtClean="0"/>
          </a:p>
          <a:p>
            <a:pPr eaLnBrk="1" hangingPunct="1"/>
            <a:endParaRPr lang="en-US" altLang="zh-TW" sz="2000" smtClean="0"/>
          </a:p>
        </p:txBody>
      </p:sp>
      <p:graphicFrame>
        <p:nvGraphicFramePr>
          <p:cNvPr id="5120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87450" y="2997200"/>
          <a:ext cx="6396038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0" name="方程式" r:id="rId3" imgW="3746500" imgH="1092200" progId="Equation.3">
                  <p:embed/>
                </p:oleObj>
              </mc:Choice>
              <mc:Fallback>
                <p:oleObj name="方程式" r:id="rId3" imgW="3746500" imgH="1092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997200"/>
                        <a:ext cx="6396038" cy="182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042988" y="6094413"/>
          <a:ext cx="547370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方程式" r:id="rId5" imgW="3441700" imgH="444500" progId="Equation.3">
                  <p:embed/>
                </p:oleObj>
              </mc:Choice>
              <mc:Fallback>
                <p:oleObj name="方程式" r:id="rId5" imgW="3441700" imgH="444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6094413"/>
                        <a:ext cx="547370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7" name="Object 10"/>
          <p:cNvGraphicFramePr>
            <a:graphicFrameLocks noChangeAspect="1"/>
          </p:cNvGraphicFramePr>
          <p:nvPr/>
        </p:nvGraphicFramePr>
        <p:xfrm>
          <a:off x="1187450" y="1916113"/>
          <a:ext cx="36544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2" name="方程式" r:id="rId7" imgW="1828800" imgH="254000" progId="Equation.3">
                  <p:embed/>
                </p:oleObj>
              </mc:Choice>
              <mc:Fallback>
                <p:oleObj name="方程式" r:id="rId7" imgW="1828800" imgH="254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916113"/>
                        <a:ext cx="3654425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11"/>
          <p:cNvGraphicFramePr>
            <a:graphicFrameLocks noChangeAspect="1"/>
          </p:cNvGraphicFramePr>
          <p:nvPr/>
        </p:nvGraphicFramePr>
        <p:xfrm>
          <a:off x="1101725" y="5522913"/>
          <a:ext cx="26066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3" name="方程式" r:id="rId9" imgW="1244600" imgH="254000" progId="Equation.3">
                  <p:embed/>
                </p:oleObj>
              </mc:Choice>
              <mc:Fallback>
                <p:oleObj name="方程式" r:id="rId9" imgW="1244600" imgH="254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522913"/>
                        <a:ext cx="260667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Object 12"/>
          <p:cNvGraphicFramePr>
            <a:graphicFrameLocks noChangeAspect="1"/>
          </p:cNvGraphicFramePr>
          <p:nvPr/>
        </p:nvGraphicFramePr>
        <p:xfrm>
          <a:off x="4495800" y="5267325"/>
          <a:ext cx="4648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4" name="方程式" r:id="rId11" imgW="3251200" imgH="622300" progId="Equation.3">
                  <p:embed/>
                </p:oleObj>
              </mc:Choice>
              <mc:Fallback>
                <p:oleObj name="方程式" r:id="rId11" imgW="3251200" imgH="622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267325"/>
                        <a:ext cx="4648200" cy="825500"/>
                      </a:xfrm>
                      <a:prstGeom prst="rect">
                        <a:avLst/>
                      </a:prstGeom>
                      <a:solidFill>
                        <a:srgbClr val="FFFF99">
                          <a:alpha val="63136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0" name="Object 13"/>
          <p:cNvGraphicFramePr>
            <a:graphicFrameLocks noChangeAspect="1"/>
          </p:cNvGraphicFramePr>
          <p:nvPr/>
        </p:nvGraphicFramePr>
        <p:xfrm>
          <a:off x="7210425" y="2986088"/>
          <a:ext cx="18002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" name="方程式" r:id="rId13" imgW="1091726" imgH="418918" progId="Equation.3">
                  <p:embed/>
                </p:oleObj>
              </mc:Choice>
              <mc:Fallback>
                <p:oleObj name="方程式" r:id="rId13" imgW="1091726" imgH="418918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425" y="2986088"/>
                        <a:ext cx="1800225" cy="503237"/>
                      </a:xfrm>
                      <a:prstGeom prst="rect">
                        <a:avLst/>
                      </a:prstGeom>
                      <a:solidFill>
                        <a:srgbClr val="FFFF99">
                          <a:alpha val="45097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1" name="Oval 14"/>
          <p:cNvSpPr>
            <a:spLocks noChangeArrowheads="1"/>
          </p:cNvSpPr>
          <p:nvPr/>
        </p:nvSpPr>
        <p:spPr bwMode="auto">
          <a:xfrm>
            <a:off x="7737475" y="481013"/>
            <a:ext cx="163513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2" name="Oval 15"/>
          <p:cNvSpPr>
            <a:spLocks noChangeArrowheads="1"/>
          </p:cNvSpPr>
          <p:nvPr/>
        </p:nvSpPr>
        <p:spPr bwMode="auto">
          <a:xfrm>
            <a:off x="7740650" y="1268413"/>
            <a:ext cx="163513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3" name="Oval 16"/>
          <p:cNvSpPr>
            <a:spLocks noChangeArrowheads="1"/>
          </p:cNvSpPr>
          <p:nvPr/>
        </p:nvSpPr>
        <p:spPr bwMode="auto">
          <a:xfrm>
            <a:off x="7737475" y="719138"/>
            <a:ext cx="163513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4" name="Oval 17"/>
          <p:cNvSpPr>
            <a:spLocks noChangeArrowheads="1"/>
          </p:cNvSpPr>
          <p:nvPr/>
        </p:nvSpPr>
        <p:spPr bwMode="auto">
          <a:xfrm>
            <a:off x="7732713" y="1609725"/>
            <a:ext cx="163512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5" name="Oval 18"/>
          <p:cNvSpPr>
            <a:spLocks noChangeArrowheads="1"/>
          </p:cNvSpPr>
          <p:nvPr/>
        </p:nvSpPr>
        <p:spPr bwMode="auto">
          <a:xfrm>
            <a:off x="7737475" y="1871663"/>
            <a:ext cx="163513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6" name="Oval 19"/>
          <p:cNvSpPr>
            <a:spLocks noChangeArrowheads="1"/>
          </p:cNvSpPr>
          <p:nvPr/>
        </p:nvSpPr>
        <p:spPr bwMode="auto">
          <a:xfrm>
            <a:off x="8308975" y="490538"/>
            <a:ext cx="163513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7" name="Oval 20"/>
          <p:cNvSpPr>
            <a:spLocks noChangeArrowheads="1"/>
          </p:cNvSpPr>
          <p:nvPr/>
        </p:nvSpPr>
        <p:spPr bwMode="auto">
          <a:xfrm>
            <a:off x="8313738" y="1328738"/>
            <a:ext cx="163512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8" name="Oval 21"/>
          <p:cNvSpPr>
            <a:spLocks noChangeArrowheads="1"/>
          </p:cNvSpPr>
          <p:nvPr/>
        </p:nvSpPr>
        <p:spPr bwMode="auto">
          <a:xfrm>
            <a:off x="8308975" y="1047750"/>
            <a:ext cx="163513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19" name="Oval 22"/>
          <p:cNvSpPr>
            <a:spLocks noChangeArrowheads="1"/>
          </p:cNvSpPr>
          <p:nvPr/>
        </p:nvSpPr>
        <p:spPr bwMode="auto">
          <a:xfrm>
            <a:off x="8313738" y="1619250"/>
            <a:ext cx="163512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20" name="Oval 23"/>
          <p:cNvSpPr>
            <a:spLocks noChangeArrowheads="1"/>
          </p:cNvSpPr>
          <p:nvPr/>
        </p:nvSpPr>
        <p:spPr bwMode="auto">
          <a:xfrm>
            <a:off x="8313738" y="1881188"/>
            <a:ext cx="163512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1221" name="Line 24"/>
          <p:cNvSpPr>
            <a:spLocks noChangeShapeType="1"/>
          </p:cNvSpPr>
          <p:nvPr/>
        </p:nvSpPr>
        <p:spPr bwMode="auto">
          <a:xfrm flipH="1">
            <a:off x="7810500" y="908050"/>
            <a:ext cx="1588" cy="32543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1222" name="Line 25"/>
          <p:cNvSpPr>
            <a:spLocks noChangeShapeType="1"/>
          </p:cNvSpPr>
          <p:nvPr/>
        </p:nvSpPr>
        <p:spPr bwMode="auto">
          <a:xfrm flipH="1">
            <a:off x="8382000" y="674688"/>
            <a:ext cx="1588" cy="32543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1223" name="Line 26"/>
          <p:cNvSpPr>
            <a:spLocks noChangeShapeType="1"/>
          </p:cNvSpPr>
          <p:nvPr/>
        </p:nvSpPr>
        <p:spPr bwMode="auto">
          <a:xfrm flipV="1">
            <a:off x="7900988" y="1160463"/>
            <a:ext cx="407987" cy="168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1224" name="Text Box 27"/>
          <p:cNvSpPr txBox="1">
            <a:spLocks noChangeArrowheads="1"/>
          </p:cNvSpPr>
          <p:nvPr/>
        </p:nvSpPr>
        <p:spPr bwMode="auto">
          <a:xfrm>
            <a:off x="7808913" y="1360488"/>
            <a:ext cx="2238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latin typeface="Comic Sans MS" pitchFamily="66" charset="0"/>
                <a:ea typeface="新細明體" charset="-120"/>
              </a:rPr>
              <a:t>i</a:t>
            </a:r>
          </a:p>
        </p:txBody>
      </p:sp>
      <p:sp>
        <p:nvSpPr>
          <p:cNvPr id="51225" name="Text Box 28"/>
          <p:cNvSpPr txBox="1">
            <a:spLocks noChangeArrowheads="1"/>
          </p:cNvSpPr>
          <p:nvPr/>
        </p:nvSpPr>
        <p:spPr bwMode="auto">
          <a:xfrm>
            <a:off x="8432800" y="1089025"/>
            <a:ext cx="24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latin typeface="Comic Sans MS" pitchFamily="66" charset="0"/>
                <a:ea typeface="新細明體" charset="-120"/>
              </a:rPr>
              <a:t>j</a:t>
            </a:r>
          </a:p>
        </p:txBody>
      </p:sp>
      <p:sp>
        <p:nvSpPr>
          <p:cNvPr id="51226" name="Text Box 29"/>
          <p:cNvSpPr txBox="1">
            <a:spLocks noChangeArrowheads="1"/>
          </p:cNvSpPr>
          <p:nvPr/>
        </p:nvSpPr>
        <p:spPr bwMode="auto">
          <a:xfrm>
            <a:off x="7694613" y="2065338"/>
            <a:ext cx="2524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latin typeface="Comic Sans MS" pitchFamily="66" charset="0"/>
                <a:ea typeface="新細明體" charset="-120"/>
              </a:rPr>
              <a:t>t</a:t>
            </a:r>
          </a:p>
        </p:txBody>
      </p:sp>
      <p:sp>
        <p:nvSpPr>
          <p:cNvPr id="51227" name="Text Box 30"/>
          <p:cNvSpPr txBox="1">
            <a:spLocks noChangeArrowheads="1"/>
          </p:cNvSpPr>
          <p:nvPr/>
        </p:nvSpPr>
        <p:spPr bwMode="auto">
          <a:xfrm>
            <a:off x="8210550" y="20605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i="1">
                <a:latin typeface="Comic Sans MS" pitchFamily="66" charset="0"/>
                <a:ea typeface="新細明體" charset="-120"/>
              </a:rPr>
              <a:t>t+1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71ACE4E8-CD4F-468A-BB7B-5BF235B0156A}" type="slidenum">
              <a:rPr lang="en-US" altLang="zh-TW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6147" name="Rectangle 16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928687"/>
          </a:xfrm>
        </p:spPr>
        <p:txBody>
          <a:bodyPr/>
          <a:lstStyle/>
          <a:p>
            <a:pPr eaLnBrk="1" hangingPunct="1"/>
            <a:r>
              <a:rPr lang="en-US" altLang="zh-TW" smtClean="0"/>
              <a:t>Observable Markov Model (cont.)</a:t>
            </a:r>
          </a:p>
        </p:txBody>
      </p:sp>
      <p:sp>
        <p:nvSpPr>
          <p:cNvPr id="6148" name="Oval 5"/>
          <p:cNvSpPr>
            <a:spLocks noChangeArrowheads="1"/>
          </p:cNvSpPr>
          <p:nvPr/>
        </p:nvSpPr>
        <p:spPr bwMode="auto">
          <a:xfrm>
            <a:off x="1666875" y="2271713"/>
            <a:ext cx="590550" cy="55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149" name="Oval 6"/>
          <p:cNvSpPr>
            <a:spLocks noChangeArrowheads="1"/>
          </p:cNvSpPr>
          <p:nvPr/>
        </p:nvSpPr>
        <p:spPr bwMode="auto">
          <a:xfrm>
            <a:off x="3648075" y="2290763"/>
            <a:ext cx="590550" cy="55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150" name="Freeform 7"/>
          <p:cNvSpPr>
            <a:spLocks/>
          </p:cNvSpPr>
          <p:nvPr/>
        </p:nvSpPr>
        <p:spPr bwMode="auto">
          <a:xfrm>
            <a:off x="2220913" y="2236788"/>
            <a:ext cx="1439862" cy="227012"/>
          </a:xfrm>
          <a:custGeom>
            <a:avLst/>
            <a:gdLst>
              <a:gd name="T0" fmla="*/ 0 w 907"/>
              <a:gd name="T1" fmla="*/ 2147483647 h 227"/>
              <a:gd name="T2" fmla="*/ 2147483647 w 907"/>
              <a:gd name="T3" fmla="*/ 0 h 227"/>
              <a:gd name="T4" fmla="*/ 2147483647 w 907"/>
              <a:gd name="T5" fmla="*/ 2147483647 h 227"/>
              <a:gd name="T6" fmla="*/ 0 60000 65536"/>
              <a:gd name="T7" fmla="*/ 0 60000 65536"/>
              <a:gd name="T8" fmla="*/ 0 60000 65536"/>
              <a:gd name="T9" fmla="*/ 0 w 907"/>
              <a:gd name="T10" fmla="*/ 0 h 227"/>
              <a:gd name="T11" fmla="*/ 907 w 907"/>
              <a:gd name="T12" fmla="*/ 227 h 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227">
                <a:moveTo>
                  <a:pt x="0" y="227"/>
                </a:moveTo>
                <a:cubicBezTo>
                  <a:pt x="128" y="113"/>
                  <a:pt x="257" y="0"/>
                  <a:pt x="408" y="0"/>
                </a:cubicBezTo>
                <a:cubicBezTo>
                  <a:pt x="559" y="0"/>
                  <a:pt x="733" y="113"/>
                  <a:pt x="907" y="22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51" name="Freeform 8"/>
          <p:cNvSpPr>
            <a:spLocks/>
          </p:cNvSpPr>
          <p:nvPr/>
        </p:nvSpPr>
        <p:spPr bwMode="auto">
          <a:xfrm>
            <a:off x="2220913" y="2679700"/>
            <a:ext cx="1511300" cy="293688"/>
          </a:xfrm>
          <a:custGeom>
            <a:avLst/>
            <a:gdLst>
              <a:gd name="T0" fmla="*/ 2147483647 w 952"/>
              <a:gd name="T1" fmla="*/ 2147483647 h 280"/>
              <a:gd name="T2" fmla="*/ 2147483647 w 952"/>
              <a:gd name="T3" fmla="*/ 2147483647 h 280"/>
              <a:gd name="T4" fmla="*/ 0 w 952"/>
              <a:gd name="T5" fmla="*/ 0 h 280"/>
              <a:gd name="T6" fmla="*/ 0 60000 65536"/>
              <a:gd name="T7" fmla="*/ 0 60000 65536"/>
              <a:gd name="T8" fmla="*/ 0 60000 65536"/>
              <a:gd name="T9" fmla="*/ 0 w 952"/>
              <a:gd name="T10" fmla="*/ 0 h 280"/>
              <a:gd name="T11" fmla="*/ 952 w 952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280">
                <a:moveTo>
                  <a:pt x="952" y="46"/>
                </a:moveTo>
                <a:cubicBezTo>
                  <a:pt x="782" y="163"/>
                  <a:pt x="612" y="280"/>
                  <a:pt x="453" y="272"/>
                </a:cubicBezTo>
                <a:cubicBezTo>
                  <a:pt x="294" y="264"/>
                  <a:pt x="147" y="13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52" name="Freeform 10"/>
          <p:cNvSpPr>
            <a:spLocks/>
          </p:cNvSpPr>
          <p:nvPr/>
        </p:nvSpPr>
        <p:spPr bwMode="auto">
          <a:xfrm>
            <a:off x="1716088" y="1857375"/>
            <a:ext cx="466725" cy="442913"/>
          </a:xfrm>
          <a:custGeom>
            <a:avLst/>
            <a:gdLst>
              <a:gd name="T0" fmla="*/ 2147483647 w 294"/>
              <a:gd name="T1" fmla="*/ 2147483647 h 453"/>
              <a:gd name="T2" fmla="*/ 2147483647 w 294"/>
              <a:gd name="T3" fmla="*/ 2147483647 h 453"/>
              <a:gd name="T4" fmla="*/ 2147483647 w 294"/>
              <a:gd name="T5" fmla="*/ 0 h 453"/>
              <a:gd name="T6" fmla="*/ 2147483647 w 294"/>
              <a:gd name="T7" fmla="*/ 2147483647 h 453"/>
              <a:gd name="T8" fmla="*/ 2147483647 w 294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4"/>
              <a:gd name="T16" fmla="*/ 0 h 453"/>
              <a:gd name="T17" fmla="*/ 294 w 294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4" h="453">
                <a:moveTo>
                  <a:pt x="98" y="453"/>
                </a:moveTo>
                <a:cubicBezTo>
                  <a:pt x="49" y="377"/>
                  <a:pt x="0" y="302"/>
                  <a:pt x="7" y="227"/>
                </a:cubicBezTo>
                <a:cubicBezTo>
                  <a:pt x="14" y="152"/>
                  <a:pt x="98" y="0"/>
                  <a:pt x="143" y="0"/>
                </a:cubicBezTo>
                <a:cubicBezTo>
                  <a:pt x="188" y="0"/>
                  <a:pt x="264" y="152"/>
                  <a:pt x="279" y="227"/>
                </a:cubicBezTo>
                <a:cubicBezTo>
                  <a:pt x="294" y="302"/>
                  <a:pt x="264" y="377"/>
                  <a:pt x="234" y="4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53" name="Freeform 11"/>
          <p:cNvSpPr>
            <a:spLocks/>
          </p:cNvSpPr>
          <p:nvPr/>
        </p:nvSpPr>
        <p:spPr bwMode="auto">
          <a:xfrm>
            <a:off x="3675063" y="1827213"/>
            <a:ext cx="466725" cy="481012"/>
          </a:xfrm>
          <a:custGeom>
            <a:avLst/>
            <a:gdLst>
              <a:gd name="T0" fmla="*/ 2147483647 w 294"/>
              <a:gd name="T1" fmla="*/ 2147483647 h 453"/>
              <a:gd name="T2" fmla="*/ 2147483647 w 294"/>
              <a:gd name="T3" fmla="*/ 2147483647 h 453"/>
              <a:gd name="T4" fmla="*/ 2147483647 w 294"/>
              <a:gd name="T5" fmla="*/ 0 h 453"/>
              <a:gd name="T6" fmla="*/ 2147483647 w 294"/>
              <a:gd name="T7" fmla="*/ 2147483647 h 453"/>
              <a:gd name="T8" fmla="*/ 2147483647 w 294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4"/>
              <a:gd name="T16" fmla="*/ 0 h 453"/>
              <a:gd name="T17" fmla="*/ 294 w 294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4" h="453">
                <a:moveTo>
                  <a:pt x="98" y="453"/>
                </a:moveTo>
                <a:cubicBezTo>
                  <a:pt x="49" y="377"/>
                  <a:pt x="0" y="302"/>
                  <a:pt x="7" y="227"/>
                </a:cubicBezTo>
                <a:cubicBezTo>
                  <a:pt x="14" y="152"/>
                  <a:pt x="98" y="0"/>
                  <a:pt x="143" y="0"/>
                </a:cubicBezTo>
                <a:cubicBezTo>
                  <a:pt x="188" y="0"/>
                  <a:pt x="264" y="152"/>
                  <a:pt x="279" y="227"/>
                </a:cubicBezTo>
                <a:cubicBezTo>
                  <a:pt x="294" y="302"/>
                  <a:pt x="264" y="377"/>
                  <a:pt x="234" y="4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1751013" y="2336800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2000" baseline="-25000">
                <a:ea typeface="新細明體" charset="-120"/>
              </a:rPr>
              <a:t>1</a:t>
            </a:r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3729038" y="2363788"/>
            <a:ext cx="44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ea typeface="新細明體" charset="-120"/>
              </a:rPr>
              <a:t>S</a:t>
            </a:r>
            <a:r>
              <a:rPr lang="en-US" altLang="zh-TW" sz="2000" baseline="-25000">
                <a:ea typeface="新細明體" charset="-120"/>
              </a:rPr>
              <a:t>2</a:t>
            </a:r>
          </a:p>
        </p:txBody>
      </p:sp>
      <p:graphicFrame>
        <p:nvGraphicFramePr>
          <p:cNvPr id="6156" name="Object 15"/>
          <p:cNvGraphicFramePr>
            <a:graphicFrameLocks noGrp="1" noChangeAspect="1"/>
          </p:cNvGraphicFramePr>
          <p:nvPr>
            <p:ph idx="1"/>
          </p:nvPr>
        </p:nvGraphicFramePr>
        <p:xfrm>
          <a:off x="1504950" y="1423988"/>
          <a:ext cx="7810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方程式" r:id="rId3" imgW="406048" imgH="203024" progId="Equation.3">
                  <p:embed/>
                </p:oleObj>
              </mc:Choice>
              <mc:Fallback>
                <p:oleObj name="方程式" r:id="rId3" imgW="406048" imgH="203024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1423988"/>
                        <a:ext cx="7810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18"/>
          <p:cNvGraphicFramePr>
            <a:graphicFrameLocks noChangeAspect="1"/>
          </p:cNvGraphicFramePr>
          <p:nvPr/>
        </p:nvGraphicFramePr>
        <p:xfrm>
          <a:off x="3479800" y="1412875"/>
          <a:ext cx="8540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方程式" r:id="rId5" imgW="444307" imgH="203112" progId="Equation.3">
                  <p:embed/>
                </p:oleObj>
              </mc:Choice>
              <mc:Fallback>
                <p:oleObj name="方程式" r:id="rId5" imgW="444307" imgH="203112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800" y="1412875"/>
                        <a:ext cx="8540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8" name="Object 19"/>
          <p:cNvGraphicFramePr>
            <a:graphicFrameLocks noChangeAspect="1"/>
          </p:cNvGraphicFramePr>
          <p:nvPr/>
        </p:nvGraphicFramePr>
        <p:xfrm>
          <a:off x="2573338" y="1874838"/>
          <a:ext cx="80486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方程式" r:id="rId7" imgW="418918" imgH="203112" progId="Equation.3">
                  <p:embed/>
                </p:oleObj>
              </mc:Choice>
              <mc:Fallback>
                <p:oleObj name="方程式" r:id="rId7" imgW="418918" imgH="203112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1874838"/>
                        <a:ext cx="80486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9" name="Object 20"/>
          <p:cNvGraphicFramePr>
            <a:graphicFrameLocks noChangeAspect="1"/>
          </p:cNvGraphicFramePr>
          <p:nvPr/>
        </p:nvGraphicFramePr>
        <p:xfrm>
          <a:off x="2517775" y="2984500"/>
          <a:ext cx="80486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方程式" r:id="rId9" imgW="418918" imgH="203112" progId="Equation.3">
                  <p:embed/>
                </p:oleObj>
              </mc:Choice>
              <mc:Fallback>
                <p:oleObj name="方程式" r:id="rId9" imgW="418918" imgH="20311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2984500"/>
                        <a:ext cx="80486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Oval 21"/>
          <p:cNvSpPr>
            <a:spLocks noChangeArrowheads="1"/>
          </p:cNvSpPr>
          <p:nvPr/>
        </p:nvSpPr>
        <p:spPr bwMode="auto">
          <a:xfrm>
            <a:off x="1570038" y="4168775"/>
            <a:ext cx="590550" cy="55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161" name="Oval 22"/>
          <p:cNvSpPr>
            <a:spLocks noChangeArrowheads="1"/>
          </p:cNvSpPr>
          <p:nvPr/>
        </p:nvSpPr>
        <p:spPr bwMode="auto">
          <a:xfrm>
            <a:off x="1528763" y="5583238"/>
            <a:ext cx="590550" cy="55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162" name="Oval 25"/>
          <p:cNvSpPr>
            <a:spLocks noChangeArrowheads="1"/>
          </p:cNvSpPr>
          <p:nvPr/>
        </p:nvSpPr>
        <p:spPr bwMode="auto">
          <a:xfrm>
            <a:off x="3486150" y="4152900"/>
            <a:ext cx="590550" cy="55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163" name="Oval 26"/>
          <p:cNvSpPr>
            <a:spLocks noChangeArrowheads="1"/>
          </p:cNvSpPr>
          <p:nvPr/>
        </p:nvSpPr>
        <p:spPr bwMode="auto">
          <a:xfrm>
            <a:off x="3522663" y="5548313"/>
            <a:ext cx="590550" cy="55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164" name="Text Box 27"/>
          <p:cNvSpPr txBox="1">
            <a:spLocks noChangeArrowheads="1"/>
          </p:cNvSpPr>
          <p:nvPr/>
        </p:nvSpPr>
        <p:spPr bwMode="auto">
          <a:xfrm>
            <a:off x="1539875" y="4305300"/>
            <a:ext cx="644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ea typeface="新細明體" charset="-120"/>
              </a:rPr>
              <a:t>S</a:t>
            </a:r>
            <a:r>
              <a:rPr lang="en-US" altLang="zh-TW" sz="1600" baseline="-25000">
                <a:ea typeface="新細明體" charset="-120"/>
              </a:rPr>
              <a:t>1 </a:t>
            </a:r>
            <a:r>
              <a:rPr lang="en-US" altLang="zh-TW" sz="1600" b="1" i="1">
                <a:ea typeface="新細明體" charset="-120"/>
              </a:rPr>
              <a:t>S</a:t>
            </a:r>
            <a:r>
              <a:rPr lang="en-US" altLang="zh-TW" sz="1600" b="1" baseline="-25000">
                <a:ea typeface="新細明體" charset="-120"/>
              </a:rPr>
              <a:t>1</a:t>
            </a:r>
          </a:p>
        </p:txBody>
      </p:sp>
      <p:sp>
        <p:nvSpPr>
          <p:cNvPr id="6165" name="Text Box 28"/>
          <p:cNvSpPr txBox="1">
            <a:spLocks noChangeArrowheads="1"/>
          </p:cNvSpPr>
          <p:nvPr/>
        </p:nvSpPr>
        <p:spPr bwMode="auto">
          <a:xfrm>
            <a:off x="3436938" y="4256088"/>
            <a:ext cx="644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ea typeface="新細明體" charset="-120"/>
              </a:rPr>
              <a:t>S</a:t>
            </a:r>
            <a:r>
              <a:rPr lang="en-US" altLang="zh-TW" sz="1600" baseline="-25000">
                <a:ea typeface="新細明體" charset="-120"/>
              </a:rPr>
              <a:t>1 </a:t>
            </a:r>
            <a:r>
              <a:rPr lang="en-US" altLang="zh-TW" sz="1600" b="1" i="1">
                <a:ea typeface="新細明體" charset="-120"/>
              </a:rPr>
              <a:t>S</a:t>
            </a:r>
            <a:r>
              <a:rPr lang="en-US" altLang="zh-TW" sz="1600" b="1" baseline="-25000">
                <a:ea typeface="新細明體" charset="-120"/>
              </a:rPr>
              <a:t>2</a:t>
            </a:r>
          </a:p>
        </p:txBody>
      </p:sp>
      <p:sp>
        <p:nvSpPr>
          <p:cNvPr id="6166" name="Text Box 29"/>
          <p:cNvSpPr txBox="1">
            <a:spLocks noChangeArrowheads="1"/>
          </p:cNvSpPr>
          <p:nvPr/>
        </p:nvSpPr>
        <p:spPr bwMode="auto">
          <a:xfrm>
            <a:off x="1489075" y="5684838"/>
            <a:ext cx="644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ea typeface="新細明體" charset="-120"/>
              </a:rPr>
              <a:t>S</a:t>
            </a:r>
            <a:r>
              <a:rPr lang="en-US" altLang="zh-TW" sz="1600" baseline="-25000">
                <a:ea typeface="新細明體" charset="-120"/>
              </a:rPr>
              <a:t>2 </a:t>
            </a:r>
            <a:r>
              <a:rPr lang="en-US" altLang="zh-TW" sz="1600" b="1" i="1">
                <a:ea typeface="新細明體" charset="-120"/>
              </a:rPr>
              <a:t>S</a:t>
            </a:r>
            <a:r>
              <a:rPr lang="en-US" altLang="zh-TW" sz="1600" b="1" baseline="-25000">
                <a:ea typeface="新細明體" charset="-120"/>
              </a:rPr>
              <a:t>1</a:t>
            </a:r>
          </a:p>
        </p:txBody>
      </p:sp>
      <p:sp>
        <p:nvSpPr>
          <p:cNvPr id="6167" name="Text Box 30"/>
          <p:cNvSpPr txBox="1">
            <a:spLocks noChangeArrowheads="1"/>
          </p:cNvSpPr>
          <p:nvPr/>
        </p:nvSpPr>
        <p:spPr bwMode="auto">
          <a:xfrm>
            <a:off x="3500438" y="5654675"/>
            <a:ext cx="606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ea typeface="新細明體" charset="-120"/>
              </a:rPr>
              <a:t>S</a:t>
            </a:r>
            <a:r>
              <a:rPr lang="en-US" altLang="zh-TW" sz="1600" baseline="-25000">
                <a:ea typeface="新細明體" charset="-120"/>
              </a:rPr>
              <a:t>2</a:t>
            </a:r>
            <a:r>
              <a:rPr lang="en-US" altLang="zh-TW" sz="1600" b="1" i="1">
                <a:ea typeface="新細明體" charset="-120"/>
              </a:rPr>
              <a:t>S</a:t>
            </a:r>
            <a:r>
              <a:rPr lang="en-US" altLang="zh-TW" sz="1600" b="1" baseline="-25000">
                <a:ea typeface="新細明體" charset="-120"/>
              </a:rPr>
              <a:t>2</a:t>
            </a:r>
          </a:p>
        </p:txBody>
      </p:sp>
      <p:sp>
        <p:nvSpPr>
          <p:cNvPr id="6168" name="Freeform 31"/>
          <p:cNvSpPr>
            <a:spLocks/>
          </p:cNvSpPr>
          <p:nvPr/>
        </p:nvSpPr>
        <p:spPr bwMode="auto">
          <a:xfrm>
            <a:off x="2093913" y="4046538"/>
            <a:ext cx="1439862" cy="227012"/>
          </a:xfrm>
          <a:custGeom>
            <a:avLst/>
            <a:gdLst>
              <a:gd name="T0" fmla="*/ 0 w 907"/>
              <a:gd name="T1" fmla="*/ 2147483647 h 227"/>
              <a:gd name="T2" fmla="*/ 2147483647 w 907"/>
              <a:gd name="T3" fmla="*/ 0 h 227"/>
              <a:gd name="T4" fmla="*/ 2147483647 w 907"/>
              <a:gd name="T5" fmla="*/ 2147483647 h 227"/>
              <a:gd name="T6" fmla="*/ 0 60000 65536"/>
              <a:gd name="T7" fmla="*/ 0 60000 65536"/>
              <a:gd name="T8" fmla="*/ 0 60000 65536"/>
              <a:gd name="T9" fmla="*/ 0 w 907"/>
              <a:gd name="T10" fmla="*/ 0 h 227"/>
              <a:gd name="T11" fmla="*/ 907 w 907"/>
              <a:gd name="T12" fmla="*/ 227 h 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227">
                <a:moveTo>
                  <a:pt x="0" y="227"/>
                </a:moveTo>
                <a:cubicBezTo>
                  <a:pt x="128" y="113"/>
                  <a:pt x="257" y="0"/>
                  <a:pt x="408" y="0"/>
                </a:cubicBezTo>
                <a:cubicBezTo>
                  <a:pt x="559" y="0"/>
                  <a:pt x="733" y="113"/>
                  <a:pt x="907" y="22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6169" name="Object 32"/>
          <p:cNvGraphicFramePr>
            <a:graphicFrameLocks noChangeAspect="1"/>
          </p:cNvGraphicFramePr>
          <p:nvPr/>
        </p:nvGraphicFramePr>
        <p:xfrm>
          <a:off x="2517775" y="2984500"/>
          <a:ext cx="80486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方程式" r:id="rId11" imgW="418918" imgH="203112" progId="Equation.3">
                  <p:embed/>
                </p:oleObj>
              </mc:Choice>
              <mc:Fallback>
                <p:oleObj name="方程式" r:id="rId11" imgW="418918" imgH="203112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2984500"/>
                        <a:ext cx="80486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Freeform 35"/>
          <p:cNvSpPr>
            <a:spLocks/>
          </p:cNvSpPr>
          <p:nvPr/>
        </p:nvSpPr>
        <p:spPr bwMode="auto">
          <a:xfrm>
            <a:off x="2065338" y="5992813"/>
            <a:ext cx="1511300" cy="293687"/>
          </a:xfrm>
          <a:custGeom>
            <a:avLst/>
            <a:gdLst>
              <a:gd name="T0" fmla="*/ 2147483647 w 952"/>
              <a:gd name="T1" fmla="*/ 2147483647 h 280"/>
              <a:gd name="T2" fmla="*/ 2147483647 w 952"/>
              <a:gd name="T3" fmla="*/ 2147483647 h 280"/>
              <a:gd name="T4" fmla="*/ 0 w 952"/>
              <a:gd name="T5" fmla="*/ 0 h 280"/>
              <a:gd name="T6" fmla="*/ 0 60000 65536"/>
              <a:gd name="T7" fmla="*/ 0 60000 65536"/>
              <a:gd name="T8" fmla="*/ 0 60000 65536"/>
              <a:gd name="T9" fmla="*/ 0 w 952"/>
              <a:gd name="T10" fmla="*/ 0 h 280"/>
              <a:gd name="T11" fmla="*/ 952 w 952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280">
                <a:moveTo>
                  <a:pt x="952" y="46"/>
                </a:moveTo>
                <a:cubicBezTo>
                  <a:pt x="782" y="163"/>
                  <a:pt x="612" y="280"/>
                  <a:pt x="453" y="272"/>
                </a:cubicBezTo>
                <a:cubicBezTo>
                  <a:pt x="294" y="264"/>
                  <a:pt x="147" y="13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71" name="Line 38"/>
          <p:cNvSpPr>
            <a:spLocks noChangeShapeType="1"/>
          </p:cNvSpPr>
          <p:nvPr/>
        </p:nvSpPr>
        <p:spPr bwMode="auto">
          <a:xfrm flipH="1">
            <a:off x="3841750" y="4743450"/>
            <a:ext cx="1588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72" name="Line 39"/>
          <p:cNvSpPr>
            <a:spLocks noChangeShapeType="1"/>
          </p:cNvSpPr>
          <p:nvPr/>
        </p:nvSpPr>
        <p:spPr bwMode="auto">
          <a:xfrm flipH="1">
            <a:off x="1841500" y="4743450"/>
            <a:ext cx="1588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73" name="Freeform 42"/>
          <p:cNvSpPr>
            <a:spLocks/>
          </p:cNvSpPr>
          <p:nvPr/>
        </p:nvSpPr>
        <p:spPr bwMode="auto">
          <a:xfrm>
            <a:off x="1624013" y="3698875"/>
            <a:ext cx="466725" cy="442913"/>
          </a:xfrm>
          <a:custGeom>
            <a:avLst/>
            <a:gdLst>
              <a:gd name="T0" fmla="*/ 2147483647 w 294"/>
              <a:gd name="T1" fmla="*/ 2147483647 h 453"/>
              <a:gd name="T2" fmla="*/ 2147483647 w 294"/>
              <a:gd name="T3" fmla="*/ 2147483647 h 453"/>
              <a:gd name="T4" fmla="*/ 2147483647 w 294"/>
              <a:gd name="T5" fmla="*/ 0 h 453"/>
              <a:gd name="T6" fmla="*/ 2147483647 w 294"/>
              <a:gd name="T7" fmla="*/ 2147483647 h 453"/>
              <a:gd name="T8" fmla="*/ 2147483647 w 294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4"/>
              <a:gd name="T16" fmla="*/ 0 h 453"/>
              <a:gd name="T17" fmla="*/ 294 w 294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4" h="453">
                <a:moveTo>
                  <a:pt x="98" y="453"/>
                </a:moveTo>
                <a:cubicBezTo>
                  <a:pt x="49" y="377"/>
                  <a:pt x="0" y="302"/>
                  <a:pt x="7" y="227"/>
                </a:cubicBezTo>
                <a:cubicBezTo>
                  <a:pt x="14" y="152"/>
                  <a:pt x="98" y="0"/>
                  <a:pt x="143" y="0"/>
                </a:cubicBezTo>
                <a:cubicBezTo>
                  <a:pt x="188" y="0"/>
                  <a:pt x="264" y="152"/>
                  <a:pt x="279" y="227"/>
                </a:cubicBezTo>
                <a:cubicBezTo>
                  <a:pt x="294" y="302"/>
                  <a:pt x="264" y="377"/>
                  <a:pt x="234" y="4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74" name="Freeform 45"/>
          <p:cNvSpPr>
            <a:spLocks/>
          </p:cNvSpPr>
          <p:nvPr/>
        </p:nvSpPr>
        <p:spPr bwMode="auto">
          <a:xfrm rot="-10421897">
            <a:off x="3613150" y="6097588"/>
            <a:ext cx="466725" cy="442912"/>
          </a:xfrm>
          <a:custGeom>
            <a:avLst/>
            <a:gdLst>
              <a:gd name="T0" fmla="*/ 2147483647 w 294"/>
              <a:gd name="T1" fmla="*/ 2147483647 h 453"/>
              <a:gd name="T2" fmla="*/ 2147483647 w 294"/>
              <a:gd name="T3" fmla="*/ 2147483647 h 453"/>
              <a:gd name="T4" fmla="*/ 2147483647 w 294"/>
              <a:gd name="T5" fmla="*/ 0 h 453"/>
              <a:gd name="T6" fmla="*/ 2147483647 w 294"/>
              <a:gd name="T7" fmla="*/ 2147483647 h 453"/>
              <a:gd name="T8" fmla="*/ 2147483647 w 294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4"/>
              <a:gd name="T16" fmla="*/ 0 h 453"/>
              <a:gd name="T17" fmla="*/ 294 w 294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4" h="453">
                <a:moveTo>
                  <a:pt x="98" y="453"/>
                </a:moveTo>
                <a:cubicBezTo>
                  <a:pt x="49" y="377"/>
                  <a:pt x="0" y="302"/>
                  <a:pt x="7" y="227"/>
                </a:cubicBezTo>
                <a:cubicBezTo>
                  <a:pt x="14" y="152"/>
                  <a:pt x="98" y="0"/>
                  <a:pt x="143" y="0"/>
                </a:cubicBezTo>
                <a:cubicBezTo>
                  <a:pt x="188" y="0"/>
                  <a:pt x="264" y="152"/>
                  <a:pt x="279" y="227"/>
                </a:cubicBezTo>
                <a:cubicBezTo>
                  <a:pt x="294" y="302"/>
                  <a:pt x="264" y="377"/>
                  <a:pt x="234" y="4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6175" name="Object 46"/>
          <p:cNvGraphicFramePr>
            <a:graphicFrameLocks noChangeAspect="1"/>
          </p:cNvGraphicFramePr>
          <p:nvPr/>
        </p:nvGraphicFramePr>
        <p:xfrm>
          <a:off x="590550" y="3624263"/>
          <a:ext cx="97631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方程式" r:id="rId12" imgW="507780" imgH="203112" progId="Equation.3">
                  <p:embed/>
                </p:oleObj>
              </mc:Choice>
              <mc:Fallback>
                <p:oleObj name="方程式" r:id="rId12" imgW="507780" imgH="203112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3624263"/>
                        <a:ext cx="97631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6" name="Object 50"/>
          <p:cNvGraphicFramePr>
            <a:graphicFrameLocks noChangeAspect="1"/>
          </p:cNvGraphicFramePr>
          <p:nvPr/>
        </p:nvGraphicFramePr>
        <p:xfrm>
          <a:off x="4098925" y="6188075"/>
          <a:ext cx="10493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方程式" r:id="rId14" imgW="545626" imgH="203024" progId="Equation.3">
                  <p:embed/>
                </p:oleObj>
              </mc:Choice>
              <mc:Fallback>
                <p:oleObj name="方程式" r:id="rId14" imgW="545626" imgH="203024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6188075"/>
                        <a:ext cx="104933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7" name="Object 51"/>
          <p:cNvGraphicFramePr>
            <a:graphicFrameLocks noChangeAspect="1"/>
          </p:cNvGraphicFramePr>
          <p:nvPr/>
        </p:nvGraphicFramePr>
        <p:xfrm>
          <a:off x="3963988" y="4911725"/>
          <a:ext cx="10239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方程式" r:id="rId16" imgW="533169" imgH="203112" progId="Equation.3">
                  <p:embed/>
                </p:oleObj>
              </mc:Choice>
              <mc:Fallback>
                <p:oleObj name="方程式" r:id="rId16" imgW="533169" imgH="203112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88" y="4911725"/>
                        <a:ext cx="10239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8" name="Object 52"/>
          <p:cNvGraphicFramePr>
            <a:graphicFrameLocks noChangeAspect="1"/>
          </p:cNvGraphicFramePr>
          <p:nvPr/>
        </p:nvGraphicFramePr>
        <p:xfrm>
          <a:off x="2373313" y="5716588"/>
          <a:ext cx="10239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方程式" r:id="rId18" imgW="533169" imgH="203112" progId="Equation.3">
                  <p:embed/>
                </p:oleObj>
              </mc:Choice>
              <mc:Fallback>
                <p:oleObj name="方程式" r:id="rId18" imgW="533169" imgH="203112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3313" y="5716588"/>
                        <a:ext cx="10239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9" name="Object 53"/>
          <p:cNvGraphicFramePr>
            <a:graphicFrameLocks noChangeAspect="1"/>
          </p:cNvGraphicFramePr>
          <p:nvPr/>
        </p:nvGraphicFramePr>
        <p:xfrm>
          <a:off x="2322513" y="4235450"/>
          <a:ext cx="10001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name="方程式" r:id="rId20" imgW="520474" imgH="203112" progId="Equation.3">
                  <p:embed/>
                </p:oleObj>
              </mc:Choice>
              <mc:Fallback>
                <p:oleObj name="方程式" r:id="rId20" imgW="520474" imgH="203112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513" y="4235450"/>
                        <a:ext cx="10001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0" name="Object 54"/>
          <p:cNvGraphicFramePr>
            <a:graphicFrameLocks noChangeAspect="1"/>
          </p:cNvGraphicFramePr>
          <p:nvPr/>
        </p:nvGraphicFramePr>
        <p:xfrm>
          <a:off x="547688" y="4883150"/>
          <a:ext cx="10001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方程式" r:id="rId22" imgW="520474" imgH="203112" progId="Equation.3">
                  <p:embed/>
                </p:oleObj>
              </mc:Choice>
              <mc:Fallback>
                <p:oleObj name="方程式" r:id="rId22" imgW="520474" imgH="203112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4883150"/>
                        <a:ext cx="10001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1" name="Text Box 55"/>
          <p:cNvSpPr txBox="1">
            <a:spLocks noChangeArrowheads="1"/>
          </p:cNvSpPr>
          <p:nvPr/>
        </p:nvSpPr>
        <p:spPr bwMode="auto">
          <a:xfrm>
            <a:off x="5140325" y="2185988"/>
            <a:ext cx="387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CC"/>
                </a:solidFill>
                <a:ea typeface="新細明體" charset="-120"/>
              </a:rPr>
              <a:t>First-order</a:t>
            </a:r>
            <a:r>
              <a:rPr lang="en-US" altLang="zh-TW" sz="1800">
                <a:solidFill>
                  <a:srgbClr val="0000CC"/>
                </a:solidFill>
                <a:ea typeface="新細明體" charset="-120"/>
              </a:rPr>
              <a:t> Markov chain of </a:t>
            </a:r>
            <a:r>
              <a:rPr lang="en-US" altLang="zh-TW" sz="1800" i="1">
                <a:solidFill>
                  <a:srgbClr val="0000CC"/>
                </a:solidFill>
                <a:ea typeface="新細明體" charset="-120"/>
              </a:rPr>
              <a:t>2</a:t>
            </a:r>
            <a:r>
              <a:rPr lang="en-US" altLang="zh-TW" sz="1800">
                <a:solidFill>
                  <a:srgbClr val="0000CC"/>
                </a:solidFill>
                <a:ea typeface="新細明體" charset="-120"/>
              </a:rPr>
              <a:t> states</a:t>
            </a:r>
          </a:p>
        </p:txBody>
      </p:sp>
      <p:sp>
        <p:nvSpPr>
          <p:cNvPr id="6182" name="Text Box 56"/>
          <p:cNvSpPr txBox="1">
            <a:spLocks noChangeArrowheads="1"/>
          </p:cNvSpPr>
          <p:nvPr/>
        </p:nvSpPr>
        <p:spPr bwMode="auto">
          <a:xfrm>
            <a:off x="4999038" y="4705350"/>
            <a:ext cx="420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CC"/>
                </a:solidFill>
                <a:ea typeface="新細明體" charset="-120"/>
              </a:rPr>
              <a:t>Second-order</a:t>
            </a:r>
            <a:r>
              <a:rPr lang="en-US" altLang="zh-TW" sz="1800">
                <a:solidFill>
                  <a:srgbClr val="0000CC"/>
                </a:solidFill>
                <a:ea typeface="新細明體" charset="-120"/>
              </a:rPr>
              <a:t> Markov chain of </a:t>
            </a:r>
            <a:r>
              <a:rPr lang="en-US" altLang="zh-TW" sz="1800" i="1">
                <a:solidFill>
                  <a:srgbClr val="0000CC"/>
                </a:solidFill>
                <a:ea typeface="新細明體" charset="-120"/>
              </a:rPr>
              <a:t>2</a:t>
            </a:r>
            <a:r>
              <a:rPr lang="en-US" altLang="zh-TW" sz="1800">
                <a:solidFill>
                  <a:srgbClr val="0000CC"/>
                </a:solidFill>
                <a:ea typeface="新細明體" charset="-120"/>
              </a:rPr>
              <a:t> states</a:t>
            </a:r>
          </a:p>
        </p:txBody>
      </p:sp>
      <p:sp>
        <p:nvSpPr>
          <p:cNvPr id="6183" name="Line 59"/>
          <p:cNvSpPr>
            <a:spLocks noChangeShapeType="1"/>
          </p:cNvSpPr>
          <p:nvPr/>
        </p:nvSpPr>
        <p:spPr bwMode="auto">
          <a:xfrm flipH="1">
            <a:off x="1933575" y="4524375"/>
            <a:ext cx="1546225" cy="993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6184" name="Object 60"/>
          <p:cNvGraphicFramePr>
            <a:graphicFrameLocks noChangeAspect="1"/>
          </p:cNvGraphicFramePr>
          <p:nvPr/>
        </p:nvGraphicFramePr>
        <p:xfrm>
          <a:off x="1955800" y="4621213"/>
          <a:ext cx="10239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方程式" r:id="rId24" imgW="533169" imgH="203112" progId="Equation.3">
                  <p:embed/>
                </p:oleObj>
              </mc:Choice>
              <mc:Fallback>
                <p:oleObj name="方程式" r:id="rId24" imgW="533169" imgH="203112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00" y="4621213"/>
                        <a:ext cx="102393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5" name="Line 61"/>
          <p:cNvSpPr>
            <a:spLocks noChangeShapeType="1"/>
          </p:cNvSpPr>
          <p:nvPr/>
        </p:nvSpPr>
        <p:spPr bwMode="auto">
          <a:xfrm flipH="1">
            <a:off x="2093913" y="4719638"/>
            <a:ext cx="1546225" cy="993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6186" name="Object 62"/>
          <p:cNvGraphicFramePr>
            <a:graphicFrameLocks noChangeAspect="1"/>
          </p:cNvGraphicFramePr>
          <p:nvPr/>
        </p:nvGraphicFramePr>
        <p:xfrm>
          <a:off x="2616200" y="5230813"/>
          <a:ext cx="10001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方程式" r:id="rId26" imgW="520474" imgH="203112" progId="Equation.3">
                  <p:embed/>
                </p:oleObj>
              </mc:Choice>
              <mc:Fallback>
                <p:oleObj name="方程式" r:id="rId26" imgW="520474" imgH="203112" progId="Equation.3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200" y="5230813"/>
                        <a:ext cx="10001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7" name="Text Box 63"/>
          <p:cNvSpPr txBox="1">
            <a:spLocks noChangeArrowheads="1"/>
          </p:cNvSpPr>
          <p:nvPr/>
        </p:nvSpPr>
        <p:spPr bwMode="auto">
          <a:xfrm>
            <a:off x="2625725" y="3617913"/>
            <a:ext cx="2398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(Prev. State, </a:t>
            </a:r>
            <a:r>
              <a:rPr lang="en-US" altLang="zh-TW" sz="1600" b="1">
                <a:ea typeface="新細明體" charset="-120"/>
              </a:rPr>
              <a:t>Cur. State</a:t>
            </a:r>
            <a:r>
              <a:rPr lang="en-US" altLang="zh-TW" sz="1600">
                <a:ea typeface="新細明體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33B58629-349A-4E58-8A02-67FD84492ABA}" type="slidenum">
              <a:rPr lang="en-US" altLang="zh-TW"/>
              <a:pPr>
                <a:defRPr/>
              </a:pPr>
              <a:t>50</a:t>
            </a:fld>
            <a:endParaRPr lang="en-US" altLang="zh-TW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smtClean="0"/>
              <a:t> = </a:t>
            </a:r>
            <a:r>
              <a:rPr lang="en-US" altLang="zh-TW" i="1" smtClean="0"/>
              <a:t>3,</a:t>
            </a:r>
            <a:r>
              <a:rPr lang="en-US" altLang="zh-TW" smtClean="0"/>
              <a:t> 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4</a:t>
            </a:r>
            <a:r>
              <a:rPr lang="en-US" altLang="zh-TW" smtClean="0"/>
              <a:t> = </a:t>
            </a:r>
            <a:r>
              <a:rPr lang="en-US" altLang="zh-TW" i="1" smtClean="0"/>
              <a:t>1</a:t>
            </a:r>
            <a:r>
              <a:rPr lang="en-US" altLang="zh-TW" smtClean="0"/>
              <a:t>,</a:t>
            </a:r>
            <a:r>
              <a:rPr lang="en-US" altLang="zh-TW" b="1" i="1" smtClean="0"/>
              <a:t>O</a:t>
            </a:r>
            <a:r>
              <a:rPr lang="en-US" altLang="zh-TW" smtClean="0"/>
              <a:t> |</a:t>
            </a:r>
            <a:r>
              <a:rPr lang="en-US" altLang="zh-TW" b="1" smtClean="0"/>
              <a:t> </a:t>
            </a:r>
            <a:r>
              <a:rPr lang="en-US" altLang="zh-TW" sz="2800" i="1" smtClean="0">
                <a:sym typeface="Symbol" pitchFamily="18" charset="2"/>
              </a:rPr>
              <a:t></a:t>
            </a:r>
            <a:r>
              <a:rPr lang="en-US" altLang="zh-TW" smtClean="0"/>
              <a:t>)=</a:t>
            </a:r>
            <a:r>
              <a:rPr lang="en-US" altLang="zh-TW" i="1" smtClean="0">
                <a:sym typeface="Symbol" pitchFamily="18" charset="2"/>
              </a:rPr>
              <a:t></a:t>
            </a:r>
            <a:r>
              <a:rPr lang="en-US" altLang="zh-TW" baseline="-25000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3</a:t>
            </a:r>
            <a:r>
              <a:rPr lang="en-US" altLang="zh-TW" smtClean="0">
                <a:sym typeface="Symbol" pitchFamily="18" charset="2"/>
              </a:rPr>
              <a:t>)*</a:t>
            </a:r>
            <a:r>
              <a:rPr lang="en-US" altLang="zh-TW" i="1" smtClean="0">
                <a:sym typeface="Symbol" pitchFamily="18" charset="2"/>
              </a:rPr>
              <a:t>a</a:t>
            </a:r>
            <a:r>
              <a:rPr lang="en-US" altLang="zh-TW" baseline="-25000" smtClean="0">
                <a:sym typeface="Symbol" pitchFamily="18" charset="2"/>
              </a:rPr>
              <a:t>31</a:t>
            </a:r>
            <a:r>
              <a:rPr lang="en-US" altLang="zh-TW" smtClean="0">
                <a:sym typeface="Symbol" pitchFamily="18" charset="2"/>
              </a:rPr>
              <a:t>*</a:t>
            </a:r>
            <a:r>
              <a:rPr lang="en-US" altLang="zh-TW" i="1" smtClean="0">
                <a:sym typeface="Symbol" pitchFamily="18" charset="2"/>
              </a:rPr>
              <a:t>b</a:t>
            </a:r>
            <a:r>
              <a:rPr lang="en-US" altLang="zh-TW" baseline="-25000" smtClean="0">
                <a:sym typeface="Symbol" pitchFamily="18" charset="2"/>
              </a:rPr>
              <a:t>1</a:t>
            </a:r>
            <a:r>
              <a:rPr lang="en-US" altLang="zh-TW" smtClean="0">
                <a:sym typeface="Symbol" pitchFamily="18" charset="2"/>
              </a:rPr>
              <a:t>(o</a:t>
            </a:r>
            <a:r>
              <a:rPr lang="en-US" altLang="zh-TW" baseline="-25000" smtClean="0">
                <a:sym typeface="Symbol" pitchFamily="18" charset="2"/>
              </a:rPr>
              <a:t>4</a:t>
            </a:r>
            <a:r>
              <a:rPr lang="en-US" altLang="zh-TW" smtClean="0">
                <a:sym typeface="Symbol" pitchFamily="18" charset="2"/>
              </a:rPr>
              <a:t>)*</a:t>
            </a:r>
            <a:r>
              <a:rPr lang="en-US" altLang="zh-TW" i="1" smtClean="0">
                <a:sym typeface="Symbol" pitchFamily="18" charset="2"/>
              </a:rPr>
              <a:t></a:t>
            </a:r>
            <a:r>
              <a:rPr lang="en-US" altLang="zh-TW" baseline="-25000" smtClean="0">
                <a:sym typeface="Symbol" pitchFamily="18" charset="2"/>
              </a:rPr>
              <a:t>1</a:t>
            </a:r>
            <a:r>
              <a:rPr lang="en-US" altLang="zh-TW" smtClean="0">
                <a:sym typeface="Symbol" pitchFamily="18" charset="2"/>
              </a:rPr>
              <a:t>(</a:t>
            </a:r>
            <a:r>
              <a:rPr lang="en-US" altLang="zh-TW" i="1" smtClean="0">
                <a:sym typeface="Symbol" pitchFamily="18" charset="2"/>
              </a:rPr>
              <a:t>4</a:t>
            </a:r>
            <a:r>
              <a:rPr lang="en-US" altLang="zh-TW" smtClean="0">
                <a:sym typeface="Symbol" pitchFamily="18" charset="2"/>
              </a:rPr>
              <a:t>)</a:t>
            </a:r>
          </a:p>
        </p:txBody>
      </p:sp>
      <p:sp>
        <p:nvSpPr>
          <p:cNvPr id="52229" name="AutoShape 4"/>
          <p:cNvSpPr>
            <a:spLocks noChangeArrowheads="1"/>
          </p:cNvSpPr>
          <p:nvPr/>
        </p:nvSpPr>
        <p:spPr bwMode="auto">
          <a:xfrm>
            <a:off x="2127250" y="5040313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52230" name="Line 5"/>
          <p:cNvSpPr>
            <a:spLocks noChangeShapeType="1"/>
          </p:cNvSpPr>
          <p:nvPr/>
        </p:nvSpPr>
        <p:spPr bwMode="auto">
          <a:xfrm>
            <a:off x="1289050" y="4735513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52231" name="Group 6"/>
          <p:cNvGrpSpPr>
            <a:grpSpLocks/>
          </p:cNvGrpSpPr>
          <p:nvPr/>
        </p:nvGrpSpPr>
        <p:grpSpPr bwMode="auto">
          <a:xfrm>
            <a:off x="2051050" y="2144713"/>
            <a:ext cx="2209800" cy="1905000"/>
            <a:chOff x="1292" y="1351"/>
            <a:chExt cx="1392" cy="1200"/>
          </a:xfrm>
        </p:grpSpPr>
        <p:grpSp>
          <p:nvGrpSpPr>
            <p:cNvPr id="52326" name="Group 7"/>
            <p:cNvGrpSpPr>
              <a:grpSpLocks/>
            </p:cNvGrpSpPr>
            <p:nvPr/>
          </p:nvGrpSpPr>
          <p:grpSpPr bwMode="auto">
            <a:xfrm>
              <a:off x="1292" y="1351"/>
              <a:ext cx="240" cy="1200"/>
              <a:chOff x="1292" y="1351"/>
              <a:chExt cx="240" cy="1200"/>
            </a:xfrm>
          </p:grpSpPr>
          <p:sp>
            <p:nvSpPr>
              <p:cNvPr id="52352" name="Oval 8"/>
              <p:cNvSpPr>
                <a:spLocks noChangeArrowheads="1"/>
              </p:cNvSpPr>
              <p:nvPr/>
            </p:nvSpPr>
            <p:spPr bwMode="auto">
              <a:xfrm>
                <a:off x="1292" y="1831"/>
                <a:ext cx="240" cy="240"/>
              </a:xfrm>
              <a:prstGeom prst="ellips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2</a:t>
                </a:r>
              </a:p>
            </p:txBody>
          </p:sp>
          <p:sp>
            <p:nvSpPr>
              <p:cNvPr id="52353" name="Oval 9"/>
              <p:cNvSpPr>
                <a:spLocks noChangeArrowheads="1"/>
              </p:cNvSpPr>
              <p:nvPr/>
            </p:nvSpPr>
            <p:spPr bwMode="auto">
              <a:xfrm>
                <a:off x="1292" y="1351"/>
                <a:ext cx="240" cy="240"/>
              </a:xfrm>
              <a:prstGeom prst="ellips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1</a:t>
                </a:r>
              </a:p>
            </p:txBody>
          </p:sp>
          <p:sp>
            <p:nvSpPr>
              <p:cNvPr id="52354" name="Oval 10"/>
              <p:cNvSpPr>
                <a:spLocks noChangeArrowheads="1"/>
              </p:cNvSpPr>
              <p:nvPr/>
            </p:nvSpPr>
            <p:spPr bwMode="auto">
              <a:xfrm>
                <a:off x="1292" y="2311"/>
                <a:ext cx="240" cy="240"/>
              </a:xfrm>
              <a:prstGeom prst="ellips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3</a:t>
                </a:r>
              </a:p>
            </p:txBody>
          </p:sp>
        </p:grpSp>
        <p:sp>
          <p:nvSpPr>
            <p:cNvPr id="52327" name="Oval 11"/>
            <p:cNvSpPr>
              <a:spLocks noChangeArrowheads="1"/>
            </p:cNvSpPr>
            <p:nvPr/>
          </p:nvSpPr>
          <p:spPr bwMode="auto">
            <a:xfrm>
              <a:off x="1868" y="183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52328" name="Oval 12"/>
            <p:cNvSpPr>
              <a:spLocks noChangeArrowheads="1"/>
            </p:cNvSpPr>
            <p:nvPr/>
          </p:nvSpPr>
          <p:spPr bwMode="auto">
            <a:xfrm>
              <a:off x="1868" y="135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52329" name="Oval 13"/>
            <p:cNvSpPr>
              <a:spLocks noChangeArrowheads="1"/>
            </p:cNvSpPr>
            <p:nvPr/>
          </p:nvSpPr>
          <p:spPr bwMode="auto">
            <a:xfrm>
              <a:off x="1868" y="231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52330" name="Oval 14"/>
            <p:cNvSpPr>
              <a:spLocks noChangeArrowheads="1"/>
            </p:cNvSpPr>
            <p:nvPr/>
          </p:nvSpPr>
          <p:spPr bwMode="auto">
            <a:xfrm>
              <a:off x="2444" y="183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52331" name="Oval 15"/>
            <p:cNvSpPr>
              <a:spLocks noChangeArrowheads="1"/>
            </p:cNvSpPr>
            <p:nvPr/>
          </p:nvSpPr>
          <p:spPr bwMode="auto">
            <a:xfrm>
              <a:off x="2444" y="135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52332" name="Oval 16"/>
            <p:cNvSpPr>
              <a:spLocks noChangeArrowheads="1"/>
            </p:cNvSpPr>
            <p:nvPr/>
          </p:nvSpPr>
          <p:spPr bwMode="auto">
            <a:xfrm>
              <a:off x="2444" y="2311"/>
              <a:ext cx="240" cy="240"/>
            </a:xfrm>
            <a:prstGeom prst="ellips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grpSp>
          <p:nvGrpSpPr>
            <p:cNvPr id="52333" name="Group 17"/>
            <p:cNvGrpSpPr>
              <a:grpSpLocks/>
            </p:cNvGrpSpPr>
            <p:nvPr/>
          </p:nvGrpSpPr>
          <p:grpSpPr bwMode="auto">
            <a:xfrm>
              <a:off x="1532" y="1495"/>
              <a:ext cx="336" cy="960"/>
              <a:chOff x="1532" y="1495"/>
              <a:chExt cx="336" cy="960"/>
            </a:xfrm>
          </p:grpSpPr>
          <p:sp>
            <p:nvSpPr>
              <p:cNvPr id="52343" name="Line 18"/>
              <p:cNvSpPr>
                <a:spLocks noChangeShapeType="1"/>
              </p:cNvSpPr>
              <p:nvPr/>
            </p:nvSpPr>
            <p:spPr bwMode="auto">
              <a:xfrm>
                <a:off x="1532" y="1495"/>
                <a:ext cx="336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44" name="Line 19"/>
              <p:cNvSpPr>
                <a:spLocks noChangeShapeType="1"/>
              </p:cNvSpPr>
              <p:nvPr/>
            </p:nvSpPr>
            <p:spPr bwMode="auto">
              <a:xfrm>
                <a:off x="1532" y="1975"/>
                <a:ext cx="336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45" name="Line 20"/>
              <p:cNvSpPr>
                <a:spLocks noChangeShapeType="1"/>
              </p:cNvSpPr>
              <p:nvPr/>
            </p:nvSpPr>
            <p:spPr bwMode="auto">
              <a:xfrm>
                <a:off x="1532" y="2455"/>
                <a:ext cx="336" cy="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46" name="Line 21"/>
              <p:cNvSpPr>
                <a:spLocks noChangeShapeType="1"/>
              </p:cNvSpPr>
              <p:nvPr/>
            </p:nvSpPr>
            <p:spPr bwMode="auto">
              <a:xfrm>
                <a:off x="1532" y="1495"/>
                <a:ext cx="336" cy="48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47" name="Line 22"/>
              <p:cNvSpPr>
                <a:spLocks noChangeShapeType="1"/>
              </p:cNvSpPr>
              <p:nvPr/>
            </p:nvSpPr>
            <p:spPr bwMode="auto">
              <a:xfrm>
                <a:off x="1532" y="1495"/>
                <a:ext cx="336" cy="96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48" name="Line 23"/>
              <p:cNvSpPr>
                <a:spLocks noChangeShapeType="1"/>
              </p:cNvSpPr>
              <p:nvPr/>
            </p:nvSpPr>
            <p:spPr bwMode="auto">
              <a:xfrm>
                <a:off x="1532" y="1975"/>
                <a:ext cx="336" cy="48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49" name="Line 24"/>
              <p:cNvSpPr>
                <a:spLocks noChangeShapeType="1"/>
              </p:cNvSpPr>
              <p:nvPr/>
            </p:nvSpPr>
            <p:spPr bwMode="auto">
              <a:xfrm flipV="1">
                <a:off x="1532" y="1495"/>
                <a:ext cx="336" cy="96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50" name="Line 25"/>
              <p:cNvSpPr>
                <a:spLocks noChangeShapeType="1"/>
              </p:cNvSpPr>
              <p:nvPr/>
            </p:nvSpPr>
            <p:spPr bwMode="auto">
              <a:xfrm flipV="1">
                <a:off x="1532" y="1975"/>
                <a:ext cx="336" cy="48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51" name="Line 26"/>
              <p:cNvSpPr>
                <a:spLocks noChangeShapeType="1"/>
              </p:cNvSpPr>
              <p:nvPr/>
            </p:nvSpPr>
            <p:spPr bwMode="auto">
              <a:xfrm flipV="1">
                <a:off x="1532" y="1495"/>
                <a:ext cx="336" cy="480"/>
              </a:xfrm>
              <a:prstGeom prst="lin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2334" name="Line 27"/>
            <p:cNvSpPr>
              <a:spLocks noChangeShapeType="1"/>
            </p:cNvSpPr>
            <p:nvPr/>
          </p:nvSpPr>
          <p:spPr bwMode="auto">
            <a:xfrm>
              <a:off x="2109" y="1496"/>
              <a:ext cx="336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35" name="Line 28"/>
            <p:cNvSpPr>
              <a:spLocks noChangeShapeType="1"/>
            </p:cNvSpPr>
            <p:nvPr/>
          </p:nvSpPr>
          <p:spPr bwMode="auto">
            <a:xfrm>
              <a:off x="2109" y="1976"/>
              <a:ext cx="336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36" name="Line 29"/>
            <p:cNvSpPr>
              <a:spLocks noChangeShapeType="1"/>
            </p:cNvSpPr>
            <p:nvPr/>
          </p:nvSpPr>
          <p:spPr bwMode="auto">
            <a:xfrm>
              <a:off x="2109" y="2456"/>
              <a:ext cx="336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37" name="Line 30"/>
            <p:cNvSpPr>
              <a:spLocks noChangeShapeType="1"/>
            </p:cNvSpPr>
            <p:nvPr/>
          </p:nvSpPr>
          <p:spPr bwMode="auto">
            <a:xfrm>
              <a:off x="2109" y="1496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38" name="Line 31"/>
            <p:cNvSpPr>
              <a:spLocks noChangeShapeType="1"/>
            </p:cNvSpPr>
            <p:nvPr/>
          </p:nvSpPr>
          <p:spPr bwMode="auto">
            <a:xfrm>
              <a:off x="2109" y="1496"/>
              <a:ext cx="336" cy="96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39" name="Line 32"/>
            <p:cNvSpPr>
              <a:spLocks noChangeShapeType="1"/>
            </p:cNvSpPr>
            <p:nvPr/>
          </p:nvSpPr>
          <p:spPr bwMode="auto">
            <a:xfrm>
              <a:off x="2109" y="1976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40" name="Line 33"/>
            <p:cNvSpPr>
              <a:spLocks noChangeShapeType="1"/>
            </p:cNvSpPr>
            <p:nvPr/>
          </p:nvSpPr>
          <p:spPr bwMode="auto">
            <a:xfrm flipV="1">
              <a:off x="2109" y="1496"/>
              <a:ext cx="336" cy="96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41" name="Line 34"/>
            <p:cNvSpPr>
              <a:spLocks noChangeShapeType="1"/>
            </p:cNvSpPr>
            <p:nvPr/>
          </p:nvSpPr>
          <p:spPr bwMode="auto">
            <a:xfrm flipV="1">
              <a:off x="2109" y="1976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42" name="Line 35"/>
            <p:cNvSpPr>
              <a:spLocks noChangeShapeType="1"/>
            </p:cNvSpPr>
            <p:nvPr/>
          </p:nvSpPr>
          <p:spPr bwMode="auto">
            <a:xfrm flipV="1">
              <a:off x="2109" y="1496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2232" name="Text Box 37"/>
          <p:cNvSpPr txBox="1">
            <a:spLocks noChangeArrowheads="1"/>
          </p:cNvSpPr>
          <p:nvPr/>
        </p:nvSpPr>
        <p:spPr bwMode="auto">
          <a:xfrm>
            <a:off x="755650" y="191611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State</a:t>
            </a:r>
          </a:p>
        </p:txBody>
      </p:sp>
      <p:sp>
        <p:nvSpPr>
          <p:cNvPr id="52233" name="AutoShape 38"/>
          <p:cNvSpPr>
            <a:spLocks noChangeArrowheads="1"/>
          </p:cNvSpPr>
          <p:nvPr/>
        </p:nvSpPr>
        <p:spPr bwMode="auto">
          <a:xfrm>
            <a:off x="2965450" y="5040313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52234" name="AutoShape 39"/>
          <p:cNvSpPr>
            <a:spLocks noChangeArrowheads="1"/>
          </p:cNvSpPr>
          <p:nvPr/>
        </p:nvSpPr>
        <p:spPr bwMode="auto">
          <a:xfrm>
            <a:off x="3879850" y="5040313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52235" name="AutoShape 40"/>
          <p:cNvSpPr>
            <a:spLocks noChangeArrowheads="1"/>
          </p:cNvSpPr>
          <p:nvPr/>
        </p:nvSpPr>
        <p:spPr bwMode="auto">
          <a:xfrm>
            <a:off x="7461250" y="5040313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</a:t>
            </a:r>
          </a:p>
        </p:txBody>
      </p:sp>
      <p:sp>
        <p:nvSpPr>
          <p:cNvPr id="52236" name="Line 41"/>
          <p:cNvSpPr>
            <a:spLocks noChangeShapeType="1"/>
          </p:cNvSpPr>
          <p:nvPr/>
        </p:nvSpPr>
        <p:spPr bwMode="auto">
          <a:xfrm flipV="1">
            <a:off x="5357813" y="5268913"/>
            <a:ext cx="808037" cy="1587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7" name="Text Box 42"/>
          <p:cNvSpPr txBox="1">
            <a:spLocks noChangeArrowheads="1"/>
          </p:cNvSpPr>
          <p:nvPr/>
        </p:nvSpPr>
        <p:spPr bwMode="auto">
          <a:xfrm>
            <a:off x="2127250" y="4659313"/>
            <a:ext cx="6369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1            2             3            4                        T-1         T     time</a:t>
            </a:r>
          </a:p>
        </p:txBody>
      </p:sp>
      <p:sp>
        <p:nvSpPr>
          <p:cNvPr id="52238" name="AutoShape 43"/>
          <p:cNvSpPr>
            <a:spLocks noChangeArrowheads="1"/>
          </p:cNvSpPr>
          <p:nvPr/>
        </p:nvSpPr>
        <p:spPr bwMode="auto">
          <a:xfrm>
            <a:off x="6623050" y="5040313"/>
            <a:ext cx="381000" cy="457200"/>
          </a:xfrm>
          <a:prstGeom prst="can">
            <a:avLst>
              <a:gd name="adj" fmla="val 300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O</a:t>
            </a:r>
            <a:r>
              <a:rPr lang="en-US" altLang="zh-TW" sz="1800" baseline="-25000">
                <a:ea typeface="新細明體" charset="-120"/>
              </a:rPr>
              <a:t>T-1</a:t>
            </a:r>
          </a:p>
        </p:txBody>
      </p:sp>
      <p:sp>
        <p:nvSpPr>
          <p:cNvPr id="52239" name="Line 44"/>
          <p:cNvSpPr>
            <a:spLocks noChangeShapeType="1"/>
          </p:cNvSpPr>
          <p:nvPr/>
        </p:nvSpPr>
        <p:spPr bwMode="auto">
          <a:xfrm flipV="1">
            <a:off x="1746250" y="2068513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0" name="Line 60"/>
          <p:cNvSpPr>
            <a:spLocks noChangeShapeType="1"/>
          </p:cNvSpPr>
          <p:nvPr/>
        </p:nvSpPr>
        <p:spPr bwMode="auto">
          <a:xfrm>
            <a:off x="4284663" y="234950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1" name="Line 61"/>
          <p:cNvSpPr>
            <a:spLocks noChangeShapeType="1"/>
          </p:cNvSpPr>
          <p:nvPr/>
        </p:nvSpPr>
        <p:spPr bwMode="auto">
          <a:xfrm>
            <a:off x="4284663" y="311150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2" name="Line 62"/>
          <p:cNvSpPr>
            <a:spLocks noChangeShapeType="1"/>
          </p:cNvSpPr>
          <p:nvPr/>
        </p:nvSpPr>
        <p:spPr bwMode="auto">
          <a:xfrm>
            <a:off x="4284663" y="3873500"/>
            <a:ext cx="53340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3" name="Line 63"/>
          <p:cNvSpPr>
            <a:spLocks noChangeShapeType="1"/>
          </p:cNvSpPr>
          <p:nvPr/>
        </p:nvSpPr>
        <p:spPr bwMode="auto">
          <a:xfrm>
            <a:off x="4284663" y="234950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4" name="Line 64"/>
          <p:cNvSpPr>
            <a:spLocks noChangeShapeType="1"/>
          </p:cNvSpPr>
          <p:nvPr/>
        </p:nvSpPr>
        <p:spPr bwMode="auto">
          <a:xfrm>
            <a:off x="4284663" y="2349500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5" name="Line 65"/>
          <p:cNvSpPr>
            <a:spLocks noChangeShapeType="1"/>
          </p:cNvSpPr>
          <p:nvPr/>
        </p:nvSpPr>
        <p:spPr bwMode="auto">
          <a:xfrm>
            <a:off x="4284663" y="311150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6" name="Line 66"/>
          <p:cNvSpPr>
            <a:spLocks noChangeShapeType="1"/>
          </p:cNvSpPr>
          <p:nvPr/>
        </p:nvSpPr>
        <p:spPr bwMode="auto">
          <a:xfrm flipV="1">
            <a:off x="4284663" y="2349500"/>
            <a:ext cx="533400" cy="1524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7" name="Line 67"/>
          <p:cNvSpPr>
            <a:spLocks noChangeShapeType="1"/>
          </p:cNvSpPr>
          <p:nvPr/>
        </p:nvSpPr>
        <p:spPr bwMode="auto">
          <a:xfrm flipV="1">
            <a:off x="4284663" y="311150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8" name="Line 68"/>
          <p:cNvSpPr>
            <a:spLocks noChangeShapeType="1"/>
          </p:cNvSpPr>
          <p:nvPr/>
        </p:nvSpPr>
        <p:spPr bwMode="auto">
          <a:xfrm flipV="1">
            <a:off x="4284663" y="2349500"/>
            <a:ext cx="533400" cy="7620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52249" name="Group 74"/>
          <p:cNvGrpSpPr>
            <a:grpSpLocks/>
          </p:cNvGrpSpPr>
          <p:nvPr/>
        </p:nvGrpSpPr>
        <p:grpSpPr bwMode="auto">
          <a:xfrm>
            <a:off x="2051050" y="2133600"/>
            <a:ext cx="381000" cy="1905000"/>
            <a:chOff x="1292" y="1351"/>
            <a:chExt cx="240" cy="1200"/>
          </a:xfrm>
        </p:grpSpPr>
        <p:sp>
          <p:nvSpPr>
            <p:cNvPr id="52323" name="Oval 75"/>
            <p:cNvSpPr>
              <a:spLocks noChangeArrowheads="1"/>
            </p:cNvSpPr>
            <p:nvPr/>
          </p:nvSpPr>
          <p:spPr bwMode="auto">
            <a:xfrm>
              <a:off x="1292" y="183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52324" name="Oval 76"/>
            <p:cNvSpPr>
              <a:spLocks noChangeArrowheads="1"/>
            </p:cNvSpPr>
            <p:nvPr/>
          </p:nvSpPr>
          <p:spPr bwMode="auto">
            <a:xfrm>
              <a:off x="1292" y="135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52325" name="Oval 77"/>
            <p:cNvSpPr>
              <a:spLocks noChangeArrowheads="1"/>
            </p:cNvSpPr>
            <p:nvPr/>
          </p:nvSpPr>
          <p:spPr bwMode="auto">
            <a:xfrm>
              <a:off x="1292" y="2311"/>
              <a:ext cx="240" cy="240"/>
            </a:xfrm>
            <a:prstGeom prst="ellipse">
              <a:avLst/>
            </a:prstGeom>
            <a:solidFill>
              <a:srgbClr val="00CCFF"/>
            </a:solidFill>
            <a:ln w="5715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</p:grpSp>
      <p:sp>
        <p:nvSpPr>
          <p:cNvPr id="52250" name="Oval 78"/>
          <p:cNvSpPr>
            <a:spLocks noChangeArrowheads="1"/>
          </p:cNvSpPr>
          <p:nvPr/>
        </p:nvSpPr>
        <p:spPr bwMode="auto">
          <a:xfrm>
            <a:off x="2965450" y="28956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52251" name="Oval 79"/>
          <p:cNvSpPr>
            <a:spLocks noChangeArrowheads="1"/>
          </p:cNvSpPr>
          <p:nvPr/>
        </p:nvSpPr>
        <p:spPr bwMode="auto">
          <a:xfrm>
            <a:off x="2965450" y="21336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52252" name="Oval 80"/>
          <p:cNvSpPr>
            <a:spLocks noChangeArrowheads="1"/>
          </p:cNvSpPr>
          <p:nvPr/>
        </p:nvSpPr>
        <p:spPr bwMode="auto">
          <a:xfrm>
            <a:off x="2965450" y="36449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52253" name="Oval 81"/>
          <p:cNvSpPr>
            <a:spLocks noChangeArrowheads="1"/>
          </p:cNvSpPr>
          <p:nvPr/>
        </p:nvSpPr>
        <p:spPr bwMode="auto">
          <a:xfrm>
            <a:off x="3879850" y="28956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52254" name="Oval 82"/>
          <p:cNvSpPr>
            <a:spLocks noChangeArrowheads="1"/>
          </p:cNvSpPr>
          <p:nvPr/>
        </p:nvSpPr>
        <p:spPr bwMode="auto">
          <a:xfrm>
            <a:off x="3879850" y="2133600"/>
            <a:ext cx="381000" cy="381000"/>
          </a:xfrm>
          <a:prstGeom prst="ellipse">
            <a:avLst/>
          </a:prstGeom>
          <a:solidFill>
            <a:srgbClr val="00CCFF"/>
          </a:solidFill>
          <a:ln w="5715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52255" name="Oval 83"/>
          <p:cNvSpPr>
            <a:spLocks noChangeArrowheads="1"/>
          </p:cNvSpPr>
          <p:nvPr/>
        </p:nvSpPr>
        <p:spPr bwMode="auto">
          <a:xfrm>
            <a:off x="3856038" y="3663950"/>
            <a:ext cx="404812" cy="393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grpSp>
        <p:nvGrpSpPr>
          <p:cNvPr id="52256" name="Group 84"/>
          <p:cNvGrpSpPr>
            <a:grpSpLocks/>
          </p:cNvGrpSpPr>
          <p:nvPr/>
        </p:nvGrpSpPr>
        <p:grpSpPr bwMode="auto">
          <a:xfrm>
            <a:off x="2432050" y="2362200"/>
            <a:ext cx="533400" cy="1524000"/>
            <a:chOff x="1532" y="1495"/>
            <a:chExt cx="336" cy="960"/>
          </a:xfrm>
        </p:grpSpPr>
        <p:sp>
          <p:nvSpPr>
            <p:cNvPr id="52314" name="Line 85"/>
            <p:cNvSpPr>
              <a:spLocks noChangeShapeType="1"/>
            </p:cNvSpPr>
            <p:nvPr/>
          </p:nvSpPr>
          <p:spPr bwMode="auto">
            <a:xfrm>
              <a:off x="1532" y="1495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15" name="Line 86"/>
            <p:cNvSpPr>
              <a:spLocks noChangeShapeType="1"/>
            </p:cNvSpPr>
            <p:nvPr/>
          </p:nvSpPr>
          <p:spPr bwMode="auto">
            <a:xfrm>
              <a:off x="1532" y="1975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16" name="Line 87"/>
            <p:cNvSpPr>
              <a:spLocks noChangeShapeType="1"/>
            </p:cNvSpPr>
            <p:nvPr/>
          </p:nvSpPr>
          <p:spPr bwMode="auto">
            <a:xfrm>
              <a:off x="1532" y="2455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17" name="Line 88"/>
            <p:cNvSpPr>
              <a:spLocks noChangeShapeType="1"/>
            </p:cNvSpPr>
            <p:nvPr/>
          </p:nvSpPr>
          <p:spPr bwMode="auto">
            <a:xfrm>
              <a:off x="1532" y="1495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18" name="Line 89"/>
            <p:cNvSpPr>
              <a:spLocks noChangeShapeType="1"/>
            </p:cNvSpPr>
            <p:nvPr/>
          </p:nvSpPr>
          <p:spPr bwMode="auto">
            <a:xfrm>
              <a:off x="1532" y="1495"/>
              <a:ext cx="336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19" name="Line 90"/>
            <p:cNvSpPr>
              <a:spLocks noChangeShapeType="1"/>
            </p:cNvSpPr>
            <p:nvPr/>
          </p:nvSpPr>
          <p:spPr bwMode="auto">
            <a:xfrm>
              <a:off x="1532" y="1975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20" name="Line 91"/>
            <p:cNvSpPr>
              <a:spLocks noChangeShapeType="1"/>
            </p:cNvSpPr>
            <p:nvPr/>
          </p:nvSpPr>
          <p:spPr bwMode="auto">
            <a:xfrm flipV="1">
              <a:off x="1532" y="1495"/>
              <a:ext cx="336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21" name="Line 92"/>
            <p:cNvSpPr>
              <a:spLocks noChangeShapeType="1"/>
            </p:cNvSpPr>
            <p:nvPr/>
          </p:nvSpPr>
          <p:spPr bwMode="auto">
            <a:xfrm flipV="1">
              <a:off x="1532" y="1975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22" name="Line 93"/>
            <p:cNvSpPr>
              <a:spLocks noChangeShapeType="1"/>
            </p:cNvSpPr>
            <p:nvPr/>
          </p:nvSpPr>
          <p:spPr bwMode="auto">
            <a:xfrm flipV="1">
              <a:off x="1532" y="1495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2257" name="Line 94"/>
          <p:cNvSpPr>
            <a:spLocks noChangeShapeType="1"/>
          </p:cNvSpPr>
          <p:nvPr/>
        </p:nvSpPr>
        <p:spPr bwMode="auto">
          <a:xfrm>
            <a:off x="3348038" y="2363788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8" name="Line 95"/>
          <p:cNvSpPr>
            <a:spLocks noChangeShapeType="1"/>
          </p:cNvSpPr>
          <p:nvPr/>
        </p:nvSpPr>
        <p:spPr bwMode="auto">
          <a:xfrm>
            <a:off x="3348038" y="3125788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9" name="Line 96"/>
          <p:cNvSpPr>
            <a:spLocks noChangeShapeType="1"/>
          </p:cNvSpPr>
          <p:nvPr/>
        </p:nvSpPr>
        <p:spPr bwMode="auto">
          <a:xfrm>
            <a:off x="3348038" y="3887788"/>
            <a:ext cx="533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0" name="Line 97"/>
          <p:cNvSpPr>
            <a:spLocks noChangeShapeType="1"/>
          </p:cNvSpPr>
          <p:nvPr/>
        </p:nvSpPr>
        <p:spPr bwMode="auto">
          <a:xfrm>
            <a:off x="3348038" y="2363788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1" name="Line 98"/>
          <p:cNvSpPr>
            <a:spLocks noChangeShapeType="1"/>
          </p:cNvSpPr>
          <p:nvPr/>
        </p:nvSpPr>
        <p:spPr bwMode="auto">
          <a:xfrm>
            <a:off x="3348038" y="2363788"/>
            <a:ext cx="533400" cy="1524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2" name="Line 99"/>
          <p:cNvSpPr>
            <a:spLocks noChangeShapeType="1"/>
          </p:cNvSpPr>
          <p:nvPr/>
        </p:nvSpPr>
        <p:spPr bwMode="auto">
          <a:xfrm>
            <a:off x="3348038" y="3125788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3" name="Line 100"/>
          <p:cNvSpPr>
            <a:spLocks noChangeShapeType="1"/>
          </p:cNvSpPr>
          <p:nvPr/>
        </p:nvSpPr>
        <p:spPr bwMode="auto">
          <a:xfrm flipV="1">
            <a:off x="3348038" y="2363788"/>
            <a:ext cx="5334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4" name="Line 101"/>
          <p:cNvSpPr>
            <a:spLocks noChangeShapeType="1"/>
          </p:cNvSpPr>
          <p:nvPr/>
        </p:nvSpPr>
        <p:spPr bwMode="auto">
          <a:xfrm flipV="1">
            <a:off x="3348038" y="3125788"/>
            <a:ext cx="533400" cy="762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5" name="Line 102"/>
          <p:cNvSpPr>
            <a:spLocks noChangeShapeType="1"/>
          </p:cNvSpPr>
          <p:nvPr/>
        </p:nvSpPr>
        <p:spPr bwMode="auto">
          <a:xfrm flipV="1">
            <a:off x="3348038" y="2363788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66" name="Oval 103"/>
          <p:cNvSpPr>
            <a:spLocks noChangeArrowheads="1"/>
          </p:cNvSpPr>
          <p:nvPr/>
        </p:nvSpPr>
        <p:spPr bwMode="auto">
          <a:xfrm>
            <a:off x="4859338" y="2882900"/>
            <a:ext cx="381000" cy="381000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52267" name="Oval 104"/>
          <p:cNvSpPr>
            <a:spLocks noChangeArrowheads="1"/>
          </p:cNvSpPr>
          <p:nvPr/>
        </p:nvSpPr>
        <p:spPr bwMode="auto">
          <a:xfrm>
            <a:off x="4859338" y="2120900"/>
            <a:ext cx="381000" cy="381000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52268" name="Oval 105"/>
          <p:cNvSpPr>
            <a:spLocks noChangeArrowheads="1"/>
          </p:cNvSpPr>
          <p:nvPr/>
        </p:nvSpPr>
        <p:spPr bwMode="auto">
          <a:xfrm>
            <a:off x="4859338" y="3644900"/>
            <a:ext cx="381000" cy="381000"/>
          </a:xfrm>
          <a:prstGeom prst="ellipse">
            <a:avLst/>
          </a:prstGeom>
          <a:solidFill>
            <a:srgbClr val="00CCFF"/>
          </a:solidFill>
          <a:ln w="762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grpSp>
        <p:nvGrpSpPr>
          <p:cNvPr id="52269" name="Group 117"/>
          <p:cNvGrpSpPr>
            <a:grpSpLocks/>
          </p:cNvGrpSpPr>
          <p:nvPr/>
        </p:nvGrpSpPr>
        <p:grpSpPr bwMode="auto">
          <a:xfrm>
            <a:off x="5292725" y="2133600"/>
            <a:ext cx="2540000" cy="1905000"/>
            <a:chOff x="3334" y="1344"/>
            <a:chExt cx="1600" cy="1200"/>
          </a:xfrm>
        </p:grpSpPr>
        <p:sp>
          <p:nvSpPr>
            <p:cNvPr id="52286" name="Line 36"/>
            <p:cNvSpPr>
              <a:spLocks noChangeShapeType="1"/>
            </p:cNvSpPr>
            <p:nvPr/>
          </p:nvSpPr>
          <p:spPr bwMode="auto">
            <a:xfrm flipV="1">
              <a:off x="3696" y="1975"/>
              <a:ext cx="332" cy="4"/>
            </a:xfrm>
            <a:prstGeom prst="line">
              <a:avLst/>
            </a:prstGeom>
            <a:noFill/>
            <a:ln w="762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52287" name="Group 45"/>
            <p:cNvGrpSpPr>
              <a:grpSpLocks/>
            </p:cNvGrpSpPr>
            <p:nvPr/>
          </p:nvGrpSpPr>
          <p:grpSpPr bwMode="auto">
            <a:xfrm>
              <a:off x="4377" y="1480"/>
              <a:ext cx="336" cy="960"/>
              <a:chOff x="1532" y="1495"/>
              <a:chExt cx="336" cy="960"/>
            </a:xfrm>
          </p:grpSpPr>
          <p:sp>
            <p:nvSpPr>
              <p:cNvPr id="52305" name="Line 46"/>
              <p:cNvSpPr>
                <a:spLocks noChangeShapeType="1"/>
              </p:cNvSpPr>
              <p:nvPr/>
            </p:nvSpPr>
            <p:spPr bwMode="auto">
              <a:xfrm>
                <a:off x="1532" y="1495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06" name="Line 47"/>
              <p:cNvSpPr>
                <a:spLocks noChangeShapeType="1"/>
              </p:cNvSpPr>
              <p:nvPr/>
            </p:nvSpPr>
            <p:spPr bwMode="auto">
              <a:xfrm>
                <a:off x="1532" y="1975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07" name="Line 48"/>
              <p:cNvSpPr>
                <a:spLocks noChangeShapeType="1"/>
              </p:cNvSpPr>
              <p:nvPr/>
            </p:nvSpPr>
            <p:spPr bwMode="auto">
              <a:xfrm>
                <a:off x="1532" y="2455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08" name="Line 49"/>
              <p:cNvSpPr>
                <a:spLocks noChangeShapeType="1"/>
              </p:cNvSpPr>
              <p:nvPr/>
            </p:nvSpPr>
            <p:spPr bwMode="auto">
              <a:xfrm>
                <a:off x="1532" y="1495"/>
                <a:ext cx="336" cy="4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09" name="Line 50"/>
              <p:cNvSpPr>
                <a:spLocks noChangeShapeType="1"/>
              </p:cNvSpPr>
              <p:nvPr/>
            </p:nvSpPr>
            <p:spPr bwMode="auto">
              <a:xfrm>
                <a:off x="1532" y="1495"/>
                <a:ext cx="336" cy="9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10" name="Line 51"/>
              <p:cNvSpPr>
                <a:spLocks noChangeShapeType="1"/>
              </p:cNvSpPr>
              <p:nvPr/>
            </p:nvSpPr>
            <p:spPr bwMode="auto">
              <a:xfrm>
                <a:off x="1532" y="1975"/>
                <a:ext cx="336" cy="4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11" name="Line 52"/>
              <p:cNvSpPr>
                <a:spLocks noChangeShapeType="1"/>
              </p:cNvSpPr>
              <p:nvPr/>
            </p:nvSpPr>
            <p:spPr bwMode="auto">
              <a:xfrm flipV="1">
                <a:off x="1532" y="1495"/>
                <a:ext cx="336" cy="9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12" name="Line 53"/>
              <p:cNvSpPr>
                <a:spLocks noChangeShapeType="1"/>
              </p:cNvSpPr>
              <p:nvPr/>
            </p:nvSpPr>
            <p:spPr bwMode="auto">
              <a:xfrm flipV="1">
                <a:off x="1532" y="1975"/>
                <a:ext cx="336" cy="4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313" name="Line 54"/>
              <p:cNvSpPr>
                <a:spLocks noChangeShapeType="1"/>
              </p:cNvSpPr>
              <p:nvPr/>
            </p:nvSpPr>
            <p:spPr bwMode="auto">
              <a:xfrm flipV="1">
                <a:off x="1532" y="1495"/>
                <a:ext cx="336" cy="4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2288" name="Group 55"/>
            <p:cNvGrpSpPr>
              <a:grpSpLocks/>
            </p:cNvGrpSpPr>
            <p:nvPr/>
          </p:nvGrpSpPr>
          <p:grpSpPr bwMode="auto">
            <a:xfrm>
              <a:off x="4105" y="1344"/>
              <a:ext cx="240" cy="1200"/>
              <a:chOff x="1292" y="1351"/>
              <a:chExt cx="240" cy="1200"/>
            </a:xfrm>
          </p:grpSpPr>
          <p:sp>
            <p:nvSpPr>
              <p:cNvPr id="52302" name="Oval 56"/>
              <p:cNvSpPr>
                <a:spLocks noChangeArrowheads="1"/>
              </p:cNvSpPr>
              <p:nvPr/>
            </p:nvSpPr>
            <p:spPr bwMode="auto">
              <a:xfrm>
                <a:off x="1292" y="1831"/>
                <a:ext cx="240" cy="240"/>
              </a:xfrm>
              <a:prstGeom prst="ellipse">
                <a:avLst/>
              </a:prstGeom>
              <a:solidFill>
                <a:srgbClr val="00CCFF"/>
              </a:solidFill>
              <a:ln w="57150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2</a:t>
                </a:r>
              </a:p>
            </p:txBody>
          </p:sp>
          <p:sp>
            <p:nvSpPr>
              <p:cNvPr id="52303" name="Oval 57"/>
              <p:cNvSpPr>
                <a:spLocks noChangeArrowheads="1"/>
              </p:cNvSpPr>
              <p:nvPr/>
            </p:nvSpPr>
            <p:spPr bwMode="auto">
              <a:xfrm>
                <a:off x="1292" y="1351"/>
                <a:ext cx="240" cy="240"/>
              </a:xfrm>
              <a:prstGeom prst="ellipse">
                <a:avLst/>
              </a:prstGeom>
              <a:solidFill>
                <a:srgbClr val="00CCFF"/>
              </a:solidFill>
              <a:ln w="57150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3</a:t>
                </a:r>
              </a:p>
            </p:txBody>
          </p:sp>
          <p:sp>
            <p:nvSpPr>
              <p:cNvPr id="52304" name="Oval 58"/>
              <p:cNvSpPr>
                <a:spLocks noChangeArrowheads="1"/>
              </p:cNvSpPr>
              <p:nvPr/>
            </p:nvSpPr>
            <p:spPr bwMode="auto">
              <a:xfrm>
                <a:off x="1292" y="2311"/>
                <a:ext cx="240" cy="240"/>
              </a:xfrm>
              <a:prstGeom prst="ellipse">
                <a:avLst/>
              </a:prstGeom>
              <a:solidFill>
                <a:srgbClr val="00CCFF"/>
              </a:solidFill>
              <a:ln w="57150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1</a:t>
                </a:r>
              </a:p>
            </p:txBody>
          </p:sp>
        </p:grpSp>
        <p:grpSp>
          <p:nvGrpSpPr>
            <p:cNvPr id="52289" name="Group 69"/>
            <p:cNvGrpSpPr>
              <a:grpSpLocks/>
            </p:cNvGrpSpPr>
            <p:nvPr/>
          </p:nvGrpSpPr>
          <p:grpSpPr bwMode="auto">
            <a:xfrm>
              <a:off x="4694" y="1344"/>
              <a:ext cx="240" cy="1200"/>
              <a:chOff x="1292" y="1351"/>
              <a:chExt cx="240" cy="1200"/>
            </a:xfrm>
          </p:grpSpPr>
          <p:sp>
            <p:nvSpPr>
              <p:cNvPr id="52299" name="Oval 70"/>
              <p:cNvSpPr>
                <a:spLocks noChangeArrowheads="1"/>
              </p:cNvSpPr>
              <p:nvPr/>
            </p:nvSpPr>
            <p:spPr bwMode="auto">
              <a:xfrm>
                <a:off x="1292" y="1831"/>
                <a:ext cx="240" cy="240"/>
              </a:xfrm>
              <a:prstGeom prst="ellipse">
                <a:avLst/>
              </a:prstGeom>
              <a:solidFill>
                <a:srgbClr val="00CCFF"/>
              </a:solidFill>
              <a:ln w="57150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2</a:t>
                </a:r>
              </a:p>
            </p:txBody>
          </p:sp>
          <p:sp>
            <p:nvSpPr>
              <p:cNvPr id="52300" name="Oval 71"/>
              <p:cNvSpPr>
                <a:spLocks noChangeArrowheads="1"/>
              </p:cNvSpPr>
              <p:nvPr/>
            </p:nvSpPr>
            <p:spPr bwMode="auto">
              <a:xfrm>
                <a:off x="1292" y="1351"/>
                <a:ext cx="240" cy="240"/>
              </a:xfrm>
              <a:prstGeom prst="ellipse">
                <a:avLst/>
              </a:prstGeom>
              <a:solidFill>
                <a:srgbClr val="00CCFF"/>
              </a:solidFill>
              <a:ln w="57150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3</a:t>
                </a:r>
              </a:p>
            </p:txBody>
          </p:sp>
          <p:sp>
            <p:nvSpPr>
              <p:cNvPr id="52301" name="Oval 72"/>
              <p:cNvSpPr>
                <a:spLocks noChangeArrowheads="1"/>
              </p:cNvSpPr>
              <p:nvPr/>
            </p:nvSpPr>
            <p:spPr bwMode="auto">
              <a:xfrm>
                <a:off x="1292" y="2311"/>
                <a:ext cx="240" cy="240"/>
              </a:xfrm>
              <a:prstGeom prst="ellipse">
                <a:avLst/>
              </a:prstGeom>
              <a:solidFill>
                <a:srgbClr val="00CCFF"/>
              </a:solidFill>
              <a:ln w="57150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>
                    <a:ea typeface="新細明體" charset="-120"/>
                  </a:rPr>
                  <a:t>s</a:t>
                </a:r>
                <a:r>
                  <a:rPr lang="en-US" altLang="zh-TW" sz="1800" baseline="-25000">
                    <a:ea typeface="新細明體" charset="-120"/>
                  </a:rPr>
                  <a:t>1</a:t>
                </a:r>
              </a:p>
            </p:txBody>
          </p:sp>
        </p:grpSp>
        <p:sp>
          <p:nvSpPr>
            <p:cNvPr id="52290" name="Line 107"/>
            <p:cNvSpPr>
              <a:spLocks noChangeShapeType="1"/>
            </p:cNvSpPr>
            <p:nvPr/>
          </p:nvSpPr>
          <p:spPr bwMode="auto">
            <a:xfrm>
              <a:off x="3334" y="1480"/>
              <a:ext cx="336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1" name="Line 108"/>
            <p:cNvSpPr>
              <a:spLocks noChangeShapeType="1"/>
            </p:cNvSpPr>
            <p:nvPr/>
          </p:nvSpPr>
          <p:spPr bwMode="auto">
            <a:xfrm>
              <a:off x="3334" y="1960"/>
              <a:ext cx="336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2" name="Line 109"/>
            <p:cNvSpPr>
              <a:spLocks noChangeShapeType="1"/>
            </p:cNvSpPr>
            <p:nvPr/>
          </p:nvSpPr>
          <p:spPr bwMode="auto">
            <a:xfrm>
              <a:off x="3334" y="2440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3" name="Line 110"/>
            <p:cNvSpPr>
              <a:spLocks noChangeShapeType="1"/>
            </p:cNvSpPr>
            <p:nvPr/>
          </p:nvSpPr>
          <p:spPr bwMode="auto">
            <a:xfrm>
              <a:off x="3334" y="1480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4" name="Line 111"/>
            <p:cNvSpPr>
              <a:spLocks noChangeShapeType="1"/>
            </p:cNvSpPr>
            <p:nvPr/>
          </p:nvSpPr>
          <p:spPr bwMode="auto">
            <a:xfrm>
              <a:off x="3334" y="1480"/>
              <a:ext cx="336" cy="96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5" name="Line 112"/>
            <p:cNvSpPr>
              <a:spLocks noChangeShapeType="1"/>
            </p:cNvSpPr>
            <p:nvPr/>
          </p:nvSpPr>
          <p:spPr bwMode="auto">
            <a:xfrm>
              <a:off x="3334" y="1960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6" name="Line 113"/>
            <p:cNvSpPr>
              <a:spLocks noChangeShapeType="1"/>
            </p:cNvSpPr>
            <p:nvPr/>
          </p:nvSpPr>
          <p:spPr bwMode="auto">
            <a:xfrm flipV="1">
              <a:off x="3334" y="1480"/>
              <a:ext cx="336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7" name="Line 114"/>
            <p:cNvSpPr>
              <a:spLocks noChangeShapeType="1"/>
            </p:cNvSpPr>
            <p:nvPr/>
          </p:nvSpPr>
          <p:spPr bwMode="auto">
            <a:xfrm flipV="1">
              <a:off x="3334" y="1960"/>
              <a:ext cx="3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98" name="Line 115"/>
            <p:cNvSpPr>
              <a:spLocks noChangeShapeType="1"/>
            </p:cNvSpPr>
            <p:nvPr/>
          </p:nvSpPr>
          <p:spPr bwMode="auto">
            <a:xfrm flipV="1">
              <a:off x="3334" y="1480"/>
              <a:ext cx="336" cy="48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2270" name="Group 118"/>
          <p:cNvGrpSpPr>
            <a:grpSpLocks/>
          </p:cNvGrpSpPr>
          <p:nvPr/>
        </p:nvGrpSpPr>
        <p:grpSpPr bwMode="auto">
          <a:xfrm>
            <a:off x="7596188" y="765175"/>
            <a:ext cx="1155700" cy="873125"/>
            <a:chOff x="207" y="1432"/>
            <a:chExt cx="728" cy="550"/>
          </a:xfrm>
        </p:grpSpPr>
        <p:sp>
          <p:nvSpPr>
            <p:cNvPr id="52271" name="Oval 119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52272" name="Oval 120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52273" name="Oval 121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52274" name="Group 122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52284" name="Arc 123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52285" name="Arc 124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52275" name="Group 125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52282" name="Arc 126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52283" name="Arc 127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52276" name="Group 128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52280" name="Arc 129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52281" name="Arc 130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52277" name="Arc 131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52278" name="Arc 132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52279" name="Arc 133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4F6C7D9-1CE0-4796-9AA4-ACB6D349617C}" type="slidenum">
              <a:rPr lang="en-US" altLang="zh-TW"/>
              <a:pPr>
                <a:defRPr/>
              </a:pPr>
              <a:t>51</a:t>
            </a:fld>
            <a:endParaRPr lang="en-US" altLang="zh-TW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600" y="1176338"/>
            <a:ext cx="8291513" cy="5516562"/>
          </a:xfrm>
        </p:spPr>
        <p:txBody>
          <a:bodyPr/>
          <a:lstStyle/>
          <a:p>
            <a:pPr eaLnBrk="1" hangingPunct="1"/>
            <a:r>
              <a:rPr lang="en-US" altLang="zh-TW" smtClean="0">
                <a:sym typeface="Symbol" pitchFamily="18" charset="2"/>
              </a:rPr>
              <a:t> </a:t>
            </a:r>
            <a:r>
              <a:rPr lang="en-US" altLang="zh-TW" smtClean="0"/>
              <a:t> </a:t>
            </a:r>
            <a:br>
              <a:rPr lang="en-US" altLang="zh-TW" smtClean="0"/>
            </a:br>
            <a:endParaRPr lang="en-US" altLang="zh-TW" smtClean="0"/>
          </a:p>
          <a:p>
            <a:pPr lvl="1" eaLnBrk="1" hangingPunct="1"/>
            <a:endParaRPr lang="en-US" altLang="zh-TW" sz="1800" smtClean="0"/>
          </a:p>
          <a:p>
            <a:pPr eaLnBrk="1" hangingPunct="1"/>
            <a:endParaRPr lang="en-US" altLang="zh-TW" sz="2000" i="1" smtClean="0">
              <a:sym typeface="Symbol" pitchFamily="18" charset="2"/>
            </a:endParaRPr>
          </a:p>
          <a:p>
            <a:pPr eaLnBrk="1" hangingPunct="1"/>
            <a:r>
              <a:rPr lang="en-US" altLang="zh-TW" i="1" smtClean="0">
                <a:sym typeface="Symbol" pitchFamily="18" charset="2"/>
              </a:rPr>
              <a:t> </a:t>
            </a:r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eaLnBrk="1" hangingPunct="1"/>
            <a:r>
              <a:rPr lang="en-US" altLang="zh-TW" smtClean="0"/>
              <a:t>A set of reasonable re-estimation formula for {</a:t>
            </a:r>
            <a:r>
              <a:rPr lang="en-US" altLang="zh-TW" b="1" i="1" smtClean="0"/>
              <a:t>A</a:t>
            </a:r>
            <a:r>
              <a:rPr lang="en-US" altLang="zh-TW" i="1" smtClean="0"/>
              <a:t>,</a:t>
            </a:r>
            <a:r>
              <a:rPr lang="en-US" altLang="zh-TW" b="1" i="1" smtClean="0">
                <a:sym typeface="Symbol" pitchFamily="18" charset="2"/>
              </a:rPr>
              <a:t></a:t>
            </a:r>
            <a:r>
              <a:rPr lang="en-US" altLang="zh-TW" smtClean="0">
                <a:sym typeface="Symbol" pitchFamily="18" charset="2"/>
              </a:rPr>
              <a:t>} is</a:t>
            </a:r>
          </a:p>
          <a:p>
            <a:pPr lvl="1" eaLnBrk="1" hangingPunct="1"/>
            <a:endParaRPr lang="en-US" altLang="zh-TW" sz="2400" baseline="-25000" smtClean="0">
              <a:sym typeface="Symbol" pitchFamily="18" charset="2"/>
            </a:endParaRPr>
          </a:p>
        </p:txBody>
      </p:sp>
      <p:graphicFrame>
        <p:nvGraphicFramePr>
          <p:cNvPr id="53253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16013" y="1779588"/>
          <a:ext cx="7327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" name="方程式" r:id="rId3" imgW="4203700" imgH="431800" progId="Equation.3">
                  <p:embed/>
                </p:oleObj>
              </mc:Choice>
              <mc:Fallback>
                <p:oleObj name="方程式" r:id="rId3" imgW="42037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779588"/>
                        <a:ext cx="73279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133475" y="3357563"/>
          <a:ext cx="7380288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3" name="方程式" r:id="rId5" imgW="4368800" imgH="444500" progId="Equation.3">
                  <p:embed/>
                </p:oleObj>
              </mc:Choice>
              <mc:Fallback>
                <p:oleObj name="方程式" r:id="rId5" imgW="43688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475" y="3357563"/>
                        <a:ext cx="7380288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8"/>
          <p:cNvGraphicFramePr>
            <a:graphicFrameLocks noChangeAspect="1"/>
          </p:cNvGraphicFramePr>
          <p:nvPr/>
        </p:nvGraphicFramePr>
        <p:xfrm>
          <a:off x="793750" y="4751388"/>
          <a:ext cx="694690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4" name="方程式" r:id="rId7" imgW="3653038" imgH="300089" progId="Equation.3">
                  <p:embed/>
                </p:oleObj>
              </mc:Choice>
              <mc:Fallback>
                <p:oleObj name="方程式" r:id="rId7" imgW="3653038" imgH="30008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751388"/>
                        <a:ext cx="6946900" cy="769937"/>
                      </a:xfrm>
                      <a:prstGeom prst="rect">
                        <a:avLst/>
                      </a:prstGeom>
                      <a:solidFill>
                        <a:srgbClr val="EAEAEA">
                          <a:alpha val="5098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Object 9"/>
          <p:cNvGraphicFramePr>
            <a:graphicFrameLocks noChangeAspect="1"/>
          </p:cNvGraphicFramePr>
          <p:nvPr/>
        </p:nvGraphicFramePr>
        <p:xfrm>
          <a:off x="774700" y="5532438"/>
          <a:ext cx="64611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name="方程式" r:id="rId9" imgW="3957838" imgH="423949" progId="Equation.3">
                  <p:embed/>
                </p:oleObj>
              </mc:Choice>
              <mc:Fallback>
                <p:oleObj name="方程式" r:id="rId9" imgW="3957838" imgH="42394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5532438"/>
                        <a:ext cx="6461125" cy="898525"/>
                      </a:xfrm>
                      <a:prstGeom prst="rect">
                        <a:avLst/>
                      </a:prstGeom>
                      <a:solidFill>
                        <a:srgbClr val="EAEAEA">
                          <a:alpha val="59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7" name="Object 10"/>
          <p:cNvGraphicFramePr>
            <a:graphicFrameLocks noChangeAspect="1"/>
          </p:cNvGraphicFramePr>
          <p:nvPr/>
        </p:nvGraphicFramePr>
        <p:xfrm>
          <a:off x="722313" y="1233488"/>
          <a:ext cx="38735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6" name="方程式" r:id="rId11" imgW="1828800" imgH="254000" progId="Equation.3">
                  <p:embed/>
                </p:oleObj>
              </mc:Choice>
              <mc:Fallback>
                <p:oleObj name="方程式" r:id="rId11" imgW="1828800" imgH="254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233488"/>
                        <a:ext cx="38735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1"/>
          <p:cNvGraphicFramePr>
            <a:graphicFrameLocks noChangeAspect="1"/>
          </p:cNvGraphicFramePr>
          <p:nvPr/>
        </p:nvGraphicFramePr>
        <p:xfrm>
          <a:off x="827088" y="2722563"/>
          <a:ext cx="27447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7" name="方程式" r:id="rId13" imgW="1244600" imgH="254000" progId="Equation.3">
                  <p:embed/>
                </p:oleObj>
              </mc:Choice>
              <mc:Fallback>
                <p:oleObj name="方程式" r:id="rId13" imgW="1244600" imgH="254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722563"/>
                        <a:ext cx="2744787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9" name="Text Box 12"/>
          <p:cNvSpPr txBox="1">
            <a:spLocks noChangeArrowheads="1"/>
          </p:cNvSpPr>
          <p:nvPr/>
        </p:nvSpPr>
        <p:spPr bwMode="auto">
          <a:xfrm>
            <a:off x="792163" y="6461125"/>
            <a:ext cx="4864100" cy="396875"/>
          </a:xfrm>
          <a:prstGeom prst="rect">
            <a:avLst/>
          </a:prstGeom>
          <a:solidFill>
            <a:srgbClr val="FFCC99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Formulae for Single Training Utterance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943B3D71-F9AC-4694-9705-EEFE2B530745}" type="slidenum">
              <a:rPr lang="en-US" altLang="zh-TW"/>
              <a:pPr>
                <a:defRPr/>
              </a:pPr>
              <a:t>52</a:t>
            </a:fld>
            <a:endParaRPr lang="en-US" altLang="zh-TW"/>
          </a:p>
        </p:txBody>
      </p:sp>
      <p:sp>
        <p:nvSpPr>
          <p:cNvPr id="542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33500"/>
            <a:ext cx="814705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A set of reasonable re-estimation formula for {</a:t>
            </a:r>
            <a:r>
              <a:rPr lang="en-US" altLang="zh-TW" i="1" smtClean="0"/>
              <a:t>B</a:t>
            </a:r>
            <a:r>
              <a:rPr lang="en-US" altLang="zh-TW" smtClean="0">
                <a:sym typeface="Symbol" pitchFamily="18" charset="2"/>
              </a:rPr>
              <a:t>} is</a:t>
            </a:r>
          </a:p>
          <a:p>
            <a:pPr lvl="1" eaLnBrk="1" hangingPunct="1"/>
            <a:r>
              <a:rPr lang="en-US" altLang="zh-TW" smtClean="0"/>
              <a:t>For discrete and finite observation </a:t>
            </a:r>
            <a:r>
              <a:rPr lang="en-US" altLang="zh-TW" sz="1800" i="1" smtClean="0"/>
              <a:t>b</a:t>
            </a:r>
            <a:r>
              <a:rPr lang="en-US" altLang="zh-TW" sz="1800" i="1" baseline="-25000" smtClean="0"/>
              <a:t>j</a:t>
            </a:r>
            <a:r>
              <a:rPr lang="en-US" altLang="zh-TW" sz="1800" i="1" smtClean="0"/>
              <a:t>(</a:t>
            </a:r>
            <a:r>
              <a:rPr lang="en-US" altLang="zh-TW" sz="1800" b="1" i="1" smtClean="0"/>
              <a:t>v</a:t>
            </a:r>
            <a:r>
              <a:rPr lang="en-US" altLang="zh-TW" sz="1800" i="1" baseline="-25000" smtClean="0"/>
              <a:t>k</a:t>
            </a:r>
            <a:r>
              <a:rPr lang="en-US" altLang="zh-TW" sz="1800" i="1" smtClean="0"/>
              <a:t>)=P(</a:t>
            </a:r>
            <a:r>
              <a:rPr lang="en-US" altLang="zh-TW" sz="1800" b="1" i="1" smtClean="0"/>
              <a:t>o</a:t>
            </a:r>
            <a:r>
              <a:rPr lang="en-US" altLang="zh-TW" sz="1800" i="1" baseline="-25000" smtClean="0"/>
              <a:t>t</a:t>
            </a:r>
            <a:r>
              <a:rPr lang="en-US" altLang="zh-TW" sz="1800" i="1" smtClean="0"/>
              <a:t>=</a:t>
            </a:r>
            <a:r>
              <a:rPr lang="en-US" altLang="zh-TW" sz="1800" b="1" i="1" smtClean="0"/>
              <a:t>v</a:t>
            </a:r>
            <a:r>
              <a:rPr lang="en-US" altLang="zh-TW" sz="1800" i="1" baseline="-25000" smtClean="0"/>
              <a:t>k</a:t>
            </a:r>
            <a:r>
              <a:rPr lang="en-US" altLang="zh-TW" sz="1800" i="1" smtClean="0"/>
              <a:t>|</a:t>
            </a:r>
            <a:r>
              <a:rPr lang="en-US" altLang="zh-TW" sz="1800" b="1" i="1" smtClean="0"/>
              <a:t>s</a:t>
            </a:r>
            <a:r>
              <a:rPr lang="en-US" altLang="zh-TW" sz="1800" i="1" baseline="-25000" smtClean="0"/>
              <a:t>t</a:t>
            </a:r>
            <a:r>
              <a:rPr lang="en-US" altLang="zh-TW" sz="1800" i="1" smtClean="0"/>
              <a:t>=j)</a:t>
            </a:r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>
              <a:buFontTx/>
              <a:buNone/>
            </a:pPr>
            <a:endParaRPr lang="en-US" altLang="zh-TW" sz="1800" smtClean="0"/>
          </a:p>
          <a:p>
            <a:pPr lvl="1" eaLnBrk="1" hangingPunct="1"/>
            <a:r>
              <a:rPr lang="en-US" altLang="zh-TW" smtClean="0"/>
              <a:t>For continuous and infinite observation</a:t>
            </a:r>
            <a:r>
              <a:rPr lang="en-US" altLang="zh-TW" sz="1800" i="1" smtClean="0"/>
              <a:t> b</a:t>
            </a:r>
            <a:r>
              <a:rPr lang="en-US" altLang="zh-TW" sz="1800" i="1" baseline="-25000" smtClean="0"/>
              <a:t>j</a:t>
            </a:r>
            <a:r>
              <a:rPr lang="en-US" altLang="zh-TW" sz="1800" i="1" smtClean="0"/>
              <a:t>(</a:t>
            </a:r>
            <a:r>
              <a:rPr lang="en-US" altLang="zh-TW" sz="1800" b="1" i="1" smtClean="0"/>
              <a:t>v</a:t>
            </a:r>
            <a:r>
              <a:rPr lang="en-US" altLang="zh-TW" sz="1800" i="1" smtClean="0"/>
              <a:t>)=f</a:t>
            </a:r>
            <a:r>
              <a:rPr lang="en-US" altLang="zh-TW" sz="1800" b="1" i="1" baseline="-25000" smtClean="0"/>
              <a:t>O</a:t>
            </a:r>
            <a:r>
              <a:rPr lang="en-US" altLang="zh-TW" sz="1800" i="1" baseline="-25000" smtClean="0"/>
              <a:t>|</a:t>
            </a:r>
            <a:r>
              <a:rPr lang="en-US" altLang="zh-TW" sz="1800" b="1" i="1" baseline="-25000" smtClean="0"/>
              <a:t>S</a:t>
            </a:r>
            <a:r>
              <a:rPr lang="en-US" altLang="zh-TW" sz="1800" i="1" smtClean="0"/>
              <a:t>(</a:t>
            </a:r>
            <a:r>
              <a:rPr lang="en-US" altLang="zh-TW" sz="1800" b="1" i="1" smtClean="0"/>
              <a:t>o</a:t>
            </a:r>
            <a:r>
              <a:rPr lang="en-US" altLang="zh-TW" sz="1800" i="1" baseline="-25000" smtClean="0"/>
              <a:t>t</a:t>
            </a:r>
            <a:r>
              <a:rPr lang="en-US" altLang="zh-TW" sz="1800" i="1" smtClean="0"/>
              <a:t>=</a:t>
            </a:r>
            <a:r>
              <a:rPr lang="en-US" altLang="zh-TW" sz="1800" b="1" i="1" smtClean="0"/>
              <a:t>v</a:t>
            </a:r>
            <a:r>
              <a:rPr lang="en-US" altLang="zh-TW" sz="1800" i="1" smtClean="0"/>
              <a:t>|</a:t>
            </a:r>
            <a:r>
              <a:rPr lang="en-US" altLang="zh-TW" sz="1800" b="1" i="1" smtClean="0"/>
              <a:t>s</a:t>
            </a:r>
            <a:r>
              <a:rPr lang="en-US" altLang="zh-TW" sz="1800" i="1" baseline="-25000" smtClean="0"/>
              <a:t>t</a:t>
            </a:r>
            <a:r>
              <a:rPr lang="en-US" altLang="zh-TW" sz="1800" i="1" smtClean="0"/>
              <a:t>=j),</a:t>
            </a:r>
          </a:p>
        </p:txBody>
      </p:sp>
      <p:graphicFrame>
        <p:nvGraphicFramePr>
          <p:cNvPr id="54277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23900" y="2205038"/>
          <a:ext cx="8401050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4" name="方程式" r:id="rId3" imgW="5976983" imgH="795528" progId="Equation.3">
                  <p:embed/>
                </p:oleObj>
              </mc:Choice>
              <mc:Fallback>
                <p:oleObj name="方程式" r:id="rId3" imgW="5976983" imgH="795528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2205038"/>
                        <a:ext cx="8401050" cy="1300162"/>
                      </a:xfrm>
                      <a:prstGeom prst="rect">
                        <a:avLst/>
                      </a:prstGeom>
                      <a:solidFill>
                        <a:srgbClr val="EAEAEA">
                          <a:alpha val="7097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55650" y="4581525"/>
          <a:ext cx="7545388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5" name="方程式" r:id="rId5" imgW="4900438" imgH="480891" progId="Equation.3">
                  <p:embed/>
                </p:oleObj>
              </mc:Choice>
              <mc:Fallback>
                <p:oleObj name="方程式" r:id="rId5" imgW="4900438" imgH="48089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581525"/>
                        <a:ext cx="7545388" cy="8556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2786063" y="5643563"/>
            <a:ext cx="5840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Modeled as a mixture of multivariate Gaussian distributions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7465751-186F-44C2-A5A3-4DCF245736AE}" type="slidenum">
              <a:rPr lang="en-US" altLang="zh-TW"/>
              <a:pPr>
                <a:defRPr/>
              </a:pPr>
              <a:t>53</a:t>
            </a:fld>
            <a:endParaRPr lang="en-US" altLang="zh-TW"/>
          </a:p>
        </p:txBody>
      </p:sp>
      <p:sp>
        <p:nvSpPr>
          <p:cNvPr id="5529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001000" cy="5638800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For continuous and infinite observation (Cont.)</a:t>
            </a:r>
          </a:p>
          <a:p>
            <a:pPr lvl="2" eaLnBrk="1" hangingPunct="1"/>
            <a:r>
              <a:rPr lang="en-US" altLang="zh-TW" sz="2000" smtClean="0"/>
              <a:t>Define a new variable </a:t>
            </a:r>
            <a:r>
              <a:rPr lang="en-US" altLang="zh-TW" sz="2000" i="1" smtClean="0">
                <a:sym typeface="Symbol" pitchFamily="18" charset="2"/>
              </a:rPr>
              <a:t> </a:t>
            </a:r>
            <a:endParaRPr lang="en-US" altLang="zh-TW" sz="2000" i="1" smtClean="0"/>
          </a:p>
          <a:p>
            <a:pPr lvl="3" eaLnBrk="1" hangingPunct="1"/>
            <a:r>
              <a:rPr lang="en-US" altLang="zh-TW" i="1" smtClean="0">
                <a:sym typeface="Symbol" pitchFamily="18" charset="2"/>
              </a:rPr>
              <a:t>         </a:t>
            </a:r>
            <a:r>
              <a:rPr lang="en-US" altLang="zh-TW" smtClean="0">
                <a:sym typeface="Symbol" pitchFamily="18" charset="2"/>
              </a:rPr>
              <a:t>      is the probability of being in state </a:t>
            </a:r>
            <a:r>
              <a:rPr lang="en-US" altLang="zh-TW" i="1" smtClean="0">
                <a:sym typeface="Symbol" pitchFamily="18" charset="2"/>
              </a:rPr>
              <a:t>j</a:t>
            </a:r>
            <a:r>
              <a:rPr lang="en-US" altLang="zh-TW" smtClean="0">
                <a:sym typeface="Symbol" pitchFamily="18" charset="2"/>
              </a:rPr>
              <a:t> at time</a:t>
            </a:r>
            <a:r>
              <a:rPr lang="en-US" altLang="zh-TW" i="1" smtClean="0">
                <a:sym typeface="Symbol" pitchFamily="18" charset="2"/>
              </a:rPr>
              <a:t> t</a:t>
            </a:r>
            <a:r>
              <a:rPr lang="en-US" altLang="zh-TW" smtClean="0">
                <a:sym typeface="Symbol" pitchFamily="18" charset="2"/>
              </a:rPr>
              <a:t> with the </a:t>
            </a:r>
            <a:r>
              <a:rPr lang="en-US" altLang="zh-TW" i="1" smtClean="0">
                <a:sym typeface="Symbol" pitchFamily="18" charset="2"/>
              </a:rPr>
              <a:t>k</a:t>
            </a:r>
            <a:r>
              <a:rPr lang="en-US" altLang="zh-TW" smtClean="0">
                <a:sym typeface="Symbol" pitchFamily="18" charset="2"/>
              </a:rPr>
              <a:t>-th mixture component accounting for </a:t>
            </a:r>
            <a:r>
              <a:rPr lang="en-US" altLang="zh-TW" b="1" i="1" smtClean="0">
                <a:sym typeface="Symbol" pitchFamily="18" charset="2"/>
              </a:rPr>
              <a:t>o</a:t>
            </a:r>
            <a:r>
              <a:rPr lang="en-US" altLang="zh-TW" i="1" baseline="-25000" smtClean="0">
                <a:sym typeface="Symbol" pitchFamily="18" charset="2"/>
              </a:rPr>
              <a:t>t</a:t>
            </a:r>
            <a:r>
              <a:rPr lang="en-US" altLang="zh-TW" smtClean="0"/>
              <a:t/>
            </a:r>
            <a:br>
              <a:rPr lang="en-US" altLang="zh-TW" smtClean="0"/>
            </a:br>
            <a:endParaRPr lang="en-US" altLang="zh-TW" baseline="-25000" smtClean="0">
              <a:latin typeface="Times New Roman" pitchFamily="18" charset="0"/>
            </a:endParaRPr>
          </a:p>
          <a:p>
            <a:pPr eaLnBrk="1" hangingPunct="1"/>
            <a:endParaRPr lang="en-US" altLang="zh-TW" sz="2000" smtClean="0"/>
          </a:p>
        </p:txBody>
      </p:sp>
      <p:graphicFrame>
        <p:nvGraphicFramePr>
          <p:cNvPr id="55301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071688" y="2965450"/>
          <a:ext cx="4041775" cy="389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Equation" r:id="rId4" imgW="3454400" imgH="3327400" progId="Equation.3">
                  <p:embed/>
                </p:oleObj>
              </mc:Choice>
              <mc:Fallback>
                <p:oleObj name="Equation" r:id="rId4" imgW="3454400" imgH="3327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2965450"/>
                        <a:ext cx="4041775" cy="389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Line 10"/>
          <p:cNvSpPr>
            <a:spLocks noChangeShapeType="1"/>
          </p:cNvSpPr>
          <p:nvPr/>
        </p:nvSpPr>
        <p:spPr bwMode="auto">
          <a:xfrm>
            <a:off x="6469063" y="4365625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303" name="Freeform 21"/>
          <p:cNvSpPr>
            <a:spLocks/>
          </p:cNvSpPr>
          <p:nvPr/>
        </p:nvSpPr>
        <p:spPr bwMode="auto">
          <a:xfrm>
            <a:off x="6469063" y="3692525"/>
            <a:ext cx="1008062" cy="623888"/>
          </a:xfrm>
          <a:custGeom>
            <a:avLst/>
            <a:gdLst>
              <a:gd name="T0" fmla="*/ 0 w 635"/>
              <a:gd name="T1" fmla="*/ 2147483647 h 393"/>
              <a:gd name="T2" fmla="*/ 2147483647 w 635"/>
              <a:gd name="T3" fmla="*/ 2147483647 h 393"/>
              <a:gd name="T4" fmla="*/ 2147483647 w 635"/>
              <a:gd name="T5" fmla="*/ 2147483647 h 393"/>
              <a:gd name="T6" fmla="*/ 2147483647 w 635"/>
              <a:gd name="T7" fmla="*/ 2147483647 h 393"/>
              <a:gd name="T8" fmla="*/ 2147483647 w 635"/>
              <a:gd name="T9" fmla="*/ 2147483647 h 393"/>
              <a:gd name="T10" fmla="*/ 2147483647 w 635"/>
              <a:gd name="T11" fmla="*/ 2147483647 h 393"/>
              <a:gd name="T12" fmla="*/ 2147483647 w 635"/>
              <a:gd name="T13" fmla="*/ 2147483647 h 393"/>
              <a:gd name="T14" fmla="*/ 2147483647 w 635"/>
              <a:gd name="T15" fmla="*/ 2147483647 h 393"/>
              <a:gd name="T16" fmla="*/ 2147483647 w 635"/>
              <a:gd name="T17" fmla="*/ 2147483647 h 393"/>
              <a:gd name="T18" fmla="*/ 2147483647 w 635"/>
              <a:gd name="T19" fmla="*/ 2147483647 h 393"/>
              <a:gd name="T20" fmla="*/ 2147483647 w 635"/>
              <a:gd name="T21" fmla="*/ 2147483647 h 3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5"/>
              <a:gd name="T34" fmla="*/ 0 h 393"/>
              <a:gd name="T35" fmla="*/ 635 w 635"/>
              <a:gd name="T36" fmla="*/ 393 h 3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5" h="393">
                <a:moveTo>
                  <a:pt x="0" y="378"/>
                </a:moveTo>
                <a:cubicBezTo>
                  <a:pt x="33" y="381"/>
                  <a:pt x="67" y="385"/>
                  <a:pt x="90" y="378"/>
                </a:cubicBezTo>
                <a:cubicBezTo>
                  <a:pt x="113" y="371"/>
                  <a:pt x="121" y="356"/>
                  <a:pt x="136" y="333"/>
                </a:cubicBezTo>
                <a:cubicBezTo>
                  <a:pt x="151" y="310"/>
                  <a:pt x="166" y="280"/>
                  <a:pt x="181" y="242"/>
                </a:cubicBezTo>
                <a:cubicBezTo>
                  <a:pt x="196" y="204"/>
                  <a:pt x="211" y="144"/>
                  <a:pt x="226" y="106"/>
                </a:cubicBezTo>
                <a:cubicBezTo>
                  <a:pt x="241" y="68"/>
                  <a:pt x="257" y="30"/>
                  <a:pt x="272" y="15"/>
                </a:cubicBezTo>
                <a:cubicBezTo>
                  <a:pt x="287" y="0"/>
                  <a:pt x="302" y="7"/>
                  <a:pt x="317" y="15"/>
                </a:cubicBezTo>
                <a:cubicBezTo>
                  <a:pt x="332" y="23"/>
                  <a:pt x="339" y="16"/>
                  <a:pt x="362" y="61"/>
                </a:cubicBezTo>
                <a:cubicBezTo>
                  <a:pt x="385" y="106"/>
                  <a:pt x="423" y="235"/>
                  <a:pt x="453" y="288"/>
                </a:cubicBezTo>
                <a:cubicBezTo>
                  <a:pt x="483" y="341"/>
                  <a:pt x="514" y="363"/>
                  <a:pt x="544" y="378"/>
                </a:cubicBezTo>
                <a:cubicBezTo>
                  <a:pt x="574" y="393"/>
                  <a:pt x="620" y="378"/>
                  <a:pt x="635" y="378"/>
                </a:cubicBezTo>
              </a:path>
            </a:pathLst>
          </a:cu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304" name="Freeform 22"/>
          <p:cNvSpPr>
            <a:spLocks/>
          </p:cNvSpPr>
          <p:nvPr/>
        </p:nvSpPr>
        <p:spPr bwMode="auto">
          <a:xfrm>
            <a:off x="6827838" y="3429000"/>
            <a:ext cx="1008062" cy="839788"/>
          </a:xfrm>
          <a:custGeom>
            <a:avLst/>
            <a:gdLst>
              <a:gd name="T0" fmla="*/ 0 w 635"/>
              <a:gd name="T1" fmla="*/ 2147483647 h 393"/>
              <a:gd name="T2" fmla="*/ 2147483647 w 635"/>
              <a:gd name="T3" fmla="*/ 2147483647 h 393"/>
              <a:gd name="T4" fmla="*/ 2147483647 w 635"/>
              <a:gd name="T5" fmla="*/ 2147483647 h 393"/>
              <a:gd name="T6" fmla="*/ 2147483647 w 635"/>
              <a:gd name="T7" fmla="*/ 2147483647 h 393"/>
              <a:gd name="T8" fmla="*/ 2147483647 w 635"/>
              <a:gd name="T9" fmla="*/ 2147483647 h 393"/>
              <a:gd name="T10" fmla="*/ 2147483647 w 635"/>
              <a:gd name="T11" fmla="*/ 2147483647 h 393"/>
              <a:gd name="T12" fmla="*/ 2147483647 w 635"/>
              <a:gd name="T13" fmla="*/ 2147483647 h 393"/>
              <a:gd name="T14" fmla="*/ 2147483647 w 635"/>
              <a:gd name="T15" fmla="*/ 2147483647 h 393"/>
              <a:gd name="T16" fmla="*/ 2147483647 w 635"/>
              <a:gd name="T17" fmla="*/ 2147483647 h 393"/>
              <a:gd name="T18" fmla="*/ 2147483647 w 635"/>
              <a:gd name="T19" fmla="*/ 2147483647 h 393"/>
              <a:gd name="T20" fmla="*/ 2147483647 w 635"/>
              <a:gd name="T21" fmla="*/ 2147483647 h 3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5"/>
              <a:gd name="T34" fmla="*/ 0 h 393"/>
              <a:gd name="T35" fmla="*/ 635 w 635"/>
              <a:gd name="T36" fmla="*/ 393 h 3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5" h="393">
                <a:moveTo>
                  <a:pt x="0" y="378"/>
                </a:moveTo>
                <a:cubicBezTo>
                  <a:pt x="33" y="381"/>
                  <a:pt x="67" y="385"/>
                  <a:pt x="90" y="378"/>
                </a:cubicBezTo>
                <a:cubicBezTo>
                  <a:pt x="113" y="371"/>
                  <a:pt x="121" y="356"/>
                  <a:pt x="136" y="333"/>
                </a:cubicBezTo>
                <a:cubicBezTo>
                  <a:pt x="151" y="310"/>
                  <a:pt x="166" y="280"/>
                  <a:pt x="181" y="242"/>
                </a:cubicBezTo>
                <a:cubicBezTo>
                  <a:pt x="196" y="204"/>
                  <a:pt x="211" y="144"/>
                  <a:pt x="226" y="106"/>
                </a:cubicBezTo>
                <a:cubicBezTo>
                  <a:pt x="241" y="68"/>
                  <a:pt x="257" y="30"/>
                  <a:pt x="272" y="15"/>
                </a:cubicBezTo>
                <a:cubicBezTo>
                  <a:pt x="287" y="0"/>
                  <a:pt x="302" y="7"/>
                  <a:pt x="317" y="15"/>
                </a:cubicBezTo>
                <a:cubicBezTo>
                  <a:pt x="332" y="23"/>
                  <a:pt x="339" y="16"/>
                  <a:pt x="362" y="61"/>
                </a:cubicBezTo>
                <a:cubicBezTo>
                  <a:pt x="385" y="106"/>
                  <a:pt x="423" y="235"/>
                  <a:pt x="453" y="288"/>
                </a:cubicBezTo>
                <a:cubicBezTo>
                  <a:pt x="483" y="341"/>
                  <a:pt x="514" y="363"/>
                  <a:pt x="544" y="378"/>
                </a:cubicBezTo>
                <a:cubicBezTo>
                  <a:pt x="574" y="393"/>
                  <a:pt x="620" y="378"/>
                  <a:pt x="635" y="37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305" name="Freeform 23"/>
          <p:cNvSpPr>
            <a:spLocks/>
          </p:cNvSpPr>
          <p:nvPr/>
        </p:nvSpPr>
        <p:spPr bwMode="auto">
          <a:xfrm>
            <a:off x="7332663" y="3789363"/>
            <a:ext cx="1511300" cy="479425"/>
          </a:xfrm>
          <a:custGeom>
            <a:avLst/>
            <a:gdLst>
              <a:gd name="T0" fmla="*/ 0 w 635"/>
              <a:gd name="T1" fmla="*/ 2147483647 h 393"/>
              <a:gd name="T2" fmla="*/ 2147483647 w 635"/>
              <a:gd name="T3" fmla="*/ 2147483647 h 393"/>
              <a:gd name="T4" fmla="*/ 2147483647 w 635"/>
              <a:gd name="T5" fmla="*/ 2147483647 h 393"/>
              <a:gd name="T6" fmla="*/ 2147483647 w 635"/>
              <a:gd name="T7" fmla="*/ 2147483647 h 393"/>
              <a:gd name="T8" fmla="*/ 2147483647 w 635"/>
              <a:gd name="T9" fmla="*/ 2147483647 h 393"/>
              <a:gd name="T10" fmla="*/ 2147483647 w 635"/>
              <a:gd name="T11" fmla="*/ 2147483647 h 393"/>
              <a:gd name="T12" fmla="*/ 2147483647 w 635"/>
              <a:gd name="T13" fmla="*/ 2147483647 h 393"/>
              <a:gd name="T14" fmla="*/ 2147483647 w 635"/>
              <a:gd name="T15" fmla="*/ 2147483647 h 393"/>
              <a:gd name="T16" fmla="*/ 2147483647 w 635"/>
              <a:gd name="T17" fmla="*/ 2147483647 h 393"/>
              <a:gd name="T18" fmla="*/ 2147483647 w 635"/>
              <a:gd name="T19" fmla="*/ 2147483647 h 393"/>
              <a:gd name="T20" fmla="*/ 2147483647 w 635"/>
              <a:gd name="T21" fmla="*/ 2147483647 h 3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5"/>
              <a:gd name="T34" fmla="*/ 0 h 393"/>
              <a:gd name="T35" fmla="*/ 635 w 635"/>
              <a:gd name="T36" fmla="*/ 393 h 3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5" h="393">
                <a:moveTo>
                  <a:pt x="0" y="378"/>
                </a:moveTo>
                <a:cubicBezTo>
                  <a:pt x="33" y="381"/>
                  <a:pt x="67" y="385"/>
                  <a:pt x="90" y="378"/>
                </a:cubicBezTo>
                <a:cubicBezTo>
                  <a:pt x="113" y="371"/>
                  <a:pt x="121" y="356"/>
                  <a:pt x="136" y="333"/>
                </a:cubicBezTo>
                <a:cubicBezTo>
                  <a:pt x="151" y="310"/>
                  <a:pt x="166" y="280"/>
                  <a:pt x="181" y="242"/>
                </a:cubicBezTo>
                <a:cubicBezTo>
                  <a:pt x="196" y="204"/>
                  <a:pt x="211" y="144"/>
                  <a:pt x="226" y="106"/>
                </a:cubicBezTo>
                <a:cubicBezTo>
                  <a:pt x="241" y="68"/>
                  <a:pt x="257" y="30"/>
                  <a:pt x="272" y="15"/>
                </a:cubicBezTo>
                <a:cubicBezTo>
                  <a:pt x="287" y="0"/>
                  <a:pt x="302" y="7"/>
                  <a:pt x="317" y="15"/>
                </a:cubicBezTo>
                <a:cubicBezTo>
                  <a:pt x="332" y="23"/>
                  <a:pt x="339" y="16"/>
                  <a:pt x="362" y="61"/>
                </a:cubicBezTo>
                <a:cubicBezTo>
                  <a:pt x="385" y="106"/>
                  <a:pt x="423" y="235"/>
                  <a:pt x="453" y="288"/>
                </a:cubicBezTo>
                <a:cubicBezTo>
                  <a:pt x="483" y="341"/>
                  <a:pt x="514" y="363"/>
                  <a:pt x="544" y="378"/>
                </a:cubicBezTo>
                <a:cubicBezTo>
                  <a:pt x="574" y="393"/>
                  <a:pt x="620" y="378"/>
                  <a:pt x="635" y="378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306" name="Text Box 24"/>
          <p:cNvSpPr txBox="1">
            <a:spLocks noChangeArrowheads="1"/>
          </p:cNvSpPr>
          <p:nvPr/>
        </p:nvSpPr>
        <p:spPr bwMode="auto">
          <a:xfrm>
            <a:off x="6592888" y="3376613"/>
            <a:ext cx="466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c</a:t>
            </a:r>
            <a:r>
              <a:rPr lang="en-US" altLang="zh-TW" sz="1800" baseline="-25000">
                <a:ea typeface="新細明體" charset="-120"/>
              </a:rPr>
              <a:t>11</a:t>
            </a:r>
          </a:p>
        </p:txBody>
      </p:sp>
      <p:sp>
        <p:nvSpPr>
          <p:cNvPr id="55307" name="Text Box 25"/>
          <p:cNvSpPr txBox="1">
            <a:spLocks noChangeArrowheads="1"/>
          </p:cNvSpPr>
          <p:nvPr/>
        </p:nvSpPr>
        <p:spPr bwMode="auto">
          <a:xfrm>
            <a:off x="7043738" y="3068638"/>
            <a:ext cx="466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c</a:t>
            </a:r>
            <a:r>
              <a:rPr lang="en-US" altLang="zh-TW" sz="1800" baseline="-25000">
                <a:ea typeface="新細明體" charset="-120"/>
              </a:rPr>
              <a:t>12</a:t>
            </a:r>
          </a:p>
        </p:txBody>
      </p:sp>
      <p:sp>
        <p:nvSpPr>
          <p:cNvPr id="55308" name="Text Box 26"/>
          <p:cNvSpPr txBox="1">
            <a:spLocks noChangeArrowheads="1"/>
          </p:cNvSpPr>
          <p:nvPr/>
        </p:nvSpPr>
        <p:spPr bwMode="auto">
          <a:xfrm>
            <a:off x="7764463" y="3429000"/>
            <a:ext cx="466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c</a:t>
            </a:r>
            <a:r>
              <a:rPr lang="en-US" altLang="zh-TW" sz="1800" baseline="-25000">
                <a:ea typeface="新細明體" charset="-120"/>
              </a:rPr>
              <a:t>13</a:t>
            </a:r>
          </a:p>
        </p:txBody>
      </p:sp>
      <p:sp>
        <p:nvSpPr>
          <p:cNvPr id="55309" name="Text Box 27"/>
          <p:cNvSpPr txBox="1">
            <a:spLocks noChangeArrowheads="1"/>
          </p:cNvSpPr>
          <p:nvPr/>
        </p:nvSpPr>
        <p:spPr bwMode="auto">
          <a:xfrm>
            <a:off x="6756400" y="3789363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N</a:t>
            </a:r>
            <a:r>
              <a:rPr lang="en-US" altLang="zh-TW" sz="1800" baseline="-25000">
                <a:solidFill>
                  <a:srgbClr val="003399"/>
                </a:solidFill>
                <a:ea typeface="新細明體" charset="-120"/>
              </a:rPr>
              <a:t>1</a:t>
            </a:r>
          </a:p>
        </p:txBody>
      </p:sp>
      <p:sp>
        <p:nvSpPr>
          <p:cNvPr id="55310" name="Text Box 28"/>
          <p:cNvSpPr txBox="1">
            <a:spLocks noChangeArrowheads="1"/>
          </p:cNvSpPr>
          <p:nvPr/>
        </p:nvSpPr>
        <p:spPr bwMode="auto">
          <a:xfrm>
            <a:off x="7116763" y="3573463"/>
            <a:ext cx="433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ea typeface="新細明體" charset="-120"/>
              </a:rPr>
              <a:t>N</a:t>
            </a:r>
            <a:r>
              <a:rPr lang="en-US" altLang="zh-TW" sz="1800" baseline="-25000">
                <a:solidFill>
                  <a:srgbClr val="FF0000"/>
                </a:solidFill>
                <a:ea typeface="新細明體" charset="-120"/>
              </a:rPr>
              <a:t>2</a:t>
            </a:r>
          </a:p>
        </p:txBody>
      </p:sp>
      <p:sp>
        <p:nvSpPr>
          <p:cNvPr id="55311" name="Text Box 29"/>
          <p:cNvSpPr txBox="1">
            <a:spLocks noChangeArrowheads="1"/>
          </p:cNvSpPr>
          <p:nvPr/>
        </p:nvSpPr>
        <p:spPr bwMode="auto">
          <a:xfrm>
            <a:off x="7908925" y="38608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chemeClr val="hlink"/>
                </a:solidFill>
                <a:ea typeface="新細明體" charset="-120"/>
              </a:rPr>
              <a:t>N</a:t>
            </a:r>
            <a:r>
              <a:rPr lang="en-US" altLang="zh-TW" sz="1800" baseline="-25000">
                <a:solidFill>
                  <a:schemeClr val="hlink"/>
                </a:solidFill>
                <a:ea typeface="新細明體" charset="-120"/>
              </a:rPr>
              <a:t>3</a:t>
            </a:r>
          </a:p>
        </p:txBody>
      </p:sp>
      <p:sp>
        <p:nvSpPr>
          <p:cNvPr id="55312" name="Text Box 30"/>
          <p:cNvSpPr txBox="1">
            <a:spLocks noChangeArrowheads="1"/>
          </p:cNvSpPr>
          <p:nvPr/>
        </p:nvSpPr>
        <p:spPr bwMode="auto">
          <a:xfrm>
            <a:off x="6519863" y="4456113"/>
            <a:ext cx="244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Distribution for State 1</a:t>
            </a:r>
          </a:p>
        </p:txBody>
      </p:sp>
      <p:sp>
        <p:nvSpPr>
          <p:cNvPr id="55313" name="Freeform 37"/>
          <p:cNvSpPr>
            <a:spLocks/>
          </p:cNvSpPr>
          <p:nvPr/>
        </p:nvSpPr>
        <p:spPr bwMode="auto">
          <a:xfrm>
            <a:off x="6472238" y="3397250"/>
            <a:ext cx="2370137" cy="898525"/>
          </a:xfrm>
          <a:custGeom>
            <a:avLst/>
            <a:gdLst>
              <a:gd name="T0" fmla="*/ 0 w 1493"/>
              <a:gd name="T1" fmla="*/ 2147483647 h 566"/>
              <a:gd name="T2" fmla="*/ 2147483647 w 1493"/>
              <a:gd name="T3" fmla="*/ 2147483647 h 566"/>
              <a:gd name="T4" fmla="*/ 2147483647 w 1493"/>
              <a:gd name="T5" fmla="*/ 2147483647 h 566"/>
              <a:gd name="T6" fmla="*/ 2147483647 w 1493"/>
              <a:gd name="T7" fmla="*/ 2147483647 h 566"/>
              <a:gd name="T8" fmla="*/ 2147483647 w 1493"/>
              <a:gd name="T9" fmla="*/ 2147483647 h 566"/>
              <a:gd name="T10" fmla="*/ 2147483647 w 1493"/>
              <a:gd name="T11" fmla="*/ 2147483647 h 566"/>
              <a:gd name="T12" fmla="*/ 2147483647 w 1493"/>
              <a:gd name="T13" fmla="*/ 2147483647 h 566"/>
              <a:gd name="T14" fmla="*/ 2147483647 w 1493"/>
              <a:gd name="T15" fmla="*/ 2147483647 h 566"/>
              <a:gd name="T16" fmla="*/ 2147483647 w 1493"/>
              <a:gd name="T17" fmla="*/ 2147483647 h 566"/>
              <a:gd name="T18" fmla="*/ 2147483647 w 1493"/>
              <a:gd name="T19" fmla="*/ 2147483647 h 566"/>
              <a:gd name="T20" fmla="*/ 2147483647 w 1493"/>
              <a:gd name="T21" fmla="*/ 2147483647 h 566"/>
              <a:gd name="T22" fmla="*/ 2147483647 w 1493"/>
              <a:gd name="T23" fmla="*/ 2147483647 h 566"/>
              <a:gd name="T24" fmla="*/ 2147483647 w 1493"/>
              <a:gd name="T25" fmla="*/ 2147483647 h 566"/>
              <a:gd name="T26" fmla="*/ 2147483647 w 1493"/>
              <a:gd name="T27" fmla="*/ 2147483647 h 566"/>
              <a:gd name="T28" fmla="*/ 2147483647 w 1493"/>
              <a:gd name="T29" fmla="*/ 2147483647 h 566"/>
              <a:gd name="T30" fmla="*/ 2147483647 w 1493"/>
              <a:gd name="T31" fmla="*/ 2147483647 h 566"/>
              <a:gd name="T32" fmla="*/ 2147483647 w 1493"/>
              <a:gd name="T33" fmla="*/ 2147483647 h 566"/>
              <a:gd name="T34" fmla="*/ 2147483647 w 1493"/>
              <a:gd name="T35" fmla="*/ 2147483647 h 566"/>
              <a:gd name="T36" fmla="*/ 2147483647 w 1493"/>
              <a:gd name="T37" fmla="*/ 2147483647 h 566"/>
              <a:gd name="T38" fmla="*/ 2147483647 w 1493"/>
              <a:gd name="T39" fmla="*/ 2147483647 h 566"/>
              <a:gd name="T40" fmla="*/ 2147483647 w 1493"/>
              <a:gd name="T41" fmla="*/ 2147483647 h 566"/>
              <a:gd name="T42" fmla="*/ 2147483647 w 1493"/>
              <a:gd name="T43" fmla="*/ 2147483647 h 56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93"/>
              <a:gd name="T67" fmla="*/ 0 h 566"/>
              <a:gd name="T68" fmla="*/ 1493 w 1493"/>
              <a:gd name="T69" fmla="*/ 566 h 56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93" h="566">
                <a:moveTo>
                  <a:pt x="0" y="559"/>
                </a:moveTo>
                <a:cubicBezTo>
                  <a:pt x="37" y="562"/>
                  <a:pt x="75" y="566"/>
                  <a:pt x="97" y="559"/>
                </a:cubicBezTo>
                <a:cubicBezTo>
                  <a:pt x="119" y="552"/>
                  <a:pt x="124" y="533"/>
                  <a:pt x="135" y="517"/>
                </a:cubicBezTo>
                <a:cubicBezTo>
                  <a:pt x="146" y="501"/>
                  <a:pt x="151" y="499"/>
                  <a:pt x="165" y="461"/>
                </a:cubicBezTo>
                <a:cubicBezTo>
                  <a:pt x="179" y="423"/>
                  <a:pt x="202" y="335"/>
                  <a:pt x="221" y="289"/>
                </a:cubicBezTo>
                <a:cubicBezTo>
                  <a:pt x="240" y="243"/>
                  <a:pt x="257" y="200"/>
                  <a:pt x="279" y="187"/>
                </a:cubicBezTo>
                <a:cubicBezTo>
                  <a:pt x="301" y="174"/>
                  <a:pt x="333" y="200"/>
                  <a:pt x="351" y="213"/>
                </a:cubicBezTo>
                <a:cubicBezTo>
                  <a:pt x="369" y="226"/>
                  <a:pt x="377" y="259"/>
                  <a:pt x="387" y="265"/>
                </a:cubicBezTo>
                <a:cubicBezTo>
                  <a:pt x="397" y="271"/>
                  <a:pt x="400" y="275"/>
                  <a:pt x="413" y="249"/>
                </a:cubicBezTo>
                <a:cubicBezTo>
                  <a:pt x="426" y="223"/>
                  <a:pt x="451" y="146"/>
                  <a:pt x="465" y="109"/>
                </a:cubicBezTo>
                <a:cubicBezTo>
                  <a:pt x="479" y="72"/>
                  <a:pt x="482" y="41"/>
                  <a:pt x="499" y="29"/>
                </a:cubicBezTo>
                <a:cubicBezTo>
                  <a:pt x="516" y="17"/>
                  <a:pt x="543" y="0"/>
                  <a:pt x="565" y="35"/>
                </a:cubicBezTo>
                <a:cubicBezTo>
                  <a:pt x="587" y="70"/>
                  <a:pt x="610" y="181"/>
                  <a:pt x="633" y="239"/>
                </a:cubicBezTo>
                <a:cubicBezTo>
                  <a:pt x="656" y="297"/>
                  <a:pt x="670" y="364"/>
                  <a:pt x="705" y="385"/>
                </a:cubicBezTo>
                <a:cubicBezTo>
                  <a:pt x="740" y="406"/>
                  <a:pt x="810" y="377"/>
                  <a:pt x="843" y="363"/>
                </a:cubicBezTo>
                <a:cubicBezTo>
                  <a:pt x="876" y="349"/>
                  <a:pt x="881" y="318"/>
                  <a:pt x="901" y="299"/>
                </a:cubicBezTo>
                <a:cubicBezTo>
                  <a:pt x="921" y="280"/>
                  <a:pt x="932" y="252"/>
                  <a:pt x="961" y="247"/>
                </a:cubicBezTo>
                <a:cubicBezTo>
                  <a:pt x="990" y="242"/>
                  <a:pt x="1042" y="244"/>
                  <a:pt x="1075" y="267"/>
                </a:cubicBezTo>
                <a:cubicBezTo>
                  <a:pt x="1108" y="290"/>
                  <a:pt x="1136" y="352"/>
                  <a:pt x="1161" y="385"/>
                </a:cubicBezTo>
                <a:cubicBezTo>
                  <a:pt x="1186" y="418"/>
                  <a:pt x="1195" y="440"/>
                  <a:pt x="1227" y="465"/>
                </a:cubicBezTo>
                <a:cubicBezTo>
                  <a:pt x="1259" y="490"/>
                  <a:pt x="1311" y="522"/>
                  <a:pt x="1355" y="533"/>
                </a:cubicBezTo>
                <a:cubicBezTo>
                  <a:pt x="1399" y="544"/>
                  <a:pt x="1446" y="537"/>
                  <a:pt x="1493" y="531"/>
                </a:cubicBezTo>
              </a:path>
            </a:pathLst>
          </a:custGeom>
          <a:noFill/>
          <a:ln w="3175">
            <a:solidFill>
              <a:srgbClr val="C0C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55314" name="Object 38"/>
          <p:cNvGraphicFramePr>
            <a:graphicFrameLocks noChangeAspect="1"/>
          </p:cNvGraphicFramePr>
          <p:nvPr/>
        </p:nvGraphicFramePr>
        <p:xfrm>
          <a:off x="4098925" y="1689100"/>
          <a:ext cx="8334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9" name="方程式" r:id="rId6" imgW="469900" imgH="228600" progId="Equation.3">
                  <p:embed/>
                </p:oleObj>
              </mc:Choice>
              <mc:Fallback>
                <p:oleObj name="方程式" r:id="rId6" imgW="469900" imgH="2286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1689100"/>
                        <a:ext cx="83343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5" name="Object 39"/>
          <p:cNvGraphicFramePr>
            <a:graphicFrameLocks noChangeAspect="1"/>
          </p:cNvGraphicFramePr>
          <p:nvPr/>
        </p:nvGraphicFramePr>
        <p:xfrm>
          <a:off x="2225675" y="2101850"/>
          <a:ext cx="8334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0" name="方程式" r:id="rId8" imgW="469900" imgH="228600" progId="Equation.3">
                  <p:embed/>
                </p:oleObj>
              </mc:Choice>
              <mc:Fallback>
                <p:oleObj name="方程式" r:id="rId8" imgW="469900" imgH="2286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5675" y="2101850"/>
                        <a:ext cx="83343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6" name="Object 4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635750" y="5038725"/>
          <a:ext cx="226377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1" name="方程式" r:id="rId9" imgW="1562100" imgH="431800" progId="Equation.3">
                  <p:embed/>
                </p:oleObj>
              </mc:Choice>
              <mc:Fallback>
                <p:oleObj name="方程式" r:id="rId9" imgW="1562100" imgH="4318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0" y="5038725"/>
                        <a:ext cx="2263775" cy="62547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39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7" name="Object 44"/>
          <p:cNvGraphicFramePr>
            <a:graphicFrameLocks noChangeAspect="1"/>
          </p:cNvGraphicFramePr>
          <p:nvPr/>
        </p:nvGraphicFramePr>
        <p:xfrm>
          <a:off x="7343775" y="1052513"/>
          <a:ext cx="18002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2" name="方程式" r:id="rId11" imgW="1091726" imgH="418918" progId="Equation.3">
                  <p:embed/>
                </p:oleObj>
              </mc:Choice>
              <mc:Fallback>
                <p:oleObj name="方程式" r:id="rId11" imgW="1091726" imgH="418918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3775" y="1052513"/>
                        <a:ext cx="1800225" cy="503237"/>
                      </a:xfrm>
                      <a:prstGeom prst="rect">
                        <a:avLst/>
                      </a:prstGeom>
                      <a:solidFill>
                        <a:srgbClr val="FFFF99">
                          <a:alpha val="45097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5FC20ED2-BECC-4463-89C5-E274EAD8D6E7}" type="slidenum">
              <a:rPr lang="en-US" altLang="zh-TW"/>
              <a:pPr>
                <a:defRPr/>
              </a:pPr>
              <a:t>54</a:t>
            </a:fld>
            <a:endParaRPr lang="en-US" altLang="zh-TW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mtClean="0"/>
              <a:t> </a:t>
            </a:r>
            <a:r>
              <a:rPr lang="en-US" altLang="zh-TW" sz="2800" smtClean="0">
                <a:solidFill>
                  <a:schemeClr val="tx1"/>
                </a:solidFill>
              </a:rPr>
              <a:t>Intuitive View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For continuous and infinite observation (Cont.)</a:t>
            </a:r>
          </a:p>
        </p:txBody>
      </p:sp>
      <p:graphicFrame>
        <p:nvGraphicFramePr>
          <p:cNvPr id="56325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042988" y="3357563"/>
          <a:ext cx="79009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方程式" r:id="rId3" imgW="5033969" imgH="423949" progId="Equation.3">
                  <p:embed/>
                </p:oleObj>
              </mc:Choice>
              <mc:Fallback>
                <p:oleObj name="方程式" r:id="rId3" imgW="5033969" imgH="42394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357563"/>
                        <a:ext cx="7900987" cy="863600"/>
                      </a:xfrm>
                      <a:prstGeom prst="rect">
                        <a:avLst/>
                      </a:prstGeom>
                      <a:solidFill>
                        <a:srgbClr val="EAEAEA">
                          <a:alpha val="47058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042988" y="1989138"/>
          <a:ext cx="7453312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name="方程式" r:id="rId5" imgW="4176797" imgH="423949" progId="Equation.3">
                  <p:embed/>
                </p:oleObj>
              </mc:Choice>
              <mc:Fallback>
                <p:oleObj name="方程式" r:id="rId5" imgW="4176797" imgH="42394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989138"/>
                        <a:ext cx="7453312" cy="984250"/>
                      </a:xfrm>
                      <a:prstGeom prst="rect">
                        <a:avLst/>
                      </a:prstGeom>
                      <a:solidFill>
                        <a:srgbClr val="EAEAEA">
                          <a:alpha val="47058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042988" y="4652963"/>
          <a:ext cx="6049962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方程式" r:id="rId7" imgW="3243321" imgH="642989" progId="Equation.3">
                  <p:embed/>
                </p:oleObj>
              </mc:Choice>
              <mc:Fallback>
                <p:oleObj name="方程式" r:id="rId7" imgW="3243321" imgH="64298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652963"/>
                        <a:ext cx="6049962" cy="1379537"/>
                      </a:xfrm>
                      <a:prstGeom prst="rect">
                        <a:avLst/>
                      </a:prstGeom>
                      <a:solidFill>
                        <a:srgbClr val="EAEAEA">
                          <a:alpha val="63921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Text Box 18"/>
          <p:cNvSpPr txBox="1">
            <a:spLocks noChangeArrowheads="1"/>
          </p:cNvSpPr>
          <p:nvPr/>
        </p:nvSpPr>
        <p:spPr bwMode="auto">
          <a:xfrm>
            <a:off x="1116013" y="6461125"/>
            <a:ext cx="4864100" cy="396875"/>
          </a:xfrm>
          <a:prstGeom prst="rect">
            <a:avLst/>
          </a:prstGeom>
          <a:solidFill>
            <a:srgbClr val="FFCC99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Formulae for Single Training Utterance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0B69DAE-A6BE-4019-A7B9-645D473D38C5}" type="slidenum">
              <a:rPr lang="en-US" altLang="zh-TW"/>
              <a:pPr>
                <a:defRPr/>
              </a:pPr>
              <a:t>55</a:t>
            </a:fld>
            <a:endParaRPr lang="en-US" altLang="zh-TW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 smtClean="0"/>
              <a:t>Basic Problem 3 of HMM</a:t>
            </a:r>
            <a:br>
              <a:rPr lang="en-US" altLang="zh-TW" sz="2800" smtClean="0"/>
            </a:br>
            <a:r>
              <a:rPr lang="en-US" altLang="zh-TW" sz="2800" smtClean="0"/>
              <a:t> </a:t>
            </a:r>
            <a:r>
              <a:rPr lang="en-US" altLang="zh-TW" sz="2400" smtClean="0">
                <a:solidFill>
                  <a:schemeClr val="tx1"/>
                </a:solidFill>
              </a:rPr>
              <a:t>Intuitive View </a:t>
            </a:r>
            <a:r>
              <a:rPr lang="en-US" altLang="zh-TW" sz="2800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Multiple Training Utterances</a:t>
            </a:r>
          </a:p>
        </p:txBody>
      </p:sp>
      <p:pic>
        <p:nvPicPr>
          <p:cNvPr id="57349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2769" r="82040"/>
          <a:stretch>
            <a:fillRect/>
          </a:stretch>
        </p:blipFill>
        <p:spPr bwMode="auto">
          <a:xfrm>
            <a:off x="781050" y="2197100"/>
            <a:ext cx="1084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-11334" r="63547"/>
          <a:stretch>
            <a:fillRect/>
          </a:stretch>
        </p:blipFill>
        <p:spPr bwMode="auto">
          <a:xfrm>
            <a:off x="666750" y="2979738"/>
            <a:ext cx="1393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9" t="-17130" r="47235"/>
          <a:stretch>
            <a:fillRect/>
          </a:stretch>
        </p:blipFill>
        <p:spPr bwMode="auto">
          <a:xfrm>
            <a:off x="827088" y="3933825"/>
            <a:ext cx="1125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2769" r="82040"/>
          <a:stretch>
            <a:fillRect/>
          </a:stretch>
        </p:blipFill>
        <p:spPr bwMode="auto">
          <a:xfrm>
            <a:off x="3686175" y="1938338"/>
            <a:ext cx="1084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-11334" r="63547"/>
          <a:stretch>
            <a:fillRect/>
          </a:stretch>
        </p:blipFill>
        <p:spPr bwMode="auto">
          <a:xfrm>
            <a:off x="4819650" y="1863725"/>
            <a:ext cx="1393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AutoShape 14"/>
          <p:cNvSpPr>
            <a:spLocks/>
          </p:cNvSpPr>
          <p:nvPr/>
        </p:nvSpPr>
        <p:spPr bwMode="auto">
          <a:xfrm>
            <a:off x="2124075" y="2205038"/>
            <a:ext cx="531813" cy="2511425"/>
          </a:xfrm>
          <a:prstGeom prst="rightBrace">
            <a:avLst>
              <a:gd name="adj1" fmla="val 3935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 flipH="1">
            <a:off x="3665538" y="1858963"/>
            <a:ext cx="7937" cy="15859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56" name="Text Box 20"/>
          <p:cNvSpPr txBox="1">
            <a:spLocks noChangeArrowheads="1"/>
          </p:cNvSpPr>
          <p:nvPr/>
        </p:nvSpPr>
        <p:spPr bwMode="auto">
          <a:xfrm>
            <a:off x="914400" y="5068888"/>
            <a:ext cx="942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rgbClr val="0000FF"/>
                </a:solidFill>
              </a:rPr>
              <a:t>台師大</a:t>
            </a:r>
          </a:p>
        </p:txBody>
      </p:sp>
      <p:pic>
        <p:nvPicPr>
          <p:cNvPr id="57357" name="Picture 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9" t="-17130" r="47235"/>
          <a:stretch>
            <a:fillRect/>
          </a:stretch>
        </p:blipFill>
        <p:spPr bwMode="auto">
          <a:xfrm>
            <a:off x="6240463" y="1817688"/>
            <a:ext cx="11255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8" name="Group 27"/>
          <p:cNvGrpSpPr>
            <a:grpSpLocks/>
          </p:cNvGrpSpPr>
          <p:nvPr/>
        </p:nvGrpSpPr>
        <p:grpSpPr bwMode="auto">
          <a:xfrm>
            <a:off x="4979988" y="2674938"/>
            <a:ext cx="77787" cy="496887"/>
            <a:chOff x="2381" y="1787"/>
            <a:chExt cx="49" cy="313"/>
          </a:xfrm>
        </p:grpSpPr>
        <p:sp>
          <p:nvSpPr>
            <p:cNvPr id="57487" name="Rectangle 22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8" name="Rectangle 23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9" name="Rectangle 24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90" name="Rectangle 25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91" name="Line 26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59" name="Group 28"/>
          <p:cNvGrpSpPr>
            <a:grpSpLocks/>
          </p:cNvGrpSpPr>
          <p:nvPr/>
        </p:nvGrpSpPr>
        <p:grpSpPr bwMode="auto">
          <a:xfrm>
            <a:off x="4860925" y="2674938"/>
            <a:ext cx="77788" cy="496887"/>
            <a:chOff x="2381" y="1787"/>
            <a:chExt cx="49" cy="313"/>
          </a:xfrm>
        </p:grpSpPr>
        <p:sp>
          <p:nvSpPr>
            <p:cNvPr id="57482" name="Rectangle 29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3" name="Rectangle 30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4" name="Rectangle 31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5" name="Rectangle 32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6" name="Line 33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60" name="Group 34"/>
          <p:cNvGrpSpPr>
            <a:grpSpLocks/>
          </p:cNvGrpSpPr>
          <p:nvPr/>
        </p:nvGrpSpPr>
        <p:grpSpPr bwMode="auto">
          <a:xfrm>
            <a:off x="5813425" y="2674938"/>
            <a:ext cx="77788" cy="496887"/>
            <a:chOff x="2381" y="1787"/>
            <a:chExt cx="49" cy="313"/>
          </a:xfrm>
        </p:grpSpPr>
        <p:sp>
          <p:nvSpPr>
            <p:cNvPr id="57477" name="Rectangle 35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8" name="Rectangle 36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9" name="Rectangle 37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0" name="Rectangle 38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81" name="Line 39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61" name="Group 40"/>
          <p:cNvGrpSpPr>
            <a:grpSpLocks/>
          </p:cNvGrpSpPr>
          <p:nvPr/>
        </p:nvGrpSpPr>
        <p:grpSpPr bwMode="auto">
          <a:xfrm>
            <a:off x="5708650" y="2674938"/>
            <a:ext cx="77788" cy="496887"/>
            <a:chOff x="2381" y="1787"/>
            <a:chExt cx="49" cy="313"/>
          </a:xfrm>
        </p:grpSpPr>
        <p:sp>
          <p:nvSpPr>
            <p:cNvPr id="57472" name="Rectangle 41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3" name="Rectangle 42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4" name="Rectangle 43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5" name="Rectangle 44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6" name="Line 45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sp>
        <p:nvSpPr>
          <p:cNvPr id="57362" name="Line 46"/>
          <p:cNvSpPr>
            <a:spLocks noChangeShapeType="1"/>
          </p:cNvSpPr>
          <p:nvPr/>
        </p:nvSpPr>
        <p:spPr bwMode="auto">
          <a:xfrm flipV="1">
            <a:off x="5210175" y="2933700"/>
            <a:ext cx="4032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pSp>
        <p:nvGrpSpPr>
          <p:cNvPr id="57363" name="Group 47"/>
          <p:cNvGrpSpPr>
            <a:grpSpLocks/>
          </p:cNvGrpSpPr>
          <p:nvPr/>
        </p:nvGrpSpPr>
        <p:grpSpPr bwMode="auto">
          <a:xfrm>
            <a:off x="3833813" y="2674938"/>
            <a:ext cx="77787" cy="496887"/>
            <a:chOff x="2381" y="1787"/>
            <a:chExt cx="49" cy="313"/>
          </a:xfrm>
        </p:grpSpPr>
        <p:sp>
          <p:nvSpPr>
            <p:cNvPr id="57467" name="Rectangle 48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8" name="Rectangle 49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9" name="Rectangle 50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0" name="Rectangle 51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71" name="Line 52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64" name="Group 53"/>
          <p:cNvGrpSpPr>
            <a:grpSpLocks/>
          </p:cNvGrpSpPr>
          <p:nvPr/>
        </p:nvGrpSpPr>
        <p:grpSpPr bwMode="auto">
          <a:xfrm>
            <a:off x="3714750" y="2674938"/>
            <a:ext cx="77788" cy="496887"/>
            <a:chOff x="2381" y="1787"/>
            <a:chExt cx="49" cy="313"/>
          </a:xfrm>
        </p:grpSpPr>
        <p:sp>
          <p:nvSpPr>
            <p:cNvPr id="57462" name="Rectangle 54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3" name="Rectangle 55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4" name="Rectangle 56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5" name="Rectangle 57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6" name="Line 58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65" name="Group 59"/>
          <p:cNvGrpSpPr>
            <a:grpSpLocks/>
          </p:cNvGrpSpPr>
          <p:nvPr/>
        </p:nvGrpSpPr>
        <p:grpSpPr bwMode="auto">
          <a:xfrm>
            <a:off x="4667250" y="2674938"/>
            <a:ext cx="77788" cy="496887"/>
            <a:chOff x="2381" y="1787"/>
            <a:chExt cx="49" cy="313"/>
          </a:xfrm>
        </p:grpSpPr>
        <p:sp>
          <p:nvSpPr>
            <p:cNvPr id="57457" name="Rectangle 60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8" name="Rectangle 61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9" name="Rectangle 62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0" name="Rectangle 63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61" name="Line 64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66" name="Group 65"/>
          <p:cNvGrpSpPr>
            <a:grpSpLocks/>
          </p:cNvGrpSpPr>
          <p:nvPr/>
        </p:nvGrpSpPr>
        <p:grpSpPr bwMode="auto">
          <a:xfrm>
            <a:off x="4562475" y="2674938"/>
            <a:ext cx="77788" cy="496887"/>
            <a:chOff x="2381" y="1787"/>
            <a:chExt cx="49" cy="313"/>
          </a:xfrm>
        </p:grpSpPr>
        <p:sp>
          <p:nvSpPr>
            <p:cNvPr id="57452" name="Rectangle 66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3" name="Rectangle 67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4" name="Rectangle 68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5" name="Rectangle 69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6" name="Line 70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sp>
        <p:nvSpPr>
          <p:cNvPr id="57367" name="Line 71"/>
          <p:cNvSpPr>
            <a:spLocks noChangeShapeType="1"/>
          </p:cNvSpPr>
          <p:nvPr/>
        </p:nvSpPr>
        <p:spPr bwMode="auto">
          <a:xfrm flipV="1">
            <a:off x="4021138" y="2933700"/>
            <a:ext cx="4032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pSp>
        <p:nvGrpSpPr>
          <p:cNvPr id="57368" name="Group 72"/>
          <p:cNvGrpSpPr>
            <a:grpSpLocks/>
          </p:cNvGrpSpPr>
          <p:nvPr/>
        </p:nvGrpSpPr>
        <p:grpSpPr bwMode="auto">
          <a:xfrm>
            <a:off x="6030913" y="2674938"/>
            <a:ext cx="77787" cy="496887"/>
            <a:chOff x="2381" y="1787"/>
            <a:chExt cx="49" cy="313"/>
          </a:xfrm>
        </p:grpSpPr>
        <p:sp>
          <p:nvSpPr>
            <p:cNvPr id="57447" name="Rectangle 73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8" name="Rectangle 74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9" name="Rectangle 75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0" name="Rectangle 76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51" name="Line 77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69" name="Group 78"/>
          <p:cNvGrpSpPr>
            <a:grpSpLocks/>
          </p:cNvGrpSpPr>
          <p:nvPr/>
        </p:nvGrpSpPr>
        <p:grpSpPr bwMode="auto">
          <a:xfrm>
            <a:off x="5926138" y="2674938"/>
            <a:ext cx="77787" cy="496887"/>
            <a:chOff x="2381" y="1787"/>
            <a:chExt cx="49" cy="313"/>
          </a:xfrm>
        </p:grpSpPr>
        <p:sp>
          <p:nvSpPr>
            <p:cNvPr id="57442" name="Rectangle 79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3" name="Rectangle 80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4" name="Rectangle 81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5" name="Rectangle 82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6" name="Line 83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70" name="Group 84"/>
          <p:cNvGrpSpPr>
            <a:grpSpLocks/>
          </p:cNvGrpSpPr>
          <p:nvPr/>
        </p:nvGrpSpPr>
        <p:grpSpPr bwMode="auto">
          <a:xfrm>
            <a:off x="5095875" y="2674938"/>
            <a:ext cx="77788" cy="496887"/>
            <a:chOff x="2381" y="1787"/>
            <a:chExt cx="49" cy="313"/>
          </a:xfrm>
        </p:grpSpPr>
        <p:sp>
          <p:nvSpPr>
            <p:cNvPr id="57437" name="Rectangle 85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8" name="Rectangle 86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9" name="Rectangle 87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0" name="Rectangle 88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41" name="Line 89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71" name="Group 90"/>
          <p:cNvGrpSpPr>
            <a:grpSpLocks/>
          </p:cNvGrpSpPr>
          <p:nvPr/>
        </p:nvGrpSpPr>
        <p:grpSpPr bwMode="auto">
          <a:xfrm>
            <a:off x="6402388" y="2674938"/>
            <a:ext cx="77787" cy="496887"/>
            <a:chOff x="2381" y="1787"/>
            <a:chExt cx="49" cy="313"/>
          </a:xfrm>
        </p:grpSpPr>
        <p:sp>
          <p:nvSpPr>
            <p:cNvPr id="57432" name="Rectangle 91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3" name="Rectangle 92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4" name="Rectangle 93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5" name="Rectangle 94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6" name="Line 95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72" name="Group 96"/>
          <p:cNvGrpSpPr>
            <a:grpSpLocks/>
          </p:cNvGrpSpPr>
          <p:nvPr/>
        </p:nvGrpSpPr>
        <p:grpSpPr bwMode="auto">
          <a:xfrm>
            <a:off x="6283325" y="2674938"/>
            <a:ext cx="77788" cy="496887"/>
            <a:chOff x="2381" y="1787"/>
            <a:chExt cx="49" cy="313"/>
          </a:xfrm>
        </p:grpSpPr>
        <p:sp>
          <p:nvSpPr>
            <p:cNvPr id="57427" name="Rectangle 97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8" name="Rectangle 98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9" name="Rectangle 99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0" name="Rectangle 100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31" name="Line 101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73" name="Group 102"/>
          <p:cNvGrpSpPr>
            <a:grpSpLocks/>
          </p:cNvGrpSpPr>
          <p:nvPr/>
        </p:nvGrpSpPr>
        <p:grpSpPr bwMode="auto">
          <a:xfrm>
            <a:off x="7235825" y="2674938"/>
            <a:ext cx="77788" cy="496887"/>
            <a:chOff x="2381" y="1787"/>
            <a:chExt cx="49" cy="313"/>
          </a:xfrm>
        </p:grpSpPr>
        <p:sp>
          <p:nvSpPr>
            <p:cNvPr id="57422" name="Rectangle 103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3" name="Rectangle 104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4" name="Rectangle 105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5" name="Rectangle 106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6" name="Line 107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74" name="Group 108"/>
          <p:cNvGrpSpPr>
            <a:grpSpLocks/>
          </p:cNvGrpSpPr>
          <p:nvPr/>
        </p:nvGrpSpPr>
        <p:grpSpPr bwMode="auto">
          <a:xfrm>
            <a:off x="7131050" y="2674938"/>
            <a:ext cx="77788" cy="496887"/>
            <a:chOff x="2381" y="1787"/>
            <a:chExt cx="49" cy="313"/>
          </a:xfrm>
        </p:grpSpPr>
        <p:sp>
          <p:nvSpPr>
            <p:cNvPr id="57417" name="Rectangle 109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18" name="Rectangle 110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19" name="Rectangle 111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0" name="Rectangle 112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21" name="Line 113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sp>
        <p:nvSpPr>
          <p:cNvPr id="57375" name="Line 114"/>
          <p:cNvSpPr>
            <a:spLocks noChangeShapeType="1"/>
          </p:cNvSpPr>
          <p:nvPr/>
        </p:nvSpPr>
        <p:spPr bwMode="auto">
          <a:xfrm flipV="1">
            <a:off x="6632575" y="2933700"/>
            <a:ext cx="4032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pSp>
        <p:nvGrpSpPr>
          <p:cNvPr id="57376" name="Group 127"/>
          <p:cNvGrpSpPr>
            <a:grpSpLocks/>
          </p:cNvGrpSpPr>
          <p:nvPr/>
        </p:nvGrpSpPr>
        <p:grpSpPr bwMode="auto">
          <a:xfrm>
            <a:off x="6518275" y="2674938"/>
            <a:ext cx="77788" cy="496887"/>
            <a:chOff x="2381" y="1787"/>
            <a:chExt cx="49" cy="313"/>
          </a:xfrm>
        </p:grpSpPr>
        <p:sp>
          <p:nvSpPr>
            <p:cNvPr id="57412" name="Rectangle 128"/>
            <p:cNvSpPr>
              <a:spLocks noChangeArrowheads="1"/>
            </p:cNvSpPr>
            <p:nvPr/>
          </p:nvSpPr>
          <p:spPr bwMode="auto">
            <a:xfrm>
              <a:off x="2381" y="1787"/>
              <a:ext cx="48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13" name="Rectangle 129"/>
            <p:cNvSpPr>
              <a:spLocks noChangeArrowheads="1"/>
            </p:cNvSpPr>
            <p:nvPr/>
          </p:nvSpPr>
          <p:spPr bwMode="auto">
            <a:xfrm>
              <a:off x="2381" y="1787"/>
              <a:ext cx="46" cy="5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14" name="Rectangle 130"/>
            <p:cNvSpPr>
              <a:spLocks noChangeArrowheads="1"/>
            </p:cNvSpPr>
            <p:nvPr/>
          </p:nvSpPr>
          <p:spPr bwMode="auto">
            <a:xfrm>
              <a:off x="2384" y="1838"/>
              <a:ext cx="46" cy="5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15" name="Rectangle 131"/>
            <p:cNvSpPr>
              <a:spLocks noChangeArrowheads="1"/>
            </p:cNvSpPr>
            <p:nvPr/>
          </p:nvSpPr>
          <p:spPr bwMode="auto">
            <a:xfrm>
              <a:off x="2381" y="2045"/>
              <a:ext cx="46" cy="5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57416" name="Line 132"/>
            <p:cNvSpPr>
              <a:spLocks noChangeShapeType="1"/>
            </p:cNvSpPr>
            <p:nvPr/>
          </p:nvSpPr>
          <p:spPr bwMode="auto">
            <a:xfrm flipH="1">
              <a:off x="2404" y="1900"/>
              <a:ext cx="1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grpSp>
        <p:nvGrpSpPr>
          <p:cNvPr id="57377" name="Group 133"/>
          <p:cNvGrpSpPr>
            <a:grpSpLocks/>
          </p:cNvGrpSpPr>
          <p:nvPr/>
        </p:nvGrpSpPr>
        <p:grpSpPr bwMode="auto">
          <a:xfrm>
            <a:off x="2052638" y="4827588"/>
            <a:ext cx="1155700" cy="873125"/>
            <a:chOff x="207" y="1432"/>
            <a:chExt cx="728" cy="550"/>
          </a:xfrm>
        </p:grpSpPr>
        <p:sp>
          <p:nvSpPr>
            <p:cNvPr id="57397" name="Oval 134"/>
            <p:cNvSpPr>
              <a:spLocks noChangeArrowheads="1"/>
            </p:cNvSpPr>
            <p:nvPr/>
          </p:nvSpPr>
          <p:spPr bwMode="auto">
            <a:xfrm>
              <a:off x="329" y="1853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57398" name="Oval 135"/>
            <p:cNvSpPr>
              <a:spLocks noChangeArrowheads="1"/>
            </p:cNvSpPr>
            <p:nvPr/>
          </p:nvSpPr>
          <p:spPr bwMode="auto">
            <a:xfrm>
              <a:off x="516" y="155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57399" name="Oval 136"/>
            <p:cNvSpPr>
              <a:spLocks noChangeArrowheads="1"/>
            </p:cNvSpPr>
            <p:nvPr/>
          </p:nvSpPr>
          <p:spPr bwMode="auto">
            <a:xfrm>
              <a:off x="703" y="1851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grpSp>
          <p:nvGrpSpPr>
            <p:cNvPr id="57400" name="Group 137"/>
            <p:cNvGrpSpPr>
              <a:grpSpLocks/>
            </p:cNvGrpSpPr>
            <p:nvPr/>
          </p:nvGrpSpPr>
          <p:grpSpPr bwMode="auto">
            <a:xfrm>
              <a:off x="436" y="1870"/>
              <a:ext cx="269" cy="112"/>
              <a:chOff x="436" y="1870"/>
              <a:chExt cx="269" cy="112"/>
            </a:xfrm>
          </p:grpSpPr>
          <p:sp>
            <p:nvSpPr>
              <p:cNvPr id="57410" name="Arc 138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57411" name="Arc 139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57401" name="Group 140"/>
            <p:cNvGrpSpPr>
              <a:grpSpLocks/>
            </p:cNvGrpSpPr>
            <p:nvPr/>
          </p:nvGrpSpPr>
          <p:grpSpPr bwMode="auto">
            <a:xfrm rot="-3304722">
              <a:off x="356" y="1703"/>
              <a:ext cx="248" cy="112"/>
              <a:chOff x="436" y="1870"/>
              <a:chExt cx="269" cy="112"/>
            </a:xfrm>
          </p:grpSpPr>
          <p:sp>
            <p:nvSpPr>
              <p:cNvPr id="57408" name="Arc 141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57409" name="Arc 142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grpSp>
          <p:nvGrpSpPr>
            <p:cNvPr id="57402" name="Group 143"/>
            <p:cNvGrpSpPr>
              <a:grpSpLocks/>
            </p:cNvGrpSpPr>
            <p:nvPr/>
          </p:nvGrpSpPr>
          <p:grpSpPr bwMode="auto">
            <a:xfrm rot="-7354779">
              <a:off x="548" y="1703"/>
              <a:ext cx="248" cy="112"/>
              <a:chOff x="436" y="1870"/>
              <a:chExt cx="269" cy="112"/>
            </a:xfrm>
          </p:grpSpPr>
          <p:sp>
            <p:nvSpPr>
              <p:cNvPr id="57406" name="Arc 144"/>
              <p:cNvSpPr>
                <a:spLocks/>
              </p:cNvSpPr>
              <p:nvPr/>
            </p:nvSpPr>
            <p:spPr bwMode="auto">
              <a:xfrm rot="5400000">
                <a:off x="544" y="1821"/>
                <a:ext cx="53" cy="269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  <p:sp>
            <p:nvSpPr>
              <p:cNvPr id="57407" name="Arc 145"/>
              <p:cNvSpPr>
                <a:spLocks/>
              </p:cNvSpPr>
              <p:nvPr/>
            </p:nvSpPr>
            <p:spPr bwMode="auto">
              <a:xfrm rot="-5400000">
                <a:off x="553" y="1761"/>
                <a:ext cx="44" cy="261"/>
              </a:xfrm>
              <a:custGeom>
                <a:avLst/>
                <a:gdLst>
                  <a:gd name="T0" fmla="*/ 0 w 22390"/>
                  <a:gd name="T1" fmla="*/ 0 h 43200"/>
                  <a:gd name="T2" fmla="*/ 0 w 22390"/>
                  <a:gd name="T3" fmla="*/ 0 h 43200"/>
                  <a:gd name="T4" fmla="*/ 0 w 2239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90"/>
                  <a:gd name="T10" fmla="*/ 0 h 43200"/>
                  <a:gd name="T11" fmla="*/ 22390 w 2239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0" h="43200" fill="none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</a:path>
                  <a:path w="22390" h="43200" stroke="0" extrusionOk="0">
                    <a:moveTo>
                      <a:pt x="789" y="0"/>
                    </a:moveTo>
                    <a:cubicBezTo>
                      <a:pt x="12719" y="0"/>
                      <a:pt x="22390" y="9670"/>
                      <a:pt x="22390" y="21600"/>
                    </a:cubicBezTo>
                    <a:cubicBezTo>
                      <a:pt x="22390" y="33529"/>
                      <a:pt x="12719" y="43200"/>
                      <a:pt x="790" y="43200"/>
                    </a:cubicBezTo>
                    <a:cubicBezTo>
                      <a:pt x="526" y="43200"/>
                      <a:pt x="263" y="43195"/>
                      <a:pt x="0" y="43185"/>
                    </a:cubicBezTo>
                    <a:lnTo>
                      <a:pt x="790" y="21600"/>
                    </a:lnTo>
                    <a:lnTo>
                      <a:pt x="7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zh-TW" altLang="en-US"/>
              </a:p>
            </p:txBody>
          </p:sp>
        </p:grpSp>
        <p:sp>
          <p:nvSpPr>
            <p:cNvPr id="57403" name="Arc 146"/>
            <p:cNvSpPr>
              <a:spLocks/>
            </p:cNvSpPr>
            <p:nvPr/>
          </p:nvSpPr>
          <p:spPr bwMode="auto">
            <a:xfrm>
              <a:off x="813" y="1864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57404" name="Arc 147"/>
            <p:cNvSpPr>
              <a:spLocks/>
            </p:cNvSpPr>
            <p:nvPr/>
          </p:nvSpPr>
          <p:spPr bwMode="auto">
            <a:xfrm rot="-10414648">
              <a:off x="207" y="1873"/>
              <a:ext cx="122" cy="90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57405" name="Arc 148"/>
            <p:cNvSpPr>
              <a:spLocks/>
            </p:cNvSpPr>
            <p:nvPr/>
          </p:nvSpPr>
          <p:spPr bwMode="auto">
            <a:xfrm rot="-5585266">
              <a:off x="516" y="144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  <p:pic>
        <p:nvPicPr>
          <p:cNvPr id="57378" name="Picture 1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2600"/>
            <a:ext cx="4176712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9" name="Line 150"/>
          <p:cNvSpPr>
            <a:spLocks noChangeShapeType="1"/>
          </p:cNvSpPr>
          <p:nvPr/>
        </p:nvSpPr>
        <p:spPr bwMode="auto">
          <a:xfrm>
            <a:off x="3708400" y="3516313"/>
            <a:ext cx="182563" cy="941387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0" name="Line 151"/>
          <p:cNvSpPr>
            <a:spLocks noChangeShapeType="1"/>
          </p:cNvSpPr>
          <p:nvPr/>
        </p:nvSpPr>
        <p:spPr bwMode="auto">
          <a:xfrm>
            <a:off x="4797425" y="3487738"/>
            <a:ext cx="2305050" cy="1033462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1" name="Line 152"/>
          <p:cNvSpPr>
            <a:spLocks noChangeShapeType="1"/>
          </p:cNvSpPr>
          <p:nvPr/>
        </p:nvSpPr>
        <p:spPr bwMode="auto">
          <a:xfrm flipH="1">
            <a:off x="3906838" y="3502025"/>
            <a:ext cx="846137" cy="987425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2" name="Line 153"/>
          <p:cNvSpPr>
            <a:spLocks noChangeShapeType="1"/>
          </p:cNvSpPr>
          <p:nvPr/>
        </p:nvSpPr>
        <p:spPr bwMode="auto">
          <a:xfrm>
            <a:off x="6175375" y="3400425"/>
            <a:ext cx="944563" cy="115093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3" name="Line 154"/>
          <p:cNvSpPr>
            <a:spLocks noChangeShapeType="1"/>
          </p:cNvSpPr>
          <p:nvPr/>
        </p:nvSpPr>
        <p:spPr bwMode="auto">
          <a:xfrm flipH="1">
            <a:off x="4000500" y="3424238"/>
            <a:ext cx="2128838" cy="1011237"/>
          </a:xfrm>
          <a:prstGeom prst="line">
            <a:avLst/>
          </a:prstGeom>
          <a:noFill/>
          <a:ln w="9525">
            <a:solidFill>
              <a:srgbClr val="8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4" name="Line 155"/>
          <p:cNvSpPr>
            <a:spLocks noChangeShapeType="1"/>
          </p:cNvSpPr>
          <p:nvPr/>
        </p:nvSpPr>
        <p:spPr bwMode="auto">
          <a:xfrm flipH="1">
            <a:off x="7096125" y="3398838"/>
            <a:ext cx="182563" cy="1096962"/>
          </a:xfrm>
          <a:prstGeom prst="line">
            <a:avLst/>
          </a:prstGeom>
          <a:noFill/>
          <a:ln w="9525">
            <a:solidFill>
              <a:srgbClr val="8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5" name="Line 157"/>
          <p:cNvSpPr>
            <a:spLocks noChangeShapeType="1"/>
          </p:cNvSpPr>
          <p:nvPr/>
        </p:nvSpPr>
        <p:spPr bwMode="auto">
          <a:xfrm flipH="1">
            <a:off x="4797425" y="1844675"/>
            <a:ext cx="7938" cy="15859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6" name="Line 158"/>
          <p:cNvSpPr>
            <a:spLocks noChangeShapeType="1"/>
          </p:cNvSpPr>
          <p:nvPr/>
        </p:nvSpPr>
        <p:spPr bwMode="auto">
          <a:xfrm flipH="1">
            <a:off x="6219825" y="1846263"/>
            <a:ext cx="7938" cy="15859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7" name="Line 159"/>
          <p:cNvSpPr>
            <a:spLocks noChangeShapeType="1"/>
          </p:cNvSpPr>
          <p:nvPr/>
        </p:nvSpPr>
        <p:spPr bwMode="auto">
          <a:xfrm flipH="1">
            <a:off x="7366000" y="1846263"/>
            <a:ext cx="7938" cy="15859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8" name="Line 160"/>
          <p:cNvSpPr>
            <a:spLocks noChangeShapeType="1"/>
          </p:cNvSpPr>
          <p:nvPr/>
        </p:nvSpPr>
        <p:spPr bwMode="auto">
          <a:xfrm>
            <a:off x="3670300" y="3375025"/>
            <a:ext cx="239713" cy="1588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89" name="Line 161"/>
          <p:cNvSpPr>
            <a:spLocks noChangeShapeType="1"/>
          </p:cNvSpPr>
          <p:nvPr/>
        </p:nvSpPr>
        <p:spPr bwMode="auto">
          <a:xfrm>
            <a:off x="4546600" y="3368675"/>
            <a:ext cx="239713" cy="1588"/>
          </a:xfrm>
          <a:prstGeom prst="line">
            <a:avLst/>
          </a:prstGeom>
          <a:noFill/>
          <a:ln w="9525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90" name="Text Box 162"/>
          <p:cNvSpPr txBox="1">
            <a:spLocks noChangeArrowheads="1"/>
          </p:cNvSpPr>
          <p:nvPr/>
        </p:nvSpPr>
        <p:spPr bwMode="auto">
          <a:xfrm>
            <a:off x="3976688" y="3170238"/>
            <a:ext cx="496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6600"/>
                </a:solidFill>
                <a:ea typeface="新細明體" charset="-120"/>
              </a:rPr>
              <a:t>F/B</a:t>
            </a:r>
          </a:p>
        </p:txBody>
      </p:sp>
      <p:sp>
        <p:nvSpPr>
          <p:cNvPr id="57391" name="Line 163"/>
          <p:cNvSpPr>
            <a:spLocks noChangeShapeType="1"/>
          </p:cNvSpPr>
          <p:nvPr/>
        </p:nvSpPr>
        <p:spPr bwMode="auto">
          <a:xfrm>
            <a:off x="4838700" y="3362325"/>
            <a:ext cx="239713" cy="15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92" name="Line 164"/>
          <p:cNvSpPr>
            <a:spLocks noChangeShapeType="1"/>
          </p:cNvSpPr>
          <p:nvPr/>
        </p:nvSpPr>
        <p:spPr bwMode="auto">
          <a:xfrm>
            <a:off x="5975350" y="3349625"/>
            <a:ext cx="239713" cy="15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93" name="Text Box 165"/>
          <p:cNvSpPr txBox="1">
            <a:spLocks noChangeArrowheads="1"/>
          </p:cNvSpPr>
          <p:nvPr/>
        </p:nvSpPr>
        <p:spPr bwMode="auto">
          <a:xfrm>
            <a:off x="5272088" y="3170238"/>
            <a:ext cx="496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ea typeface="新細明體" charset="-120"/>
              </a:rPr>
              <a:t>F/B</a:t>
            </a:r>
          </a:p>
        </p:txBody>
      </p:sp>
      <p:sp>
        <p:nvSpPr>
          <p:cNvPr id="57394" name="Line 166"/>
          <p:cNvSpPr>
            <a:spLocks noChangeShapeType="1"/>
          </p:cNvSpPr>
          <p:nvPr/>
        </p:nvSpPr>
        <p:spPr bwMode="auto">
          <a:xfrm>
            <a:off x="6248400" y="3343275"/>
            <a:ext cx="239713" cy="1588"/>
          </a:xfrm>
          <a:prstGeom prst="line">
            <a:avLst/>
          </a:prstGeom>
          <a:noFill/>
          <a:ln w="9525">
            <a:solidFill>
              <a:srgbClr val="8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95" name="Line 167"/>
          <p:cNvSpPr>
            <a:spLocks noChangeShapeType="1"/>
          </p:cNvSpPr>
          <p:nvPr/>
        </p:nvSpPr>
        <p:spPr bwMode="auto">
          <a:xfrm>
            <a:off x="7137400" y="3336925"/>
            <a:ext cx="239713" cy="1588"/>
          </a:xfrm>
          <a:prstGeom prst="line">
            <a:avLst/>
          </a:prstGeom>
          <a:noFill/>
          <a:ln w="9525">
            <a:solidFill>
              <a:srgbClr val="8080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57396" name="Text Box 168"/>
          <p:cNvSpPr txBox="1">
            <a:spLocks noChangeArrowheads="1"/>
          </p:cNvSpPr>
          <p:nvPr/>
        </p:nvSpPr>
        <p:spPr bwMode="auto">
          <a:xfrm>
            <a:off x="6592888" y="3176588"/>
            <a:ext cx="496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808000"/>
                </a:solidFill>
                <a:ea typeface="新細明體" charset="-120"/>
              </a:rPr>
              <a:t>F/B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A3DCBE0E-BB7D-4ADA-8FAD-388F50C02610}" type="slidenum">
              <a:rPr lang="en-US" altLang="zh-TW"/>
              <a:pPr>
                <a:defRPr/>
              </a:pPr>
              <a:t>56</a:t>
            </a:fld>
            <a:endParaRPr lang="en-US" altLang="zh-TW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82550"/>
            <a:ext cx="8229600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z="2800" smtClean="0"/>
              <a:t> Intuitive View (cont.)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74750"/>
            <a:ext cx="8229600" cy="5422900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For continuous and infinite observation (Cont.)</a:t>
            </a:r>
          </a:p>
          <a:p>
            <a:pPr eaLnBrk="1" hangingPunct="1"/>
            <a:endParaRPr lang="en-US" altLang="zh-TW" smtClean="0"/>
          </a:p>
        </p:txBody>
      </p:sp>
      <p:graphicFrame>
        <p:nvGraphicFramePr>
          <p:cNvPr id="58373" name="Object 4"/>
          <p:cNvGraphicFramePr>
            <a:graphicFrameLocks noChangeAspect="1"/>
          </p:cNvGraphicFramePr>
          <p:nvPr/>
        </p:nvGraphicFramePr>
        <p:xfrm>
          <a:off x="1712913" y="4121150"/>
          <a:ext cx="5751512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9" name="方程式" r:id="rId4" imgW="3986038" imgH="519130" progId="Equation.3">
                  <p:embed/>
                </p:oleObj>
              </mc:Choice>
              <mc:Fallback>
                <p:oleObj name="方程式" r:id="rId4" imgW="3986038" imgH="51913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4121150"/>
                        <a:ext cx="5751512" cy="922338"/>
                      </a:xfrm>
                      <a:prstGeom prst="rect">
                        <a:avLst/>
                      </a:prstGeom>
                      <a:solidFill>
                        <a:srgbClr val="EAEAEA">
                          <a:alpha val="47058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4" name="Object 5"/>
          <p:cNvGraphicFramePr>
            <a:graphicFrameLocks noChangeAspect="1"/>
          </p:cNvGraphicFramePr>
          <p:nvPr/>
        </p:nvGraphicFramePr>
        <p:xfrm>
          <a:off x="1719263" y="3184525"/>
          <a:ext cx="49339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0" name="方程式" r:id="rId6" imgW="3376438" imgH="500011" progId="Equation.3">
                  <p:embed/>
                </p:oleObj>
              </mc:Choice>
              <mc:Fallback>
                <p:oleObj name="方程式" r:id="rId6" imgW="3376438" imgH="50001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9263" y="3184525"/>
                        <a:ext cx="4933950" cy="804863"/>
                      </a:xfrm>
                      <a:prstGeom prst="rect">
                        <a:avLst/>
                      </a:prstGeom>
                      <a:solidFill>
                        <a:srgbClr val="EAEAEA">
                          <a:alpha val="47058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6"/>
          <p:cNvGraphicFramePr>
            <a:graphicFrameLocks noChangeAspect="1"/>
          </p:cNvGraphicFramePr>
          <p:nvPr/>
        </p:nvGraphicFramePr>
        <p:xfrm>
          <a:off x="1717675" y="5210175"/>
          <a:ext cx="3806825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1" name="方程式" r:id="rId8" imgW="2919445" imgH="719051" progId="Equation.3">
                  <p:embed/>
                </p:oleObj>
              </mc:Choice>
              <mc:Fallback>
                <p:oleObj name="方程式" r:id="rId8" imgW="2919445" imgH="71905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675" y="5210175"/>
                        <a:ext cx="3806825" cy="1014413"/>
                      </a:xfrm>
                      <a:prstGeom prst="rect">
                        <a:avLst/>
                      </a:prstGeom>
                      <a:solidFill>
                        <a:srgbClr val="EAEAEA">
                          <a:alpha val="63921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1039813" y="6434138"/>
            <a:ext cx="5627687" cy="396875"/>
          </a:xfrm>
          <a:prstGeom prst="rect">
            <a:avLst/>
          </a:prstGeom>
          <a:solidFill>
            <a:srgbClr val="FFCC99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Formulae for Multiple (</a:t>
            </a:r>
            <a:r>
              <a:rPr lang="en-US" altLang="zh-TW" sz="2000" i="1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L</a:t>
            </a:r>
            <a:r>
              <a:rPr lang="en-US" altLang="zh-TW" sz="20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) Training Utterances</a:t>
            </a:r>
          </a:p>
        </p:txBody>
      </p:sp>
      <p:graphicFrame>
        <p:nvGraphicFramePr>
          <p:cNvPr id="58377" name="Object 10"/>
          <p:cNvGraphicFramePr>
            <a:graphicFrameLocks noChangeAspect="1"/>
          </p:cNvGraphicFramePr>
          <p:nvPr/>
        </p:nvGraphicFramePr>
        <p:xfrm>
          <a:off x="1692275" y="1628775"/>
          <a:ext cx="62690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2" name="方程式" r:id="rId10" imgW="4491135" imgH="271411" progId="Equation.3">
                  <p:embed/>
                </p:oleObj>
              </mc:Choice>
              <mc:Fallback>
                <p:oleObj name="方程式" r:id="rId10" imgW="4491135" imgH="27141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628775"/>
                        <a:ext cx="6269038" cy="517525"/>
                      </a:xfrm>
                      <a:prstGeom prst="rect">
                        <a:avLst/>
                      </a:prstGeom>
                      <a:solidFill>
                        <a:srgbClr val="EAEAEA">
                          <a:alpha val="5098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8" name="Object 13"/>
          <p:cNvGraphicFramePr>
            <a:graphicFrameLocks noChangeAspect="1"/>
          </p:cNvGraphicFramePr>
          <p:nvPr/>
        </p:nvGraphicFramePr>
        <p:xfrm>
          <a:off x="1692275" y="2276475"/>
          <a:ext cx="394493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3" name="方程式" r:id="rId12" imgW="3186093" imgH="500011" progId="Equation.3">
                  <p:embed/>
                </p:oleObj>
              </mc:Choice>
              <mc:Fallback>
                <p:oleObj name="方程式" r:id="rId12" imgW="3186093" imgH="500011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276475"/>
                        <a:ext cx="3944938" cy="766763"/>
                      </a:xfrm>
                      <a:prstGeom prst="rect">
                        <a:avLst/>
                      </a:prstGeom>
                      <a:solidFill>
                        <a:srgbClr val="EAEAEA">
                          <a:alpha val="59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D4A56A1A-C062-4344-95F8-93DBA3BFA178}" type="slidenum">
              <a:rPr lang="en-US" altLang="zh-TW"/>
              <a:pPr>
                <a:defRPr/>
              </a:pPr>
              <a:t>57</a:t>
            </a:fld>
            <a:endParaRPr lang="en-US" altLang="zh-TW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Problem 3 of HMM</a:t>
            </a:r>
            <a:br>
              <a:rPr lang="en-US" altLang="zh-TW" smtClean="0"/>
            </a:br>
            <a:r>
              <a:rPr lang="en-US" altLang="zh-TW" sz="2800" smtClean="0"/>
              <a:t> Intuitive View (cont.)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For discrete and finite observation (cont.) </a:t>
            </a:r>
          </a:p>
        </p:txBody>
      </p:sp>
      <p:graphicFrame>
        <p:nvGraphicFramePr>
          <p:cNvPr id="59397" name="Object 4"/>
          <p:cNvGraphicFramePr>
            <a:graphicFrameLocks noChangeAspect="1"/>
          </p:cNvGraphicFramePr>
          <p:nvPr/>
        </p:nvGraphicFramePr>
        <p:xfrm>
          <a:off x="900113" y="1916113"/>
          <a:ext cx="77041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方程式" r:id="rId3" imgW="3348238" imgH="185789" progId="Equation.3">
                  <p:embed/>
                </p:oleObj>
              </mc:Choice>
              <mc:Fallback>
                <p:oleObj name="方程式" r:id="rId3" imgW="3348238" imgH="18578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16113"/>
                        <a:ext cx="7704137" cy="679450"/>
                      </a:xfrm>
                      <a:prstGeom prst="rect">
                        <a:avLst/>
                      </a:prstGeom>
                      <a:solidFill>
                        <a:srgbClr val="EAEAEA">
                          <a:alpha val="5098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8" name="Object 5"/>
          <p:cNvGraphicFramePr>
            <a:graphicFrameLocks noChangeAspect="1"/>
          </p:cNvGraphicFramePr>
          <p:nvPr/>
        </p:nvGraphicFramePr>
        <p:xfrm>
          <a:off x="900113" y="3068638"/>
          <a:ext cx="575945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方程式" r:id="rId5" imgW="3157479" imgH="500011" progId="Equation.3">
                  <p:embed/>
                </p:oleObj>
              </mc:Choice>
              <mc:Fallback>
                <p:oleObj name="方程式" r:id="rId5" imgW="3157479" imgH="50001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068638"/>
                        <a:ext cx="5759450" cy="1100137"/>
                      </a:xfrm>
                      <a:prstGeom prst="rect">
                        <a:avLst/>
                      </a:prstGeom>
                      <a:solidFill>
                        <a:srgbClr val="EAEAEA">
                          <a:alpha val="59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8"/>
          <p:cNvGraphicFramePr>
            <a:graphicFrameLocks noChangeAspect="1"/>
          </p:cNvGraphicFramePr>
          <p:nvPr/>
        </p:nvGraphicFramePr>
        <p:xfrm>
          <a:off x="923925" y="4613275"/>
          <a:ext cx="71120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name="方程式" r:id="rId7" imgW="4719631" imgH="614311" progId="Equation.3">
                  <p:embed/>
                </p:oleObj>
              </mc:Choice>
              <mc:Fallback>
                <p:oleObj name="方程式" r:id="rId7" imgW="4719631" imgH="61431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4613275"/>
                        <a:ext cx="7112000" cy="1120775"/>
                      </a:xfrm>
                      <a:prstGeom prst="rect">
                        <a:avLst/>
                      </a:prstGeom>
                      <a:solidFill>
                        <a:srgbClr val="EAEAEA">
                          <a:alpha val="7097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971550" y="6165850"/>
            <a:ext cx="5627688" cy="396875"/>
          </a:xfrm>
          <a:prstGeom prst="rect">
            <a:avLst/>
          </a:prstGeom>
          <a:solidFill>
            <a:srgbClr val="FFCC99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Formulae for Multiple (</a:t>
            </a:r>
            <a:r>
              <a:rPr lang="en-US" altLang="zh-TW" sz="2000" i="1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L</a:t>
            </a:r>
            <a:r>
              <a:rPr lang="en-US" altLang="zh-TW" sz="2000">
                <a:solidFill>
                  <a:srgbClr val="0000CC"/>
                </a:solidFill>
                <a:latin typeface="Comic Sans MS" pitchFamily="66" charset="0"/>
                <a:ea typeface="新細明體" charset="-120"/>
              </a:rPr>
              <a:t>) Training Utterances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D88F0AC-77C3-4E31-9829-1C71E891B826}" type="slidenum">
              <a:rPr lang="en-US" altLang="zh-TW"/>
              <a:pPr>
                <a:defRPr/>
              </a:pPr>
              <a:t>58</a:t>
            </a:fld>
            <a:endParaRPr lang="en-US" altLang="zh-TW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Semicontinuous HMMs 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496300" cy="5926138"/>
          </a:xfrm>
        </p:spPr>
        <p:txBody>
          <a:bodyPr/>
          <a:lstStyle/>
          <a:p>
            <a:pPr eaLnBrk="1" hangingPunct="1"/>
            <a:r>
              <a:rPr lang="en-US" altLang="zh-TW" sz="2800" smtClean="0"/>
              <a:t>The HMM state mixture density functions are tied together across all the models to form a set of shared kernels</a:t>
            </a:r>
          </a:p>
          <a:p>
            <a:pPr lvl="1" eaLnBrk="1" hangingPunct="1"/>
            <a:r>
              <a:rPr lang="en-US" altLang="zh-TW" smtClean="0"/>
              <a:t>The semicontinuous or tied-mixture HMM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A combination of the discrete HMM and the continuous HMM</a:t>
            </a:r>
          </a:p>
          <a:p>
            <a:pPr lvl="2" eaLnBrk="1" hangingPunct="1"/>
            <a:r>
              <a:rPr lang="en-US" altLang="zh-TW" sz="1800" smtClean="0"/>
              <a:t>A combination of </a:t>
            </a:r>
            <a:r>
              <a:rPr lang="en-US" altLang="zh-TW" sz="1800" i="1" smtClean="0"/>
              <a:t>discrete</a:t>
            </a:r>
            <a:r>
              <a:rPr lang="en-US" altLang="zh-TW" sz="1800" smtClean="0"/>
              <a:t> </a:t>
            </a:r>
            <a:r>
              <a:rPr lang="en-US" altLang="zh-TW" sz="1800" smtClean="0">
                <a:solidFill>
                  <a:srgbClr val="0000FF"/>
                </a:solidFill>
              </a:rPr>
              <a:t>model-dependent weight coefficients</a:t>
            </a:r>
            <a:r>
              <a:rPr lang="en-US" altLang="zh-TW" sz="1800" smtClean="0"/>
              <a:t> and </a:t>
            </a:r>
            <a:r>
              <a:rPr lang="en-US" altLang="zh-TW" sz="1800" i="1" smtClean="0"/>
              <a:t>continuous</a:t>
            </a:r>
            <a:r>
              <a:rPr lang="en-US" altLang="zh-TW" sz="1800" smtClean="0"/>
              <a:t> </a:t>
            </a:r>
            <a:r>
              <a:rPr lang="en-US" altLang="zh-TW" sz="1800" smtClean="0">
                <a:solidFill>
                  <a:srgbClr val="0000FF"/>
                </a:solidFill>
              </a:rPr>
              <a:t>model-independent codebook probability density functions</a:t>
            </a:r>
          </a:p>
          <a:p>
            <a:pPr lvl="1" eaLnBrk="1" hangingPunct="1"/>
            <a:r>
              <a:rPr lang="en-US" altLang="zh-TW" smtClean="0"/>
              <a:t>Because </a:t>
            </a:r>
            <a:r>
              <a:rPr lang="en-US" altLang="zh-TW" i="1" smtClean="0"/>
              <a:t>M</a:t>
            </a:r>
            <a:r>
              <a:rPr lang="en-US" altLang="zh-TW" smtClean="0"/>
              <a:t> is large, we can simply use the </a:t>
            </a:r>
            <a:r>
              <a:rPr lang="en-US" altLang="zh-TW" i="1" smtClean="0"/>
              <a:t>L</a:t>
            </a:r>
            <a:r>
              <a:rPr lang="en-US" altLang="zh-TW" smtClean="0"/>
              <a:t> most significant values</a:t>
            </a:r>
          </a:p>
          <a:p>
            <a:pPr lvl="2" eaLnBrk="1" hangingPunct="1"/>
            <a:r>
              <a:rPr lang="en-US" altLang="zh-TW" sz="1800" smtClean="0"/>
              <a:t>Experience showed that </a:t>
            </a:r>
            <a:r>
              <a:rPr lang="en-US" altLang="zh-TW" sz="1800" i="1" smtClean="0"/>
              <a:t>L</a:t>
            </a:r>
            <a:r>
              <a:rPr lang="en-US" altLang="zh-TW" sz="1800" smtClean="0"/>
              <a:t> is </a:t>
            </a:r>
            <a:r>
              <a:rPr lang="en-US" altLang="zh-TW" sz="1800" i="1" smtClean="0"/>
              <a:t>1~3%</a:t>
            </a:r>
            <a:r>
              <a:rPr lang="en-US" altLang="zh-TW" sz="1800" smtClean="0"/>
              <a:t> of </a:t>
            </a:r>
            <a:r>
              <a:rPr lang="en-US" altLang="zh-TW" sz="1800" i="1" smtClean="0"/>
              <a:t>M</a:t>
            </a:r>
            <a:r>
              <a:rPr lang="en-US" altLang="zh-TW" sz="1800" smtClean="0"/>
              <a:t> is adequate</a:t>
            </a:r>
          </a:p>
          <a:p>
            <a:pPr lvl="1" eaLnBrk="1" hangingPunct="1"/>
            <a:r>
              <a:rPr lang="en-US" altLang="zh-TW" smtClean="0"/>
              <a:t> Partial tying of                for different phonetic class</a:t>
            </a:r>
          </a:p>
        </p:txBody>
      </p:sp>
      <p:graphicFrame>
        <p:nvGraphicFramePr>
          <p:cNvPr id="60421" name="Object 0"/>
          <p:cNvGraphicFramePr>
            <a:graphicFrameLocks noChangeAspect="1"/>
          </p:cNvGraphicFramePr>
          <p:nvPr/>
        </p:nvGraphicFramePr>
        <p:xfrm>
          <a:off x="1331913" y="2708275"/>
          <a:ext cx="532923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方程式" r:id="rId3" imgW="2616200" imgH="304800" progId="Equation.3">
                  <p:embed/>
                </p:oleObj>
              </mc:Choice>
              <mc:Fallback>
                <p:oleObj name="方程式" r:id="rId3" imgW="2616200" imgH="304800" progId="Equation.3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708275"/>
                        <a:ext cx="5329237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Line 9"/>
          <p:cNvSpPr>
            <a:spLocks noChangeShapeType="1"/>
          </p:cNvSpPr>
          <p:nvPr/>
        </p:nvSpPr>
        <p:spPr bwMode="auto">
          <a:xfrm>
            <a:off x="4271963" y="3298825"/>
            <a:ext cx="863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0423" name="Line 10"/>
          <p:cNvSpPr>
            <a:spLocks noChangeShapeType="1"/>
          </p:cNvSpPr>
          <p:nvPr/>
        </p:nvSpPr>
        <p:spPr bwMode="auto">
          <a:xfrm>
            <a:off x="5275263" y="3298825"/>
            <a:ext cx="13493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0424" name="Line 11"/>
          <p:cNvSpPr>
            <a:spLocks noChangeShapeType="1"/>
          </p:cNvSpPr>
          <p:nvPr/>
        </p:nvSpPr>
        <p:spPr bwMode="auto">
          <a:xfrm flipH="1">
            <a:off x="3635375" y="3311525"/>
            <a:ext cx="936625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0425" name="Line 12"/>
          <p:cNvSpPr>
            <a:spLocks noChangeShapeType="1"/>
          </p:cNvSpPr>
          <p:nvPr/>
        </p:nvSpPr>
        <p:spPr bwMode="auto">
          <a:xfrm>
            <a:off x="5795963" y="3311525"/>
            <a:ext cx="1081087" cy="3603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0426" name="Text Box 13"/>
          <p:cNvSpPr txBox="1">
            <a:spLocks noChangeArrowheads="1"/>
          </p:cNvSpPr>
          <p:nvPr/>
        </p:nvSpPr>
        <p:spPr bwMode="auto">
          <a:xfrm>
            <a:off x="250825" y="3311525"/>
            <a:ext cx="19542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state output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Probability of state</a:t>
            </a:r>
            <a:r>
              <a:rPr lang="en-US" altLang="zh-TW" sz="1600" i="1">
                <a:ea typeface="新細明體" charset="-120"/>
              </a:rPr>
              <a:t> j</a:t>
            </a:r>
          </a:p>
        </p:txBody>
      </p:sp>
      <p:sp>
        <p:nvSpPr>
          <p:cNvPr id="60427" name="Text Box 14"/>
          <p:cNvSpPr txBox="1">
            <a:spLocks noChangeArrowheads="1"/>
          </p:cNvSpPr>
          <p:nvPr/>
        </p:nvSpPr>
        <p:spPr bwMode="auto">
          <a:xfrm>
            <a:off x="2454275" y="3649663"/>
            <a:ext cx="27225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ea typeface="新細明體" charset="-120"/>
              </a:rPr>
              <a:t>k</a:t>
            </a:r>
            <a:r>
              <a:rPr lang="en-US" altLang="zh-TW" sz="1600">
                <a:ea typeface="新細明體" charset="-120"/>
              </a:rPr>
              <a:t>-th mixture weight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t of state</a:t>
            </a:r>
            <a:r>
              <a:rPr lang="en-US" altLang="zh-TW" sz="1600" i="1">
                <a:ea typeface="新細明體" charset="-120"/>
              </a:rPr>
              <a:t> j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(discrete, model-dependent)</a:t>
            </a:r>
          </a:p>
        </p:txBody>
      </p:sp>
      <p:sp>
        <p:nvSpPr>
          <p:cNvPr id="60428" name="Text Box 15"/>
          <p:cNvSpPr txBox="1">
            <a:spLocks noChangeArrowheads="1"/>
          </p:cNvSpPr>
          <p:nvPr/>
        </p:nvSpPr>
        <p:spPr bwMode="auto">
          <a:xfrm>
            <a:off x="4883150" y="3611563"/>
            <a:ext cx="4284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ea typeface="新細明體" charset="-120"/>
              </a:rPr>
              <a:t>k</a:t>
            </a:r>
            <a:r>
              <a:rPr lang="en-US" altLang="zh-TW" sz="1600">
                <a:ea typeface="新細明體" charset="-120"/>
              </a:rPr>
              <a:t>-th mixture density function or </a:t>
            </a:r>
            <a:r>
              <a:rPr lang="en-US" altLang="zh-TW" sz="1600" i="1">
                <a:ea typeface="新細明體" charset="-120"/>
              </a:rPr>
              <a:t>k</a:t>
            </a:r>
            <a:r>
              <a:rPr lang="en-US" altLang="zh-TW" sz="1600">
                <a:ea typeface="新細明體" charset="-120"/>
              </a:rPr>
              <a:t>-th codeword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(shared across HMMs, </a:t>
            </a:r>
            <a:r>
              <a:rPr lang="en-US" altLang="zh-TW" sz="1600" i="1">
                <a:ea typeface="新細明體" charset="-120"/>
              </a:rPr>
              <a:t>M</a:t>
            </a:r>
            <a:r>
              <a:rPr lang="en-US" altLang="zh-TW" sz="1600">
                <a:ea typeface="新細明體" charset="-120"/>
              </a:rPr>
              <a:t>  is very large)</a:t>
            </a:r>
            <a:endParaRPr lang="en-US" altLang="zh-TW" sz="1600" i="1">
              <a:ea typeface="新細明體" charset="-120"/>
            </a:endParaRPr>
          </a:p>
        </p:txBody>
      </p:sp>
      <p:graphicFrame>
        <p:nvGraphicFramePr>
          <p:cNvPr id="60429" name="Object 1"/>
          <p:cNvGraphicFramePr>
            <a:graphicFrameLocks noChangeAspect="1"/>
          </p:cNvGraphicFramePr>
          <p:nvPr/>
        </p:nvGraphicFramePr>
        <p:xfrm>
          <a:off x="2051050" y="5734050"/>
          <a:ext cx="7921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8" name="方程式" r:id="rId5" imgW="457002" imgH="253890" progId="Equation.3">
                  <p:embed/>
                </p:oleObj>
              </mc:Choice>
              <mc:Fallback>
                <p:oleObj name="方程式" r:id="rId5" imgW="457002" imgH="25389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734050"/>
                        <a:ext cx="79216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30" name="Object 2"/>
          <p:cNvGraphicFramePr>
            <a:graphicFrameLocks noChangeAspect="1"/>
          </p:cNvGraphicFramePr>
          <p:nvPr/>
        </p:nvGraphicFramePr>
        <p:xfrm>
          <a:off x="3178175" y="6462713"/>
          <a:ext cx="792163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9" name="方程式" r:id="rId7" imgW="457002" imgH="253890" progId="Equation.3">
                  <p:embed/>
                </p:oleObj>
              </mc:Choice>
              <mc:Fallback>
                <p:oleObj name="方程式" r:id="rId7" imgW="457002" imgH="25389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6462713"/>
                        <a:ext cx="792163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625529C8-8639-4805-92D4-F5268FFEA0B7}" type="slidenum">
              <a:rPr lang="en-US" altLang="zh-TW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Semicontinuous HMMs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grpSp>
        <p:nvGrpSpPr>
          <p:cNvPr id="61444" name="Group 39"/>
          <p:cNvGrpSpPr>
            <a:grpSpLocks/>
          </p:cNvGrpSpPr>
          <p:nvPr/>
        </p:nvGrpSpPr>
        <p:grpSpPr bwMode="auto">
          <a:xfrm>
            <a:off x="412750" y="1681163"/>
            <a:ext cx="2036763" cy="2009775"/>
            <a:chOff x="260" y="1059"/>
            <a:chExt cx="1283" cy="1266"/>
          </a:xfrm>
        </p:grpSpPr>
        <p:sp>
          <p:nvSpPr>
            <p:cNvPr id="61505" name="Oval 5"/>
            <p:cNvSpPr>
              <a:spLocks noChangeArrowheads="1"/>
            </p:cNvSpPr>
            <p:nvPr/>
          </p:nvSpPr>
          <p:spPr bwMode="auto">
            <a:xfrm>
              <a:off x="788" y="1577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1506" name="Oval 6"/>
            <p:cNvSpPr>
              <a:spLocks noChangeArrowheads="1"/>
            </p:cNvSpPr>
            <p:nvPr/>
          </p:nvSpPr>
          <p:spPr bwMode="auto">
            <a:xfrm>
              <a:off x="1063" y="1281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1507" name="Arc 15"/>
            <p:cNvSpPr>
              <a:spLocks/>
            </p:cNvSpPr>
            <p:nvPr/>
          </p:nvSpPr>
          <p:spPr bwMode="auto">
            <a:xfrm rot="18132071" flipV="1">
              <a:off x="236" y="16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508" name="Oval 31"/>
            <p:cNvSpPr>
              <a:spLocks noChangeArrowheads="1"/>
            </p:cNvSpPr>
            <p:nvPr/>
          </p:nvSpPr>
          <p:spPr bwMode="auto">
            <a:xfrm>
              <a:off x="495" y="186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1509" name="Arc 32"/>
            <p:cNvSpPr>
              <a:spLocks/>
            </p:cNvSpPr>
            <p:nvPr/>
          </p:nvSpPr>
          <p:spPr bwMode="auto">
            <a:xfrm rot="18132071" flipV="1">
              <a:off x="572" y="136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510" name="Arc 34"/>
            <p:cNvSpPr>
              <a:spLocks/>
            </p:cNvSpPr>
            <p:nvPr/>
          </p:nvSpPr>
          <p:spPr bwMode="auto">
            <a:xfrm rot="18132071" flipV="1">
              <a:off x="820" y="10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511" name="Line 35"/>
            <p:cNvSpPr>
              <a:spLocks noChangeShapeType="1"/>
            </p:cNvSpPr>
            <p:nvPr/>
          </p:nvSpPr>
          <p:spPr bwMode="auto">
            <a:xfrm flipV="1">
              <a:off x="703" y="1790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12" name="Line 36"/>
            <p:cNvSpPr>
              <a:spLocks noChangeShapeType="1"/>
            </p:cNvSpPr>
            <p:nvPr/>
          </p:nvSpPr>
          <p:spPr bwMode="auto">
            <a:xfrm flipV="1">
              <a:off x="1007" y="1502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13" name="Line 37"/>
            <p:cNvSpPr>
              <a:spLocks noChangeShapeType="1"/>
            </p:cNvSpPr>
            <p:nvPr/>
          </p:nvSpPr>
          <p:spPr bwMode="auto">
            <a:xfrm flipV="1">
              <a:off x="277" y="2073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14" name="Line 38"/>
            <p:cNvSpPr>
              <a:spLocks noChangeShapeType="1"/>
            </p:cNvSpPr>
            <p:nvPr/>
          </p:nvSpPr>
          <p:spPr bwMode="auto">
            <a:xfrm flipV="1">
              <a:off x="1293" y="1065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1445" name="Group 40"/>
          <p:cNvGrpSpPr>
            <a:grpSpLocks/>
          </p:cNvGrpSpPr>
          <p:nvPr/>
        </p:nvGrpSpPr>
        <p:grpSpPr bwMode="auto">
          <a:xfrm rot="1440586">
            <a:off x="2533650" y="1211263"/>
            <a:ext cx="2036763" cy="2009775"/>
            <a:chOff x="260" y="1059"/>
            <a:chExt cx="1283" cy="1266"/>
          </a:xfrm>
        </p:grpSpPr>
        <p:sp>
          <p:nvSpPr>
            <p:cNvPr id="61495" name="Oval 41"/>
            <p:cNvSpPr>
              <a:spLocks noChangeArrowheads="1"/>
            </p:cNvSpPr>
            <p:nvPr/>
          </p:nvSpPr>
          <p:spPr bwMode="auto">
            <a:xfrm>
              <a:off x="788" y="1577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1496" name="Oval 42"/>
            <p:cNvSpPr>
              <a:spLocks noChangeArrowheads="1"/>
            </p:cNvSpPr>
            <p:nvPr/>
          </p:nvSpPr>
          <p:spPr bwMode="auto">
            <a:xfrm>
              <a:off x="1063" y="1281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1497" name="Arc 43"/>
            <p:cNvSpPr>
              <a:spLocks/>
            </p:cNvSpPr>
            <p:nvPr/>
          </p:nvSpPr>
          <p:spPr bwMode="auto">
            <a:xfrm rot="18132071" flipV="1">
              <a:off x="236" y="16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8" name="Oval 44"/>
            <p:cNvSpPr>
              <a:spLocks noChangeArrowheads="1"/>
            </p:cNvSpPr>
            <p:nvPr/>
          </p:nvSpPr>
          <p:spPr bwMode="auto">
            <a:xfrm>
              <a:off x="495" y="186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1499" name="Arc 45"/>
            <p:cNvSpPr>
              <a:spLocks/>
            </p:cNvSpPr>
            <p:nvPr/>
          </p:nvSpPr>
          <p:spPr bwMode="auto">
            <a:xfrm rot="18132071" flipV="1">
              <a:off x="572" y="136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500" name="Arc 46"/>
            <p:cNvSpPr>
              <a:spLocks/>
            </p:cNvSpPr>
            <p:nvPr/>
          </p:nvSpPr>
          <p:spPr bwMode="auto">
            <a:xfrm rot="18132071" flipV="1">
              <a:off x="820" y="10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501" name="Line 47"/>
            <p:cNvSpPr>
              <a:spLocks noChangeShapeType="1"/>
            </p:cNvSpPr>
            <p:nvPr/>
          </p:nvSpPr>
          <p:spPr bwMode="auto">
            <a:xfrm flipV="1">
              <a:off x="703" y="1790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02" name="Line 48"/>
            <p:cNvSpPr>
              <a:spLocks noChangeShapeType="1"/>
            </p:cNvSpPr>
            <p:nvPr/>
          </p:nvSpPr>
          <p:spPr bwMode="auto">
            <a:xfrm flipV="1">
              <a:off x="1007" y="1502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03" name="Line 49"/>
            <p:cNvSpPr>
              <a:spLocks noChangeShapeType="1"/>
            </p:cNvSpPr>
            <p:nvPr/>
          </p:nvSpPr>
          <p:spPr bwMode="auto">
            <a:xfrm flipV="1">
              <a:off x="277" y="2073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04" name="Line 50"/>
            <p:cNvSpPr>
              <a:spLocks noChangeShapeType="1"/>
            </p:cNvSpPr>
            <p:nvPr/>
          </p:nvSpPr>
          <p:spPr bwMode="auto">
            <a:xfrm flipV="1">
              <a:off x="1293" y="1065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1446" name="Group 51"/>
          <p:cNvGrpSpPr>
            <a:grpSpLocks/>
          </p:cNvGrpSpPr>
          <p:nvPr/>
        </p:nvGrpSpPr>
        <p:grpSpPr bwMode="auto">
          <a:xfrm rot="1527673">
            <a:off x="395288" y="5300663"/>
            <a:ext cx="2036762" cy="2009775"/>
            <a:chOff x="260" y="1059"/>
            <a:chExt cx="1283" cy="1266"/>
          </a:xfrm>
        </p:grpSpPr>
        <p:sp>
          <p:nvSpPr>
            <p:cNvPr id="61485" name="Oval 52"/>
            <p:cNvSpPr>
              <a:spLocks noChangeArrowheads="1"/>
            </p:cNvSpPr>
            <p:nvPr/>
          </p:nvSpPr>
          <p:spPr bwMode="auto">
            <a:xfrm>
              <a:off x="788" y="1577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1486" name="Oval 53"/>
            <p:cNvSpPr>
              <a:spLocks noChangeArrowheads="1"/>
            </p:cNvSpPr>
            <p:nvPr/>
          </p:nvSpPr>
          <p:spPr bwMode="auto">
            <a:xfrm>
              <a:off x="1063" y="1281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1487" name="Arc 54"/>
            <p:cNvSpPr>
              <a:spLocks/>
            </p:cNvSpPr>
            <p:nvPr/>
          </p:nvSpPr>
          <p:spPr bwMode="auto">
            <a:xfrm rot="18132071" flipV="1">
              <a:off x="236" y="16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8" name="Oval 55"/>
            <p:cNvSpPr>
              <a:spLocks noChangeArrowheads="1"/>
            </p:cNvSpPr>
            <p:nvPr/>
          </p:nvSpPr>
          <p:spPr bwMode="auto">
            <a:xfrm>
              <a:off x="495" y="186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1489" name="Arc 56"/>
            <p:cNvSpPr>
              <a:spLocks/>
            </p:cNvSpPr>
            <p:nvPr/>
          </p:nvSpPr>
          <p:spPr bwMode="auto">
            <a:xfrm rot="18132071" flipV="1">
              <a:off x="572" y="136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0" name="Arc 57"/>
            <p:cNvSpPr>
              <a:spLocks/>
            </p:cNvSpPr>
            <p:nvPr/>
          </p:nvSpPr>
          <p:spPr bwMode="auto">
            <a:xfrm rot="18132071" flipV="1">
              <a:off x="820" y="10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1" name="Line 58"/>
            <p:cNvSpPr>
              <a:spLocks noChangeShapeType="1"/>
            </p:cNvSpPr>
            <p:nvPr/>
          </p:nvSpPr>
          <p:spPr bwMode="auto">
            <a:xfrm flipV="1">
              <a:off x="703" y="1790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92" name="Line 59"/>
            <p:cNvSpPr>
              <a:spLocks noChangeShapeType="1"/>
            </p:cNvSpPr>
            <p:nvPr/>
          </p:nvSpPr>
          <p:spPr bwMode="auto">
            <a:xfrm flipV="1">
              <a:off x="1007" y="1502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93" name="Line 60"/>
            <p:cNvSpPr>
              <a:spLocks noChangeShapeType="1"/>
            </p:cNvSpPr>
            <p:nvPr/>
          </p:nvSpPr>
          <p:spPr bwMode="auto">
            <a:xfrm flipV="1">
              <a:off x="277" y="2073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94" name="Line 61"/>
            <p:cNvSpPr>
              <a:spLocks noChangeShapeType="1"/>
            </p:cNvSpPr>
            <p:nvPr/>
          </p:nvSpPr>
          <p:spPr bwMode="auto">
            <a:xfrm flipV="1">
              <a:off x="1293" y="1065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1447" name="Group 62"/>
          <p:cNvGrpSpPr>
            <a:grpSpLocks/>
          </p:cNvGrpSpPr>
          <p:nvPr/>
        </p:nvGrpSpPr>
        <p:grpSpPr bwMode="auto">
          <a:xfrm rot="1387475">
            <a:off x="395288" y="3427413"/>
            <a:ext cx="2036762" cy="2009775"/>
            <a:chOff x="260" y="1059"/>
            <a:chExt cx="1283" cy="1266"/>
          </a:xfrm>
        </p:grpSpPr>
        <p:sp>
          <p:nvSpPr>
            <p:cNvPr id="61475" name="Oval 63"/>
            <p:cNvSpPr>
              <a:spLocks noChangeArrowheads="1"/>
            </p:cNvSpPr>
            <p:nvPr/>
          </p:nvSpPr>
          <p:spPr bwMode="auto">
            <a:xfrm>
              <a:off x="788" y="1577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1476" name="Oval 64"/>
            <p:cNvSpPr>
              <a:spLocks noChangeArrowheads="1"/>
            </p:cNvSpPr>
            <p:nvPr/>
          </p:nvSpPr>
          <p:spPr bwMode="auto">
            <a:xfrm>
              <a:off x="1063" y="1281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1477" name="Arc 65"/>
            <p:cNvSpPr>
              <a:spLocks/>
            </p:cNvSpPr>
            <p:nvPr/>
          </p:nvSpPr>
          <p:spPr bwMode="auto">
            <a:xfrm rot="18132071" flipV="1">
              <a:off x="236" y="16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8" name="Oval 66"/>
            <p:cNvSpPr>
              <a:spLocks noChangeArrowheads="1"/>
            </p:cNvSpPr>
            <p:nvPr/>
          </p:nvSpPr>
          <p:spPr bwMode="auto">
            <a:xfrm>
              <a:off x="495" y="186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1479" name="Arc 67"/>
            <p:cNvSpPr>
              <a:spLocks/>
            </p:cNvSpPr>
            <p:nvPr/>
          </p:nvSpPr>
          <p:spPr bwMode="auto">
            <a:xfrm rot="18132071" flipV="1">
              <a:off x="572" y="136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0" name="Arc 68"/>
            <p:cNvSpPr>
              <a:spLocks/>
            </p:cNvSpPr>
            <p:nvPr/>
          </p:nvSpPr>
          <p:spPr bwMode="auto">
            <a:xfrm rot="18132071" flipV="1">
              <a:off x="820" y="10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1" name="Line 69"/>
            <p:cNvSpPr>
              <a:spLocks noChangeShapeType="1"/>
            </p:cNvSpPr>
            <p:nvPr/>
          </p:nvSpPr>
          <p:spPr bwMode="auto">
            <a:xfrm flipV="1">
              <a:off x="703" y="1790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82" name="Line 70"/>
            <p:cNvSpPr>
              <a:spLocks noChangeShapeType="1"/>
            </p:cNvSpPr>
            <p:nvPr/>
          </p:nvSpPr>
          <p:spPr bwMode="auto">
            <a:xfrm flipV="1">
              <a:off x="1007" y="1502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83" name="Line 71"/>
            <p:cNvSpPr>
              <a:spLocks noChangeShapeType="1"/>
            </p:cNvSpPr>
            <p:nvPr/>
          </p:nvSpPr>
          <p:spPr bwMode="auto">
            <a:xfrm flipV="1">
              <a:off x="277" y="2073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84" name="Line 72"/>
            <p:cNvSpPr>
              <a:spLocks noChangeShapeType="1"/>
            </p:cNvSpPr>
            <p:nvPr/>
          </p:nvSpPr>
          <p:spPr bwMode="auto">
            <a:xfrm flipV="1">
              <a:off x="1293" y="1065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1448" name="Line 73"/>
          <p:cNvSpPr>
            <a:spLocks noChangeShapeType="1"/>
          </p:cNvSpPr>
          <p:nvPr/>
        </p:nvSpPr>
        <p:spPr bwMode="auto">
          <a:xfrm>
            <a:off x="2411413" y="2852738"/>
            <a:ext cx="1587" cy="987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449" name="Line 75"/>
          <p:cNvSpPr>
            <a:spLocks noChangeShapeType="1"/>
          </p:cNvSpPr>
          <p:nvPr/>
        </p:nvSpPr>
        <p:spPr bwMode="auto">
          <a:xfrm>
            <a:off x="2449513" y="4351338"/>
            <a:ext cx="1587" cy="987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1450" name="Line 76"/>
          <p:cNvSpPr>
            <a:spLocks noChangeShapeType="1"/>
          </p:cNvSpPr>
          <p:nvPr/>
        </p:nvSpPr>
        <p:spPr bwMode="auto">
          <a:xfrm>
            <a:off x="1382713" y="4808538"/>
            <a:ext cx="1587" cy="987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pSp>
        <p:nvGrpSpPr>
          <p:cNvPr id="61451" name="Group 77"/>
          <p:cNvGrpSpPr>
            <a:grpSpLocks/>
          </p:cNvGrpSpPr>
          <p:nvPr/>
        </p:nvGrpSpPr>
        <p:grpSpPr bwMode="auto">
          <a:xfrm>
            <a:off x="2868613" y="4318000"/>
            <a:ext cx="2036762" cy="2009775"/>
            <a:chOff x="260" y="1059"/>
            <a:chExt cx="1283" cy="1266"/>
          </a:xfrm>
        </p:grpSpPr>
        <p:sp>
          <p:nvSpPr>
            <p:cNvPr id="61465" name="Oval 78"/>
            <p:cNvSpPr>
              <a:spLocks noChangeArrowheads="1"/>
            </p:cNvSpPr>
            <p:nvPr/>
          </p:nvSpPr>
          <p:spPr bwMode="auto">
            <a:xfrm>
              <a:off x="788" y="1577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1466" name="Oval 79"/>
            <p:cNvSpPr>
              <a:spLocks noChangeArrowheads="1"/>
            </p:cNvSpPr>
            <p:nvPr/>
          </p:nvSpPr>
          <p:spPr bwMode="auto">
            <a:xfrm>
              <a:off x="1063" y="1281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1467" name="Arc 80"/>
            <p:cNvSpPr>
              <a:spLocks/>
            </p:cNvSpPr>
            <p:nvPr/>
          </p:nvSpPr>
          <p:spPr bwMode="auto">
            <a:xfrm rot="18132071" flipV="1">
              <a:off x="236" y="16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8" name="Oval 81"/>
            <p:cNvSpPr>
              <a:spLocks noChangeArrowheads="1"/>
            </p:cNvSpPr>
            <p:nvPr/>
          </p:nvSpPr>
          <p:spPr bwMode="auto">
            <a:xfrm>
              <a:off x="495" y="1865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1469" name="Arc 82"/>
            <p:cNvSpPr>
              <a:spLocks/>
            </p:cNvSpPr>
            <p:nvPr/>
          </p:nvSpPr>
          <p:spPr bwMode="auto">
            <a:xfrm rot="18132071" flipV="1">
              <a:off x="572" y="136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0" name="Arc 83"/>
            <p:cNvSpPr>
              <a:spLocks/>
            </p:cNvSpPr>
            <p:nvPr/>
          </p:nvSpPr>
          <p:spPr bwMode="auto">
            <a:xfrm rot="18132071" flipV="1">
              <a:off x="820" y="1083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1" name="Line 84"/>
            <p:cNvSpPr>
              <a:spLocks noChangeShapeType="1"/>
            </p:cNvSpPr>
            <p:nvPr/>
          </p:nvSpPr>
          <p:spPr bwMode="auto">
            <a:xfrm flipV="1">
              <a:off x="703" y="1790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72" name="Line 85"/>
            <p:cNvSpPr>
              <a:spLocks noChangeShapeType="1"/>
            </p:cNvSpPr>
            <p:nvPr/>
          </p:nvSpPr>
          <p:spPr bwMode="auto">
            <a:xfrm flipV="1">
              <a:off x="1007" y="1502"/>
              <a:ext cx="11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73" name="Line 86"/>
            <p:cNvSpPr>
              <a:spLocks noChangeShapeType="1"/>
            </p:cNvSpPr>
            <p:nvPr/>
          </p:nvSpPr>
          <p:spPr bwMode="auto">
            <a:xfrm flipV="1">
              <a:off x="277" y="2073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74" name="Line 87"/>
            <p:cNvSpPr>
              <a:spLocks noChangeShapeType="1"/>
            </p:cNvSpPr>
            <p:nvPr/>
          </p:nvSpPr>
          <p:spPr bwMode="auto">
            <a:xfrm flipV="1">
              <a:off x="1293" y="1065"/>
              <a:ext cx="250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aphicFrame>
        <p:nvGraphicFramePr>
          <p:cNvPr id="61452" name="Object 90"/>
          <p:cNvGraphicFramePr>
            <a:graphicFrameLocks noChangeAspect="1"/>
          </p:cNvGraphicFramePr>
          <p:nvPr/>
        </p:nvGraphicFramePr>
        <p:xfrm>
          <a:off x="3441700" y="2471738"/>
          <a:ext cx="390525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9" name="方程式" r:id="rId3" imgW="469900" imgH="1358900" progId="Equation.3">
                  <p:embed/>
                </p:oleObj>
              </mc:Choice>
              <mc:Fallback>
                <p:oleObj name="方程式" r:id="rId3" imgW="469900" imgH="1358900" progId="Equation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2471738"/>
                        <a:ext cx="390525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3" name="Object 91"/>
          <p:cNvGraphicFramePr>
            <a:graphicFrameLocks noChangeAspect="1"/>
          </p:cNvGraphicFramePr>
          <p:nvPr/>
        </p:nvGraphicFramePr>
        <p:xfrm>
          <a:off x="2786063" y="2738438"/>
          <a:ext cx="384175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0" name="方程式" r:id="rId5" imgW="457200" imgH="1358900" progId="Equation.3">
                  <p:embed/>
                </p:oleObj>
              </mc:Choice>
              <mc:Fallback>
                <p:oleObj name="方程式" r:id="rId5" imgW="457200" imgH="1358900" progId="Equation.3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738438"/>
                        <a:ext cx="384175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4" name="Object 92"/>
          <p:cNvGraphicFramePr>
            <a:graphicFrameLocks noChangeAspect="1"/>
          </p:cNvGraphicFramePr>
          <p:nvPr/>
        </p:nvGraphicFramePr>
        <p:xfrm>
          <a:off x="4025900" y="2324100"/>
          <a:ext cx="357188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1" name="方程式" r:id="rId7" imgW="469900" imgH="1358900" progId="Equation.3">
                  <p:embed/>
                </p:oleObj>
              </mc:Choice>
              <mc:Fallback>
                <p:oleObj name="方程式" r:id="rId7" imgW="469900" imgH="1358900" progId="Equation.3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900" y="2324100"/>
                        <a:ext cx="357188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55" name="Group 110"/>
          <p:cNvGrpSpPr>
            <a:grpSpLocks/>
          </p:cNvGrpSpPr>
          <p:nvPr/>
        </p:nvGrpSpPr>
        <p:grpSpPr bwMode="auto">
          <a:xfrm>
            <a:off x="5435600" y="1196975"/>
            <a:ext cx="3336925" cy="5254625"/>
            <a:chOff x="3424" y="754"/>
            <a:chExt cx="2102" cy="3310"/>
          </a:xfrm>
        </p:grpSpPr>
        <p:sp>
          <p:nvSpPr>
            <p:cNvPr id="61456" name="Freeform 95"/>
            <p:cNvSpPr>
              <a:spLocks/>
            </p:cNvSpPr>
            <p:nvPr/>
          </p:nvSpPr>
          <p:spPr bwMode="auto">
            <a:xfrm>
              <a:off x="3606" y="2341"/>
              <a:ext cx="1024" cy="708"/>
            </a:xfrm>
            <a:custGeom>
              <a:avLst/>
              <a:gdLst>
                <a:gd name="T0" fmla="*/ 0 w 2290"/>
                <a:gd name="T1" fmla="*/ 1 h 1161"/>
                <a:gd name="T2" fmla="*/ 0 w 2290"/>
                <a:gd name="T3" fmla="*/ 1 h 1161"/>
                <a:gd name="T4" fmla="*/ 0 w 2290"/>
                <a:gd name="T5" fmla="*/ 1 h 1161"/>
                <a:gd name="T6" fmla="*/ 0 w 2290"/>
                <a:gd name="T7" fmla="*/ 1 h 1161"/>
                <a:gd name="T8" fmla="*/ 0 w 2290"/>
                <a:gd name="T9" fmla="*/ 1 h 1161"/>
                <a:gd name="T10" fmla="*/ 0 w 2290"/>
                <a:gd name="T11" fmla="*/ 1 h 1161"/>
                <a:gd name="T12" fmla="*/ 0 w 2290"/>
                <a:gd name="T13" fmla="*/ 1 h 1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0"/>
                <a:gd name="T22" fmla="*/ 0 h 1161"/>
                <a:gd name="T23" fmla="*/ 2290 w 2290"/>
                <a:gd name="T24" fmla="*/ 1161 h 1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0" h="1161">
                  <a:moveTo>
                    <a:pt x="0" y="1141"/>
                  </a:moveTo>
                  <a:cubicBezTo>
                    <a:pt x="242" y="1148"/>
                    <a:pt x="484" y="1156"/>
                    <a:pt x="635" y="1005"/>
                  </a:cubicBezTo>
                  <a:cubicBezTo>
                    <a:pt x="786" y="854"/>
                    <a:pt x="824" y="399"/>
                    <a:pt x="907" y="233"/>
                  </a:cubicBezTo>
                  <a:cubicBezTo>
                    <a:pt x="990" y="67"/>
                    <a:pt x="1059" y="14"/>
                    <a:pt x="1134" y="7"/>
                  </a:cubicBezTo>
                  <a:cubicBezTo>
                    <a:pt x="1209" y="0"/>
                    <a:pt x="1285" y="22"/>
                    <a:pt x="1360" y="188"/>
                  </a:cubicBezTo>
                  <a:cubicBezTo>
                    <a:pt x="1435" y="354"/>
                    <a:pt x="1432" y="849"/>
                    <a:pt x="1587" y="1005"/>
                  </a:cubicBezTo>
                  <a:cubicBezTo>
                    <a:pt x="1742" y="1161"/>
                    <a:pt x="2016" y="1144"/>
                    <a:pt x="2290" y="11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1457" name="Freeform 96"/>
            <p:cNvSpPr>
              <a:spLocks/>
            </p:cNvSpPr>
            <p:nvPr/>
          </p:nvSpPr>
          <p:spPr bwMode="auto">
            <a:xfrm>
              <a:off x="4286" y="1480"/>
              <a:ext cx="426" cy="508"/>
            </a:xfrm>
            <a:custGeom>
              <a:avLst/>
              <a:gdLst>
                <a:gd name="T0" fmla="*/ 0 w 2290"/>
                <a:gd name="T1" fmla="*/ 0 h 1161"/>
                <a:gd name="T2" fmla="*/ 0 w 2290"/>
                <a:gd name="T3" fmla="*/ 0 h 1161"/>
                <a:gd name="T4" fmla="*/ 0 w 2290"/>
                <a:gd name="T5" fmla="*/ 0 h 1161"/>
                <a:gd name="T6" fmla="*/ 0 w 2290"/>
                <a:gd name="T7" fmla="*/ 0 h 1161"/>
                <a:gd name="T8" fmla="*/ 0 w 2290"/>
                <a:gd name="T9" fmla="*/ 0 h 1161"/>
                <a:gd name="T10" fmla="*/ 0 w 2290"/>
                <a:gd name="T11" fmla="*/ 0 h 1161"/>
                <a:gd name="T12" fmla="*/ 0 w 2290"/>
                <a:gd name="T13" fmla="*/ 0 h 1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0"/>
                <a:gd name="T22" fmla="*/ 0 h 1161"/>
                <a:gd name="T23" fmla="*/ 2290 w 2290"/>
                <a:gd name="T24" fmla="*/ 1161 h 1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0" h="1161">
                  <a:moveTo>
                    <a:pt x="0" y="1141"/>
                  </a:moveTo>
                  <a:cubicBezTo>
                    <a:pt x="242" y="1148"/>
                    <a:pt x="484" y="1156"/>
                    <a:pt x="635" y="1005"/>
                  </a:cubicBezTo>
                  <a:cubicBezTo>
                    <a:pt x="786" y="854"/>
                    <a:pt x="824" y="399"/>
                    <a:pt x="907" y="233"/>
                  </a:cubicBezTo>
                  <a:cubicBezTo>
                    <a:pt x="990" y="67"/>
                    <a:pt x="1059" y="14"/>
                    <a:pt x="1134" y="7"/>
                  </a:cubicBezTo>
                  <a:cubicBezTo>
                    <a:pt x="1209" y="0"/>
                    <a:pt x="1285" y="22"/>
                    <a:pt x="1360" y="188"/>
                  </a:cubicBezTo>
                  <a:cubicBezTo>
                    <a:pt x="1435" y="354"/>
                    <a:pt x="1432" y="849"/>
                    <a:pt x="1587" y="1005"/>
                  </a:cubicBezTo>
                  <a:cubicBezTo>
                    <a:pt x="1742" y="1161"/>
                    <a:pt x="2016" y="1144"/>
                    <a:pt x="2290" y="11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1458" name="Freeform 97"/>
            <p:cNvSpPr>
              <a:spLocks/>
            </p:cNvSpPr>
            <p:nvPr/>
          </p:nvSpPr>
          <p:spPr bwMode="auto">
            <a:xfrm>
              <a:off x="3790" y="754"/>
              <a:ext cx="937" cy="559"/>
            </a:xfrm>
            <a:custGeom>
              <a:avLst/>
              <a:gdLst>
                <a:gd name="T0" fmla="*/ 0 w 2290"/>
                <a:gd name="T1" fmla="*/ 0 h 1161"/>
                <a:gd name="T2" fmla="*/ 0 w 2290"/>
                <a:gd name="T3" fmla="*/ 0 h 1161"/>
                <a:gd name="T4" fmla="*/ 0 w 2290"/>
                <a:gd name="T5" fmla="*/ 0 h 1161"/>
                <a:gd name="T6" fmla="*/ 0 w 2290"/>
                <a:gd name="T7" fmla="*/ 0 h 1161"/>
                <a:gd name="T8" fmla="*/ 0 w 2290"/>
                <a:gd name="T9" fmla="*/ 0 h 1161"/>
                <a:gd name="T10" fmla="*/ 0 w 2290"/>
                <a:gd name="T11" fmla="*/ 0 h 1161"/>
                <a:gd name="T12" fmla="*/ 0 w 2290"/>
                <a:gd name="T13" fmla="*/ 0 h 1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0"/>
                <a:gd name="T22" fmla="*/ 0 h 1161"/>
                <a:gd name="T23" fmla="*/ 2290 w 2290"/>
                <a:gd name="T24" fmla="*/ 1161 h 1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0" h="1161">
                  <a:moveTo>
                    <a:pt x="0" y="1141"/>
                  </a:moveTo>
                  <a:cubicBezTo>
                    <a:pt x="242" y="1148"/>
                    <a:pt x="484" y="1156"/>
                    <a:pt x="635" y="1005"/>
                  </a:cubicBezTo>
                  <a:cubicBezTo>
                    <a:pt x="786" y="854"/>
                    <a:pt x="824" y="399"/>
                    <a:pt x="907" y="233"/>
                  </a:cubicBezTo>
                  <a:cubicBezTo>
                    <a:pt x="990" y="67"/>
                    <a:pt x="1059" y="14"/>
                    <a:pt x="1134" y="7"/>
                  </a:cubicBezTo>
                  <a:cubicBezTo>
                    <a:pt x="1209" y="0"/>
                    <a:pt x="1285" y="22"/>
                    <a:pt x="1360" y="188"/>
                  </a:cubicBezTo>
                  <a:cubicBezTo>
                    <a:pt x="1435" y="354"/>
                    <a:pt x="1432" y="849"/>
                    <a:pt x="1587" y="1005"/>
                  </a:cubicBezTo>
                  <a:cubicBezTo>
                    <a:pt x="1742" y="1161"/>
                    <a:pt x="2016" y="1144"/>
                    <a:pt x="2290" y="11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1459" name="Freeform 98"/>
            <p:cNvSpPr>
              <a:spLocks/>
            </p:cNvSpPr>
            <p:nvPr/>
          </p:nvSpPr>
          <p:spPr bwMode="auto">
            <a:xfrm>
              <a:off x="3424" y="3475"/>
              <a:ext cx="1814" cy="589"/>
            </a:xfrm>
            <a:custGeom>
              <a:avLst/>
              <a:gdLst>
                <a:gd name="T0" fmla="*/ 0 w 2290"/>
                <a:gd name="T1" fmla="*/ 1 h 1161"/>
                <a:gd name="T2" fmla="*/ 2 w 2290"/>
                <a:gd name="T3" fmla="*/ 1 h 1161"/>
                <a:gd name="T4" fmla="*/ 2 w 2290"/>
                <a:gd name="T5" fmla="*/ 1 h 1161"/>
                <a:gd name="T6" fmla="*/ 3 w 2290"/>
                <a:gd name="T7" fmla="*/ 1 h 1161"/>
                <a:gd name="T8" fmla="*/ 4 w 2290"/>
                <a:gd name="T9" fmla="*/ 1 h 1161"/>
                <a:gd name="T10" fmla="*/ 5 w 2290"/>
                <a:gd name="T11" fmla="*/ 1 h 1161"/>
                <a:gd name="T12" fmla="*/ 6 w 2290"/>
                <a:gd name="T13" fmla="*/ 1 h 1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0"/>
                <a:gd name="T22" fmla="*/ 0 h 1161"/>
                <a:gd name="T23" fmla="*/ 2290 w 2290"/>
                <a:gd name="T24" fmla="*/ 1161 h 1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0" h="1161">
                  <a:moveTo>
                    <a:pt x="0" y="1141"/>
                  </a:moveTo>
                  <a:cubicBezTo>
                    <a:pt x="242" y="1148"/>
                    <a:pt x="484" y="1156"/>
                    <a:pt x="635" y="1005"/>
                  </a:cubicBezTo>
                  <a:cubicBezTo>
                    <a:pt x="786" y="854"/>
                    <a:pt x="824" y="399"/>
                    <a:pt x="907" y="233"/>
                  </a:cubicBezTo>
                  <a:cubicBezTo>
                    <a:pt x="990" y="67"/>
                    <a:pt x="1059" y="14"/>
                    <a:pt x="1134" y="7"/>
                  </a:cubicBezTo>
                  <a:cubicBezTo>
                    <a:pt x="1209" y="0"/>
                    <a:pt x="1285" y="22"/>
                    <a:pt x="1360" y="188"/>
                  </a:cubicBezTo>
                  <a:cubicBezTo>
                    <a:pt x="1435" y="354"/>
                    <a:pt x="1432" y="849"/>
                    <a:pt x="1587" y="1005"/>
                  </a:cubicBezTo>
                  <a:cubicBezTo>
                    <a:pt x="1742" y="1161"/>
                    <a:pt x="2016" y="1144"/>
                    <a:pt x="2290" y="11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1460" name="Line 99"/>
            <p:cNvSpPr>
              <a:spLocks noChangeShapeType="1"/>
            </p:cNvSpPr>
            <p:nvPr/>
          </p:nvSpPr>
          <p:spPr bwMode="auto">
            <a:xfrm flipH="1">
              <a:off x="4205" y="3058"/>
              <a:ext cx="5" cy="3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graphicFrame>
          <p:nvGraphicFramePr>
            <p:cNvPr id="61461" name="Object 104"/>
            <p:cNvGraphicFramePr>
              <a:graphicFrameLocks noChangeAspect="1"/>
            </p:cNvGraphicFramePr>
            <p:nvPr/>
          </p:nvGraphicFramePr>
          <p:xfrm>
            <a:off x="4655" y="935"/>
            <a:ext cx="685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2" name="方程式" r:id="rId9" imgW="533169" imgH="190417" progId="Equation.3">
                    <p:embed/>
                  </p:oleObj>
                </mc:Choice>
                <mc:Fallback>
                  <p:oleObj name="方程式" r:id="rId9" imgW="533169" imgH="190417" progId="Equation.3">
                    <p:embed/>
                    <p:pic>
                      <p:nvPicPr>
                        <p:cNvPr id="0" name="Object 1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5" y="935"/>
                          <a:ext cx="685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AEAEA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62" name="Object 105"/>
            <p:cNvGraphicFramePr>
              <a:graphicFrameLocks noChangeAspect="1"/>
            </p:cNvGraphicFramePr>
            <p:nvPr/>
          </p:nvGraphicFramePr>
          <p:xfrm>
            <a:off x="4649" y="1661"/>
            <a:ext cx="734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3" name="方程式" r:id="rId11" imgW="571252" imgH="190417" progId="Equation.3">
                    <p:embed/>
                  </p:oleObj>
                </mc:Choice>
                <mc:Fallback>
                  <p:oleObj name="方程式" r:id="rId11" imgW="571252" imgH="190417" progId="Equation.3">
                    <p:embed/>
                    <p:pic>
                      <p:nvPicPr>
                        <p:cNvPr id="0" name="Object 1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9" y="1661"/>
                          <a:ext cx="734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AEAEA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63" name="Object 108"/>
            <p:cNvGraphicFramePr>
              <a:graphicFrameLocks noChangeAspect="1"/>
            </p:cNvGraphicFramePr>
            <p:nvPr/>
          </p:nvGraphicFramePr>
          <p:xfrm>
            <a:off x="4694" y="3612"/>
            <a:ext cx="832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4" name="方程式" r:id="rId13" imgW="647700" imgH="190500" progId="Equation.3">
                    <p:embed/>
                  </p:oleObj>
                </mc:Choice>
                <mc:Fallback>
                  <p:oleObj name="方程式" r:id="rId13" imgW="647700" imgH="190500" progId="Equation.3">
                    <p:embed/>
                    <p:pic>
                      <p:nvPicPr>
                        <p:cNvPr id="0" name="Object 1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4" y="3612"/>
                          <a:ext cx="832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AEAEA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64" name="Object 109"/>
            <p:cNvGraphicFramePr>
              <a:graphicFrameLocks noChangeAspect="1"/>
            </p:cNvGraphicFramePr>
            <p:nvPr/>
          </p:nvGraphicFramePr>
          <p:xfrm>
            <a:off x="4649" y="2523"/>
            <a:ext cx="734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5" name="方程式" r:id="rId15" imgW="571252" imgH="190417" progId="Equation.3">
                    <p:embed/>
                  </p:oleObj>
                </mc:Choice>
                <mc:Fallback>
                  <p:oleObj name="方程式" r:id="rId15" imgW="571252" imgH="190417" progId="Equation.3">
                    <p:embed/>
                    <p:pic>
                      <p:nvPicPr>
                        <p:cNvPr id="0" name="Object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9" y="2523"/>
                          <a:ext cx="734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AEAEA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65C58C9D-3CDD-4B41-A7C8-794E7754C9E4}" type="slidenum">
              <a:rPr lang="en-US" altLang="zh-TW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Observable Markov Model (cont.)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1344613"/>
            <a:ext cx="8624887" cy="5513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Example 1: A 3-state Markov Chain </a:t>
            </a:r>
            <a:r>
              <a:rPr lang="en-US" altLang="zh-TW" i="1" smtClean="0">
                <a:sym typeface="Symbol" pitchFamily="18" charset="2"/>
              </a:rPr>
              <a:t></a:t>
            </a:r>
            <a:endParaRPr lang="en-US" altLang="zh-TW" i="1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zh-TW" smtClean="0"/>
              <a:t>           State 1 generates symbol A </a:t>
            </a:r>
            <a:r>
              <a:rPr lang="en-US" altLang="zh-TW" b="1" smtClean="0"/>
              <a:t>only</a:t>
            </a:r>
            <a:r>
              <a:rPr lang="en-US" altLang="zh-TW" smtClean="0"/>
              <a:t>, </a:t>
            </a:r>
            <a:br>
              <a:rPr lang="en-US" altLang="zh-TW" smtClean="0"/>
            </a:br>
            <a:r>
              <a:rPr lang="en-US" altLang="zh-TW" smtClean="0"/>
              <a:t>       State 2 generates symbol B </a:t>
            </a:r>
            <a:r>
              <a:rPr lang="en-US" altLang="zh-TW" b="1" smtClean="0"/>
              <a:t>only</a:t>
            </a:r>
            <a:r>
              <a:rPr lang="en-US" altLang="zh-TW" smtClean="0"/>
              <a:t>, </a:t>
            </a:r>
            <a:br>
              <a:rPr lang="en-US" altLang="zh-TW" smtClean="0"/>
            </a:br>
            <a:r>
              <a:rPr lang="en-US" altLang="zh-TW" smtClean="0"/>
              <a:t>and State 3 generates symbol C </a:t>
            </a:r>
            <a:r>
              <a:rPr lang="en-US" altLang="zh-TW" b="1" smtClean="0"/>
              <a:t>only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b="1" smtClean="0"/>
          </a:p>
          <a:p>
            <a:pPr lvl="1" eaLnBrk="1" hangingPunct="1">
              <a:lnSpc>
                <a:spcPct val="90000"/>
              </a:lnSpc>
            </a:pPr>
            <a:endParaRPr lang="en-US" altLang="zh-TW" b="1" smtClean="0"/>
          </a:p>
          <a:p>
            <a:pPr lvl="1" eaLnBrk="1" hangingPunct="1">
              <a:lnSpc>
                <a:spcPct val="90000"/>
              </a:lnSpc>
            </a:pPr>
            <a:endParaRPr lang="en-US" altLang="zh-TW" b="1" smtClean="0"/>
          </a:p>
          <a:p>
            <a:pPr lvl="1" eaLnBrk="1" hangingPunct="1">
              <a:lnSpc>
                <a:spcPct val="90000"/>
              </a:lnSpc>
            </a:pPr>
            <a:endParaRPr lang="en-US" altLang="zh-TW" b="1" smtClean="0"/>
          </a:p>
          <a:p>
            <a:pPr lvl="1" eaLnBrk="1" hangingPunct="1">
              <a:lnSpc>
                <a:spcPct val="90000"/>
              </a:lnSpc>
            </a:pPr>
            <a:endParaRPr lang="en-US" altLang="zh-TW" b="1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Given a sequence of observed symbols </a:t>
            </a:r>
            <a:r>
              <a:rPr lang="en-US" altLang="zh-TW" b="1" i="1" smtClean="0"/>
              <a:t>O</a:t>
            </a:r>
            <a:r>
              <a:rPr lang="en-US" altLang="zh-TW" smtClean="0"/>
              <a:t>={CABBCABC}, the </a:t>
            </a:r>
            <a:r>
              <a:rPr lang="en-US" altLang="zh-TW" b="1" smtClean="0"/>
              <a:t>only one</a:t>
            </a:r>
            <a:r>
              <a:rPr lang="en-US" altLang="zh-TW" smtClean="0"/>
              <a:t> corresponding state sequence is {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1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1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smtClean="0"/>
              <a:t>}, and the corresponding probability is</a:t>
            </a:r>
            <a:br>
              <a:rPr lang="en-US" altLang="zh-TW" smtClean="0"/>
            </a:br>
            <a:endParaRPr lang="en-US" altLang="zh-TW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zh-TW" i="1" smtClean="0"/>
              <a:t>    P</a:t>
            </a:r>
            <a:r>
              <a:rPr lang="en-US" altLang="zh-TW" smtClean="0"/>
              <a:t>(</a:t>
            </a:r>
            <a:r>
              <a:rPr lang="en-US" altLang="zh-TW" b="1" i="1" smtClean="0"/>
              <a:t>O</a:t>
            </a:r>
            <a:r>
              <a:rPr lang="en-US" altLang="zh-TW" b="1" smtClean="0"/>
              <a:t>|</a:t>
            </a:r>
            <a:r>
              <a:rPr lang="en-US" altLang="zh-TW" b="1" i="1" smtClean="0">
                <a:sym typeface="Symbol" pitchFamily="18" charset="2"/>
              </a:rPr>
              <a:t></a:t>
            </a:r>
            <a:r>
              <a:rPr lang="en-US" altLang="zh-TW" smtClean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zh-TW" smtClean="0"/>
              <a:t>    =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1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3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1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2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2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1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3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2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1</a:t>
            </a:r>
            <a:r>
              <a:rPr lang="en-US" altLang="zh-TW" smtClean="0"/>
              <a:t>)</a:t>
            </a:r>
            <a:r>
              <a:rPr lang="en-US" altLang="zh-TW" i="1" smtClean="0"/>
              <a:t>P</a:t>
            </a:r>
            <a:r>
              <a:rPr lang="en-US" altLang="zh-TW" smtClean="0"/>
              <a:t>(</a:t>
            </a:r>
            <a:r>
              <a:rPr lang="en-US" altLang="zh-TW" i="1" smtClean="0"/>
              <a:t>S</a:t>
            </a:r>
            <a:r>
              <a:rPr lang="en-US" altLang="zh-TW" i="1" baseline="-25000" smtClean="0"/>
              <a:t>3</a:t>
            </a:r>
            <a:r>
              <a:rPr lang="en-US" altLang="zh-TW" i="1" smtClean="0"/>
              <a:t>|S</a:t>
            </a:r>
            <a:r>
              <a:rPr lang="en-US" altLang="zh-TW" i="1" baseline="-25000" smtClean="0"/>
              <a:t>2</a:t>
            </a:r>
            <a:r>
              <a:rPr lang="en-US" altLang="zh-TW" smtClean="0"/>
              <a:t>)</a:t>
            </a:r>
            <a:br>
              <a:rPr lang="en-US" altLang="zh-TW" smtClean="0"/>
            </a:br>
            <a:r>
              <a:rPr lang="en-US" altLang="zh-TW" smtClean="0"/>
              <a:t>=0.1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0.3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0.3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0.7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0.2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0.3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0.3</a:t>
            </a:r>
            <a:r>
              <a:rPr lang="en-US" altLang="zh-TW" smtClean="0">
                <a:sym typeface="Wingdings 2" pitchFamily="18" charset="2"/>
              </a:rPr>
              <a:t></a:t>
            </a:r>
            <a:r>
              <a:rPr lang="en-US" altLang="zh-TW" smtClean="0"/>
              <a:t>0.2=0.00002268</a:t>
            </a:r>
          </a:p>
        </p:txBody>
      </p:sp>
      <p:graphicFrame>
        <p:nvGraphicFramePr>
          <p:cNvPr id="7173" name="Object 26"/>
          <p:cNvGraphicFramePr>
            <a:graphicFrameLocks noChangeAspect="1"/>
          </p:cNvGraphicFramePr>
          <p:nvPr/>
        </p:nvGraphicFramePr>
        <p:xfrm>
          <a:off x="1566863" y="2554288"/>
          <a:ext cx="2600325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方程式" r:id="rId4" imgW="1320227" imgH="939392" progId="Equation.3">
                  <p:embed/>
                </p:oleObj>
              </mc:Choice>
              <mc:Fallback>
                <p:oleObj name="方程式" r:id="rId4" imgW="1320227" imgH="939392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863" y="2554288"/>
                        <a:ext cx="2600325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40"/>
          <p:cNvGrpSpPr>
            <a:grpSpLocks/>
          </p:cNvGrpSpPr>
          <p:nvPr/>
        </p:nvGrpSpPr>
        <p:grpSpPr bwMode="auto">
          <a:xfrm>
            <a:off x="5248275" y="1628775"/>
            <a:ext cx="3895725" cy="2805113"/>
            <a:chOff x="3072" y="864"/>
            <a:chExt cx="2454" cy="1767"/>
          </a:xfrm>
        </p:grpSpPr>
        <p:sp>
          <p:nvSpPr>
            <p:cNvPr id="7175" name="Oval 4"/>
            <p:cNvSpPr>
              <a:spLocks noChangeArrowheads="1"/>
            </p:cNvSpPr>
            <p:nvPr/>
          </p:nvSpPr>
          <p:spPr bwMode="auto">
            <a:xfrm>
              <a:off x="3624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7176" name="Oval 7"/>
            <p:cNvSpPr>
              <a:spLocks noChangeArrowheads="1"/>
            </p:cNvSpPr>
            <p:nvPr/>
          </p:nvSpPr>
          <p:spPr bwMode="auto">
            <a:xfrm>
              <a:off x="4776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7177" name="Line 8"/>
            <p:cNvSpPr>
              <a:spLocks noChangeShapeType="1"/>
            </p:cNvSpPr>
            <p:nvPr/>
          </p:nvSpPr>
          <p:spPr bwMode="auto">
            <a:xfrm flipH="1">
              <a:off x="3792" y="1584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78" name="Line 9"/>
            <p:cNvSpPr>
              <a:spLocks noChangeShapeType="1"/>
            </p:cNvSpPr>
            <p:nvPr/>
          </p:nvSpPr>
          <p:spPr bwMode="auto">
            <a:xfrm flipV="1">
              <a:off x="3864" y="1584"/>
              <a:ext cx="48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79" name="Line 10"/>
            <p:cNvSpPr>
              <a:spLocks noChangeShapeType="1"/>
            </p:cNvSpPr>
            <p:nvPr/>
          </p:nvSpPr>
          <p:spPr bwMode="auto">
            <a:xfrm>
              <a:off x="3856" y="2096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80" name="Line 11"/>
            <p:cNvSpPr>
              <a:spLocks noChangeShapeType="1"/>
            </p:cNvSpPr>
            <p:nvPr/>
          </p:nvSpPr>
          <p:spPr bwMode="auto">
            <a:xfrm flipH="1">
              <a:off x="3824" y="216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81" name="Line 12"/>
            <p:cNvSpPr>
              <a:spLocks noChangeShapeType="1"/>
            </p:cNvSpPr>
            <p:nvPr/>
          </p:nvSpPr>
          <p:spPr bwMode="auto">
            <a:xfrm>
              <a:off x="4344" y="1632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82" name="Line 13"/>
            <p:cNvSpPr>
              <a:spLocks noChangeShapeType="1"/>
            </p:cNvSpPr>
            <p:nvPr/>
          </p:nvSpPr>
          <p:spPr bwMode="auto">
            <a:xfrm flipH="1" flipV="1">
              <a:off x="4392" y="1536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83" name="Arc 14"/>
            <p:cNvSpPr>
              <a:spLocks/>
            </p:cNvSpPr>
            <p:nvPr/>
          </p:nvSpPr>
          <p:spPr bwMode="auto">
            <a:xfrm flipV="1">
              <a:off x="4152" y="1056"/>
              <a:ext cx="335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zh-TW" altLang="en-US"/>
            </a:p>
          </p:txBody>
        </p:sp>
        <p:sp>
          <p:nvSpPr>
            <p:cNvPr id="7184" name="Arc 15"/>
            <p:cNvSpPr>
              <a:spLocks/>
            </p:cNvSpPr>
            <p:nvPr/>
          </p:nvSpPr>
          <p:spPr bwMode="auto">
            <a:xfrm rot="3913781" flipV="1">
              <a:off x="4968" y="1872"/>
              <a:ext cx="335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185" name="Arc 16"/>
            <p:cNvSpPr>
              <a:spLocks/>
            </p:cNvSpPr>
            <p:nvPr/>
          </p:nvSpPr>
          <p:spPr bwMode="auto">
            <a:xfrm rot="16773843" flipV="1">
              <a:off x="3336" y="1920"/>
              <a:ext cx="336" cy="288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1041"/>
                    <a:pt x="7632" y="2030"/>
                    <a:pt x="18047" y="29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186" name="AutoShape 17"/>
            <p:cNvSpPr>
              <a:spLocks noChangeArrowheads="1"/>
            </p:cNvSpPr>
            <p:nvPr/>
          </p:nvSpPr>
          <p:spPr bwMode="auto">
            <a:xfrm>
              <a:off x="4488" y="1440"/>
              <a:ext cx="192" cy="9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187" name="Text Box 18"/>
            <p:cNvSpPr txBox="1">
              <a:spLocks noChangeArrowheads="1"/>
            </p:cNvSpPr>
            <p:nvPr/>
          </p:nvSpPr>
          <p:spPr bwMode="auto">
            <a:xfrm>
              <a:off x="4622" y="136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A</a:t>
              </a:r>
            </a:p>
          </p:txBody>
        </p:sp>
        <p:sp>
          <p:nvSpPr>
            <p:cNvPr id="7188" name="AutoShape 19"/>
            <p:cNvSpPr>
              <a:spLocks noChangeArrowheads="1"/>
            </p:cNvSpPr>
            <p:nvPr/>
          </p:nvSpPr>
          <p:spPr bwMode="auto">
            <a:xfrm>
              <a:off x="3720" y="2256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189" name="AutoShape 20"/>
            <p:cNvSpPr>
              <a:spLocks noChangeArrowheads="1"/>
            </p:cNvSpPr>
            <p:nvPr/>
          </p:nvSpPr>
          <p:spPr bwMode="auto">
            <a:xfrm>
              <a:off x="4872" y="2256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190" name="Text Box 21"/>
            <p:cNvSpPr txBox="1">
              <a:spLocks noChangeArrowheads="1"/>
            </p:cNvSpPr>
            <p:nvPr/>
          </p:nvSpPr>
          <p:spPr bwMode="auto">
            <a:xfrm>
              <a:off x="3672" y="240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B</a:t>
              </a:r>
            </a:p>
          </p:txBody>
        </p:sp>
        <p:sp>
          <p:nvSpPr>
            <p:cNvPr id="7191" name="Text Box 22"/>
            <p:cNvSpPr txBox="1">
              <a:spLocks noChangeArrowheads="1"/>
            </p:cNvSpPr>
            <p:nvPr/>
          </p:nvSpPr>
          <p:spPr bwMode="auto">
            <a:xfrm>
              <a:off x="4814" y="2375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ea typeface="新細明體" charset="-120"/>
                </a:rPr>
                <a:t>C</a:t>
              </a:r>
            </a:p>
          </p:txBody>
        </p:sp>
        <p:sp>
          <p:nvSpPr>
            <p:cNvPr id="7192" name="Text Box 28"/>
            <p:cNvSpPr txBox="1">
              <a:spLocks noChangeArrowheads="1"/>
            </p:cNvSpPr>
            <p:nvPr/>
          </p:nvSpPr>
          <p:spPr bwMode="auto">
            <a:xfrm>
              <a:off x="4176" y="864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0.6</a:t>
              </a:r>
            </a:p>
          </p:txBody>
        </p:sp>
        <p:sp>
          <p:nvSpPr>
            <p:cNvPr id="7193" name="Text Box 29"/>
            <p:cNvSpPr txBox="1">
              <a:spLocks noChangeArrowheads="1"/>
            </p:cNvSpPr>
            <p:nvPr/>
          </p:nvSpPr>
          <p:spPr bwMode="auto">
            <a:xfrm>
              <a:off x="3072" y="1968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0.7</a:t>
              </a:r>
            </a:p>
          </p:txBody>
        </p:sp>
        <p:sp>
          <p:nvSpPr>
            <p:cNvPr id="7194" name="Text Box 31"/>
            <p:cNvSpPr txBox="1">
              <a:spLocks noChangeArrowheads="1"/>
            </p:cNvSpPr>
            <p:nvPr/>
          </p:nvSpPr>
          <p:spPr bwMode="auto">
            <a:xfrm>
              <a:off x="3792" y="163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0.3</a:t>
              </a:r>
            </a:p>
          </p:txBody>
        </p:sp>
        <p:sp>
          <p:nvSpPr>
            <p:cNvPr id="7195" name="Text Box 32"/>
            <p:cNvSpPr txBox="1">
              <a:spLocks noChangeArrowheads="1"/>
            </p:cNvSpPr>
            <p:nvPr/>
          </p:nvSpPr>
          <p:spPr bwMode="auto">
            <a:xfrm>
              <a:off x="4032" y="1776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0.1</a:t>
              </a:r>
            </a:p>
          </p:txBody>
        </p:sp>
        <p:sp>
          <p:nvSpPr>
            <p:cNvPr id="7196" name="Text Box 33"/>
            <p:cNvSpPr txBox="1">
              <a:spLocks noChangeArrowheads="1"/>
            </p:cNvSpPr>
            <p:nvPr/>
          </p:nvSpPr>
          <p:spPr bwMode="auto">
            <a:xfrm>
              <a:off x="4176" y="216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0.2</a:t>
              </a:r>
            </a:p>
          </p:txBody>
        </p:sp>
        <p:sp>
          <p:nvSpPr>
            <p:cNvPr id="7197" name="Text Box 34"/>
            <p:cNvSpPr txBox="1">
              <a:spLocks noChangeArrowheads="1"/>
            </p:cNvSpPr>
            <p:nvPr/>
          </p:nvSpPr>
          <p:spPr bwMode="auto">
            <a:xfrm>
              <a:off x="4128" y="192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0.2</a:t>
              </a:r>
            </a:p>
          </p:txBody>
        </p:sp>
        <p:sp>
          <p:nvSpPr>
            <p:cNvPr id="7198" name="Text Box 35"/>
            <p:cNvSpPr txBox="1">
              <a:spLocks noChangeArrowheads="1"/>
            </p:cNvSpPr>
            <p:nvPr/>
          </p:nvSpPr>
          <p:spPr bwMode="auto">
            <a:xfrm>
              <a:off x="4368" y="1776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0.1</a:t>
              </a:r>
            </a:p>
          </p:txBody>
        </p:sp>
        <p:sp>
          <p:nvSpPr>
            <p:cNvPr id="7199" name="Text Box 36"/>
            <p:cNvSpPr txBox="1">
              <a:spLocks noChangeArrowheads="1"/>
            </p:cNvSpPr>
            <p:nvPr/>
          </p:nvSpPr>
          <p:spPr bwMode="auto">
            <a:xfrm>
              <a:off x="4608" y="163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0.3</a:t>
              </a:r>
            </a:p>
          </p:txBody>
        </p:sp>
        <p:sp>
          <p:nvSpPr>
            <p:cNvPr id="7200" name="Text Box 37"/>
            <p:cNvSpPr txBox="1">
              <a:spLocks noChangeArrowheads="1"/>
            </p:cNvSpPr>
            <p:nvPr/>
          </p:nvSpPr>
          <p:spPr bwMode="auto">
            <a:xfrm>
              <a:off x="5232" y="192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新細明體" charset="-120"/>
                </a:rPr>
                <a:t>0.5</a:t>
              </a:r>
            </a:p>
          </p:txBody>
        </p:sp>
        <p:sp>
          <p:nvSpPr>
            <p:cNvPr id="7201" name="Oval 39"/>
            <p:cNvSpPr>
              <a:spLocks noChangeArrowheads="1"/>
            </p:cNvSpPr>
            <p:nvPr/>
          </p:nvSpPr>
          <p:spPr bwMode="auto">
            <a:xfrm>
              <a:off x="4200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s</a:t>
              </a:r>
              <a:r>
                <a:rPr lang="en-US" altLang="zh-TW" sz="1800" baseline="-25000">
                  <a:ea typeface="新細明體" charset="-12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F79B332-BAF0-4DA6-8C2E-7572E2EE70FB}" type="slidenum">
              <a:rPr lang="en-US" altLang="zh-TW"/>
              <a:pPr>
                <a:defRPr/>
              </a:pPr>
              <a:t>60</a:t>
            </a:fld>
            <a:endParaRPr lang="en-US" altLang="zh-TW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HMM Topology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Speech is time-evolving non-stationary signal</a:t>
            </a:r>
          </a:p>
          <a:p>
            <a:pPr lvl="1" eaLnBrk="1" hangingPunct="1"/>
            <a:r>
              <a:rPr lang="en-US" altLang="zh-TW" smtClean="0"/>
              <a:t>Each HMM state has the ability to capture some quasi-stationary segment in the non-stationary speech signal</a:t>
            </a:r>
          </a:p>
          <a:p>
            <a:pPr lvl="1" eaLnBrk="1" hangingPunct="1"/>
            <a:r>
              <a:rPr lang="en-US" altLang="zh-TW" smtClean="0"/>
              <a:t>A </a:t>
            </a:r>
            <a:r>
              <a:rPr lang="en-US" altLang="zh-TW" i="1" smtClean="0">
                <a:solidFill>
                  <a:srgbClr val="FF0000"/>
                </a:solidFill>
              </a:rPr>
              <a:t>left-to-right</a:t>
            </a:r>
            <a:r>
              <a:rPr lang="en-US" altLang="zh-TW" smtClean="0"/>
              <a:t> topology is a natural candidate to model the speech signal (also called the “</a:t>
            </a:r>
            <a:r>
              <a:rPr lang="en-US" altLang="zh-TW" smtClean="0">
                <a:solidFill>
                  <a:srgbClr val="0000FF"/>
                </a:solidFill>
              </a:rPr>
              <a:t>beads-on-a-string</a:t>
            </a:r>
            <a:r>
              <a:rPr lang="en-US" altLang="zh-TW" smtClean="0"/>
              <a:t>” model)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It is general to represent a phone using 3~5 states (English) and a syllable using 6~8 states (Mandarin Chinese)</a:t>
            </a:r>
          </a:p>
        </p:txBody>
      </p:sp>
      <p:pic>
        <p:nvPicPr>
          <p:cNvPr id="62469" name="Picture 4" descr="f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68638"/>
            <a:ext cx="5832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A1867DC2-0A64-487F-86F0-99C667D369DA}" type="slidenum">
              <a:rPr lang="en-US" altLang="zh-TW"/>
              <a:pPr>
                <a:defRPr/>
              </a:pPr>
              <a:t>61</a:t>
            </a:fld>
            <a:endParaRPr lang="en-US" altLang="zh-TW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Initialization of HMM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1075"/>
            <a:ext cx="84582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dirty="0" smtClean="0"/>
              <a:t>A good initialization of HMM training :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en-US" altLang="zh-TW" sz="2000" u="sng" dirty="0" smtClean="0">
                <a:solidFill>
                  <a:srgbClr val="FF0000"/>
                </a:solidFill>
              </a:rPr>
              <a:t>Segmental K-Means Segmentation into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1600" dirty="0" smtClean="0"/>
              <a:t>Assume that we have a training set of observations and an initial estimate of all model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1600" dirty="0" smtClean="0"/>
              <a:t>Step 1 : The set of training observation sequences is segmented into states, based on the initial model (finding the optimal state sequence by </a:t>
            </a:r>
            <a:r>
              <a:rPr lang="en-US" altLang="zh-TW" sz="1600" i="1" dirty="0" smtClean="0"/>
              <a:t>Viterbi</a:t>
            </a:r>
            <a:r>
              <a:rPr lang="en-US" altLang="zh-TW" sz="1600" dirty="0" smtClean="0"/>
              <a:t> Algorithm)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1600" dirty="0" smtClean="0"/>
              <a:t>Step 2 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z="1400" dirty="0" smtClean="0"/>
              <a:t> </a:t>
            </a:r>
            <a:r>
              <a:rPr lang="en-US" altLang="zh-TW" sz="1600" dirty="0" smtClean="0"/>
              <a:t>For discrete density HMM (using </a:t>
            </a:r>
            <a:r>
              <a:rPr lang="en-US" altLang="zh-TW" sz="1600" dirty="0" smtClean="0"/>
              <a:t>an</a:t>
            </a:r>
            <a:r>
              <a:rPr lang="zh-TW" altLang="en-US" sz="1600" smtClean="0"/>
              <a:t> </a:t>
            </a:r>
            <a:r>
              <a:rPr lang="en-US" altLang="zh-TW" sz="1600" smtClean="0"/>
              <a:t>M-</a:t>
            </a:r>
            <a:r>
              <a:rPr lang="en-US" altLang="zh-TW" sz="1600" dirty="0" err="1" smtClean="0"/>
              <a:t>codeword</a:t>
            </a:r>
            <a:r>
              <a:rPr lang="en-US" altLang="zh-TW" sz="1600" dirty="0" smtClean="0"/>
              <a:t> </a:t>
            </a:r>
            <a:r>
              <a:rPr lang="en-US" altLang="zh-TW" sz="1600" dirty="0" smtClean="0"/>
              <a:t>codebook)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z="1600" dirty="0" smtClean="0"/>
          </a:p>
          <a:p>
            <a:pPr lvl="1" eaLnBrk="1" hangingPunct="1">
              <a:lnSpc>
                <a:spcPct val="90000"/>
              </a:lnSpc>
            </a:pPr>
            <a:endParaRPr lang="en-US" altLang="zh-TW" sz="1600" dirty="0" smtClean="0"/>
          </a:p>
          <a:p>
            <a:pPr lvl="1" eaLnBrk="1" hangingPunct="1">
              <a:lnSpc>
                <a:spcPct val="90000"/>
              </a:lnSpc>
            </a:pPr>
            <a:endParaRPr lang="en-US" altLang="zh-TW" sz="10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altLang="zh-TW" sz="1600" dirty="0" smtClean="0"/>
              <a:t>For continuous density HMM (M Gaussian mixtures per state)</a:t>
            </a:r>
            <a:br>
              <a:rPr lang="en-US" altLang="zh-TW" sz="1600" dirty="0" smtClean="0"/>
            </a:br>
            <a:r>
              <a:rPr lang="en-US" altLang="zh-TW" sz="1400" dirty="0" smtClean="0"/>
              <a:t> </a:t>
            </a:r>
          </a:p>
          <a:p>
            <a:pPr lvl="2" eaLnBrk="1" hangingPunct="1">
              <a:lnSpc>
                <a:spcPct val="90000"/>
              </a:lnSpc>
            </a:pPr>
            <a:endParaRPr lang="en-US" altLang="zh-TW" sz="1600" dirty="0" smtClean="0"/>
          </a:p>
          <a:p>
            <a:pPr lvl="1" eaLnBrk="1" hangingPunct="1">
              <a:lnSpc>
                <a:spcPct val="90000"/>
              </a:lnSpc>
            </a:pPr>
            <a:endParaRPr lang="en-US" altLang="zh-TW" sz="16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6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16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zh-TW" sz="1000" u="sng" dirty="0" smtClean="0"/>
              <a:t/>
            </a:r>
            <a:br>
              <a:rPr lang="en-US" altLang="zh-TW" sz="1000" u="sng" dirty="0" smtClean="0"/>
            </a:br>
            <a:r>
              <a:rPr lang="en-US" altLang="zh-TW" sz="1000" u="sng" dirty="0" smtClean="0"/>
              <a:t/>
            </a:r>
            <a:br>
              <a:rPr lang="en-US" altLang="zh-TW" sz="1000" u="sng" dirty="0" smtClean="0"/>
            </a:br>
            <a:endParaRPr lang="en-US" altLang="zh-TW" sz="1000" u="sng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z="1600" dirty="0" smtClean="0"/>
              <a:t>Step 3: Evaluate the model score</a:t>
            </a:r>
            <a:r>
              <a:rPr lang="en-US" altLang="zh-TW" sz="1600" u="sng" dirty="0" smtClean="0"/>
              <a:t> </a:t>
            </a:r>
            <a:br>
              <a:rPr lang="en-US" altLang="zh-TW" sz="1600" u="sng" dirty="0" smtClean="0"/>
            </a:br>
            <a:r>
              <a:rPr lang="en-US" altLang="zh-TW" sz="1600" dirty="0" smtClean="0"/>
              <a:t>If the difference between the previous and current model scores is greater than a threshold, go back to Step 1, otherwise stop, the initial model is generated</a:t>
            </a:r>
            <a:r>
              <a:rPr lang="en-US" altLang="zh-TW" sz="1800" dirty="0" smtClean="0"/>
              <a:t> </a:t>
            </a:r>
          </a:p>
        </p:txBody>
      </p:sp>
      <p:graphicFrame>
        <p:nvGraphicFramePr>
          <p:cNvPr id="63493" name="Object 0"/>
          <p:cNvGraphicFramePr>
            <a:graphicFrameLocks/>
          </p:cNvGraphicFramePr>
          <p:nvPr/>
        </p:nvGraphicFramePr>
        <p:xfrm>
          <a:off x="1674813" y="3327400"/>
          <a:ext cx="59102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3" name="方程式" r:id="rId3" imgW="3886200" imgH="419100" progId="Equation.3">
                  <p:embed/>
                </p:oleObj>
              </mc:Choice>
              <mc:Fallback>
                <p:oleObj name="方程式" r:id="rId3" imgW="3886200" imgH="419100" progId="Equation.3">
                  <p:embed/>
                  <p:pic>
                    <p:nvPicPr>
                      <p:cNvPr id="0" name="Object 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3327400"/>
                        <a:ext cx="5910262" cy="533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1"/>
          <p:cNvGraphicFramePr>
            <a:graphicFrameLocks/>
          </p:cNvGraphicFramePr>
          <p:nvPr/>
        </p:nvGraphicFramePr>
        <p:xfrm>
          <a:off x="1609725" y="4235450"/>
          <a:ext cx="6842125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name="方程式" r:id="rId5" imgW="4762500" imgH="1181100" progId="Equation.3">
                  <p:embed/>
                </p:oleObj>
              </mc:Choice>
              <mc:Fallback>
                <p:oleObj name="方程式" r:id="rId5" imgW="4762500" imgH="1181100" progId="Equation.3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4235450"/>
                        <a:ext cx="6842125" cy="16557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495" name="Group 173"/>
          <p:cNvGrpSpPr>
            <a:grpSpLocks/>
          </p:cNvGrpSpPr>
          <p:nvPr/>
        </p:nvGrpSpPr>
        <p:grpSpPr bwMode="auto">
          <a:xfrm>
            <a:off x="7666038" y="115888"/>
            <a:ext cx="1184275" cy="366712"/>
            <a:chOff x="4190" y="898"/>
            <a:chExt cx="746" cy="231"/>
          </a:xfrm>
        </p:grpSpPr>
        <p:sp>
          <p:nvSpPr>
            <p:cNvPr id="63499" name="Oval 174"/>
            <p:cNvSpPr>
              <a:spLocks noChangeArrowheads="1"/>
            </p:cNvSpPr>
            <p:nvPr/>
          </p:nvSpPr>
          <p:spPr bwMode="auto">
            <a:xfrm>
              <a:off x="4499" y="1019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3500" name="Oval 175"/>
            <p:cNvSpPr>
              <a:spLocks noChangeArrowheads="1"/>
            </p:cNvSpPr>
            <p:nvPr/>
          </p:nvSpPr>
          <p:spPr bwMode="auto">
            <a:xfrm>
              <a:off x="4282" y="102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3501" name="Oval 176"/>
            <p:cNvSpPr>
              <a:spLocks noChangeArrowheads="1"/>
            </p:cNvSpPr>
            <p:nvPr/>
          </p:nvSpPr>
          <p:spPr bwMode="auto">
            <a:xfrm>
              <a:off x="4722" y="1018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3502" name="Arc 177"/>
            <p:cNvSpPr>
              <a:spLocks/>
            </p:cNvSpPr>
            <p:nvPr/>
          </p:nvSpPr>
          <p:spPr bwMode="auto">
            <a:xfrm rot="-5585266">
              <a:off x="4270" y="906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3503" name="Arc 178"/>
            <p:cNvSpPr>
              <a:spLocks/>
            </p:cNvSpPr>
            <p:nvPr/>
          </p:nvSpPr>
          <p:spPr bwMode="auto">
            <a:xfrm rot="-5585266">
              <a:off x="4482" y="91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3504" name="Arc 179"/>
            <p:cNvSpPr>
              <a:spLocks/>
            </p:cNvSpPr>
            <p:nvPr/>
          </p:nvSpPr>
          <p:spPr bwMode="auto">
            <a:xfrm rot="-5585266">
              <a:off x="4702" y="91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3505" name="Line 180"/>
            <p:cNvSpPr>
              <a:spLocks noChangeShapeType="1"/>
            </p:cNvSpPr>
            <p:nvPr/>
          </p:nvSpPr>
          <p:spPr bwMode="auto">
            <a:xfrm flipV="1">
              <a:off x="4616" y="1069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6" name="Line 181"/>
            <p:cNvSpPr>
              <a:spLocks noChangeShapeType="1"/>
            </p:cNvSpPr>
            <p:nvPr/>
          </p:nvSpPr>
          <p:spPr bwMode="auto">
            <a:xfrm flipV="1">
              <a:off x="4400" y="1073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7" name="Line 182"/>
            <p:cNvSpPr>
              <a:spLocks noChangeShapeType="1"/>
            </p:cNvSpPr>
            <p:nvPr/>
          </p:nvSpPr>
          <p:spPr bwMode="auto">
            <a:xfrm flipV="1">
              <a:off x="4834" y="1067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8" name="Line 183"/>
            <p:cNvSpPr>
              <a:spLocks noChangeShapeType="1"/>
            </p:cNvSpPr>
            <p:nvPr/>
          </p:nvSpPr>
          <p:spPr bwMode="auto">
            <a:xfrm flipV="1">
              <a:off x="4190" y="1071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63496" name="Picture 18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9" t="-17130" r="47235"/>
          <a:stretch>
            <a:fillRect/>
          </a:stretch>
        </p:blipFill>
        <p:spPr bwMode="auto">
          <a:xfrm>
            <a:off x="7743825" y="555625"/>
            <a:ext cx="11255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185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2769" r="82040"/>
          <a:stretch>
            <a:fillRect/>
          </a:stretch>
        </p:blipFill>
        <p:spPr bwMode="auto">
          <a:xfrm>
            <a:off x="7712075" y="981075"/>
            <a:ext cx="108426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8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-11334" r="63547"/>
          <a:stretch>
            <a:fillRect/>
          </a:stretch>
        </p:blipFill>
        <p:spPr bwMode="auto">
          <a:xfrm>
            <a:off x="7599363" y="1216025"/>
            <a:ext cx="1365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D8B8B568-FF34-4833-A944-69E36F48B9E9}" type="slidenum">
              <a:rPr lang="en-US" altLang="zh-TW"/>
              <a:pPr>
                <a:defRPr/>
              </a:pPr>
              <a:t>62</a:t>
            </a:fld>
            <a:endParaRPr lang="en-US" altLang="zh-TW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Initialization of HMM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7488237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AC3BFD80-9892-4CB8-BA6F-AFA40ADFA644}" type="slidenum">
              <a:rPr lang="en-US" altLang="zh-TW"/>
              <a:pPr>
                <a:defRPr/>
              </a:pPr>
              <a:t>63</a:t>
            </a:fld>
            <a:endParaRPr lang="en-US" altLang="zh-TW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Initialization of HMM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An example for discrete HMM</a:t>
            </a:r>
          </a:p>
          <a:p>
            <a:pPr lvl="1" eaLnBrk="1" hangingPunct="1"/>
            <a:r>
              <a:rPr lang="en-US" altLang="zh-TW" smtClean="0"/>
              <a:t>3 states and 2 codeword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2" eaLnBrk="1" hangingPunct="1"/>
            <a:r>
              <a:rPr lang="en-US" altLang="zh-TW" sz="1800" smtClean="0"/>
              <a:t>b</a:t>
            </a:r>
            <a:r>
              <a:rPr lang="en-US" altLang="zh-TW" sz="1800" baseline="-25000" smtClean="0"/>
              <a:t>1</a:t>
            </a:r>
            <a:r>
              <a:rPr lang="en-US" altLang="zh-TW" sz="1800" smtClean="0"/>
              <a:t>(</a:t>
            </a:r>
            <a:r>
              <a:rPr lang="en-US" altLang="zh-TW" sz="1800" b="1" smtClean="0"/>
              <a:t>v</a:t>
            </a:r>
            <a:r>
              <a:rPr lang="en-US" altLang="zh-TW" sz="1800" baseline="-25000" smtClean="0"/>
              <a:t>1</a:t>
            </a:r>
            <a:r>
              <a:rPr lang="en-US" altLang="zh-TW" sz="1800" smtClean="0"/>
              <a:t>)=3/4, b</a:t>
            </a:r>
            <a:r>
              <a:rPr lang="en-US" altLang="zh-TW" sz="1800" baseline="-25000" smtClean="0"/>
              <a:t>1</a:t>
            </a:r>
            <a:r>
              <a:rPr lang="en-US" altLang="zh-TW" sz="1800" smtClean="0"/>
              <a:t>(</a:t>
            </a:r>
            <a:r>
              <a:rPr lang="en-US" altLang="zh-TW" sz="1800" b="1" smtClean="0"/>
              <a:t>v</a:t>
            </a:r>
            <a:r>
              <a:rPr lang="en-US" altLang="zh-TW" sz="1800" baseline="-25000" smtClean="0"/>
              <a:t>2</a:t>
            </a:r>
            <a:r>
              <a:rPr lang="en-US" altLang="zh-TW" sz="1800" smtClean="0"/>
              <a:t>)=1/4</a:t>
            </a:r>
          </a:p>
          <a:p>
            <a:pPr lvl="2" eaLnBrk="1" hangingPunct="1"/>
            <a:r>
              <a:rPr lang="en-US" altLang="zh-TW" sz="1800" smtClean="0"/>
              <a:t>b</a:t>
            </a:r>
            <a:r>
              <a:rPr lang="en-US" altLang="zh-TW" sz="1800" baseline="-25000" smtClean="0"/>
              <a:t>2</a:t>
            </a:r>
            <a:r>
              <a:rPr lang="en-US" altLang="zh-TW" sz="1800" smtClean="0"/>
              <a:t>(</a:t>
            </a:r>
            <a:r>
              <a:rPr lang="en-US" altLang="zh-TW" sz="1800" b="1" smtClean="0"/>
              <a:t>v</a:t>
            </a:r>
            <a:r>
              <a:rPr lang="en-US" altLang="zh-TW" sz="1800" baseline="-25000" smtClean="0"/>
              <a:t>1</a:t>
            </a:r>
            <a:r>
              <a:rPr lang="en-US" altLang="zh-TW" sz="1800" smtClean="0"/>
              <a:t>)=1/3, b</a:t>
            </a:r>
            <a:r>
              <a:rPr lang="en-US" altLang="zh-TW" sz="1800" baseline="-25000" smtClean="0"/>
              <a:t>2</a:t>
            </a:r>
            <a:r>
              <a:rPr lang="en-US" altLang="zh-TW" sz="1800" smtClean="0"/>
              <a:t>(</a:t>
            </a:r>
            <a:r>
              <a:rPr lang="en-US" altLang="zh-TW" sz="1800" b="1" smtClean="0"/>
              <a:t>v</a:t>
            </a:r>
            <a:r>
              <a:rPr lang="en-US" altLang="zh-TW" sz="1800" baseline="-25000" smtClean="0"/>
              <a:t>2</a:t>
            </a:r>
            <a:r>
              <a:rPr lang="en-US" altLang="zh-TW" sz="1800" smtClean="0"/>
              <a:t>)=2/3</a:t>
            </a:r>
          </a:p>
          <a:p>
            <a:pPr lvl="2" eaLnBrk="1" hangingPunct="1"/>
            <a:r>
              <a:rPr lang="en-US" altLang="zh-TW" sz="1800" smtClean="0"/>
              <a:t>b</a:t>
            </a:r>
            <a:r>
              <a:rPr lang="en-US" altLang="zh-TW" sz="1800" baseline="-25000" smtClean="0"/>
              <a:t>3</a:t>
            </a:r>
            <a:r>
              <a:rPr lang="en-US" altLang="zh-TW" sz="1800" smtClean="0"/>
              <a:t>(</a:t>
            </a:r>
            <a:r>
              <a:rPr lang="en-US" altLang="zh-TW" sz="1800" b="1" smtClean="0"/>
              <a:t>v</a:t>
            </a:r>
            <a:r>
              <a:rPr lang="en-US" altLang="zh-TW" sz="1800" baseline="-25000" smtClean="0"/>
              <a:t>1</a:t>
            </a:r>
            <a:r>
              <a:rPr lang="en-US" altLang="zh-TW" sz="1800" smtClean="0"/>
              <a:t>)=2/3, b</a:t>
            </a:r>
            <a:r>
              <a:rPr lang="en-US" altLang="zh-TW" sz="1800" baseline="-25000" smtClean="0"/>
              <a:t>3</a:t>
            </a:r>
            <a:r>
              <a:rPr lang="en-US" altLang="zh-TW" sz="1800" smtClean="0"/>
              <a:t>(</a:t>
            </a:r>
            <a:r>
              <a:rPr lang="en-US" altLang="zh-TW" sz="1800" b="1" smtClean="0"/>
              <a:t>v</a:t>
            </a:r>
            <a:r>
              <a:rPr lang="en-US" altLang="zh-TW" sz="1800" baseline="-25000" smtClean="0"/>
              <a:t>2</a:t>
            </a:r>
            <a:r>
              <a:rPr lang="en-US" altLang="zh-TW" sz="1800" smtClean="0"/>
              <a:t>)=1/3</a:t>
            </a:r>
          </a:p>
          <a:p>
            <a:pPr lvl="1" eaLnBrk="1" hangingPunct="1"/>
            <a:endParaRPr lang="en-US" altLang="zh-TW" smtClean="0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flipV="1">
            <a:off x="1730375" y="2133600"/>
            <a:ext cx="0" cy="180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1984375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544638" y="3732213"/>
            <a:ext cx="6483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219200" y="2289175"/>
            <a:ext cx="541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State</a:t>
            </a: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auto">
          <a:xfrm>
            <a:off x="2519363" y="3886200"/>
            <a:ext cx="233362" cy="246063"/>
          </a:xfrm>
          <a:prstGeom prst="can">
            <a:avLst>
              <a:gd name="adj" fmla="val 2636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46" name="AutoShape 10"/>
          <p:cNvSpPr>
            <a:spLocks noChangeArrowheads="1"/>
          </p:cNvSpPr>
          <p:nvPr/>
        </p:nvSpPr>
        <p:spPr bwMode="auto">
          <a:xfrm>
            <a:off x="3055938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754188" y="3657600"/>
            <a:ext cx="535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ea typeface="新細明體" charset="-120"/>
              </a:rPr>
              <a:t>    1         2          3         4        5        6         7         8         9        10</a:t>
            </a:r>
          </a:p>
        </p:txBody>
      </p:sp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3584575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4</a:t>
            </a:r>
          </a:p>
        </p:txBody>
      </p:sp>
      <p:sp>
        <p:nvSpPr>
          <p:cNvPr id="65549" name="Oval 13"/>
          <p:cNvSpPr>
            <a:spLocks noChangeArrowheads="1"/>
          </p:cNvSpPr>
          <p:nvPr/>
        </p:nvSpPr>
        <p:spPr bwMode="auto">
          <a:xfrm>
            <a:off x="6804025" y="2771775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50" name="Oval 14"/>
          <p:cNvSpPr>
            <a:spLocks noChangeArrowheads="1"/>
          </p:cNvSpPr>
          <p:nvPr/>
        </p:nvSpPr>
        <p:spPr bwMode="auto">
          <a:xfrm>
            <a:off x="6804025" y="2362200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6804025" y="3181350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52" name="Oval 16"/>
          <p:cNvSpPr>
            <a:spLocks noChangeArrowheads="1"/>
          </p:cNvSpPr>
          <p:nvPr/>
        </p:nvSpPr>
        <p:spPr bwMode="auto">
          <a:xfrm>
            <a:off x="4125913" y="2771775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53" name="Oval 17"/>
          <p:cNvSpPr>
            <a:spLocks noChangeArrowheads="1"/>
          </p:cNvSpPr>
          <p:nvPr/>
        </p:nvSpPr>
        <p:spPr bwMode="auto">
          <a:xfrm>
            <a:off x="4125913" y="2362200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54" name="Oval 18"/>
          <p:cNvSpPr>
            <a:spLocks noChangeArrowheads="1"/>
          </p:cNvSpPr>
          <p:nvPr/>
        </p:nvSpPr>
        <p:spPr bwMode="auto">
          <a:xfrm>
            <a:off x="4125913" y="3181350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>
            <a:off x="4340225" y="3273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 flipV="1">
            <a:off x="4340225" y="2892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>
            <a:off x="4340225" y="2892425"/>
            <a:ext cx="3063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 flipV="1">
            <a:off x="4340225" y="2511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9" name="Line 23"/>
          <p:cNvSpPr>
            <a:spLocks noChangeShapeType="1"/>
          </p:cNvSpPr>
          <p:nvPr/>
        </p:nvSpPr>
        <p:spPr bwMode="auto">
          <a:xfrm>
            <a:off x="4348163" y="2476500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60" name="Oval 24"/>
          <p:cNvSpPr>
            <a:spLocks noChangeArrowheads="1"/>
          </p:cNvSpPr>
          <p:nvPr/>
        </p:nvSpPr>
        <p:spPr bwMode="auto">
          <a:xfrm>
            <a:off x="2519363" y="2771775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61" name="Oval 25"/>
          <p:cNvSpPr>
            <a:spLocks noChangeArrowheads="1"/>
          </p:cNvSpPr>
          <p:nvPr/>
        </p:nvSpPr>
        <p:spPr bwMode="auto">
          <a:xfrm>
            <a:off x="2519363" y="2362200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62" name="Oval 26"/>
          <p:cNvSpPr>
            <a:spLocks noChangeArrowheads="1"/>
          </p:cNvSpPr>
          <p:nvPr/>
        </p:nvSpPr>
        <p:spPr bwMode="auto">
          <a:xfrm>
            <a:off x="2519363" y="3181350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63" name="Line 27"/>
          <p:cNvSpPr>
            <a:spLocks noChangeShapeType="1"/>
          </p:cNvSpPr>
          <p:nvPr/>
        </p:nvSpPr>
        <p:spPr bwMode="auto">
          <a:xfrm>
            <a:off x="2733675" y="3273425"/>
            <a:ext cx="3063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64" name="Line 28"/>
          <p:cNvSpPr>
            <a:spLocks noChangeShapeType="1"/>
          </p:cNvSpPr>
          <p:nvPr/>
        </p:nvSpPr>
        <p:spPr bwMode="auto">
          <a:xfrm flipV="1">
            <a:off x="2733675" y="2892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65" name="Line 29"/>
          <p:cNvSpPr>
            <a:spLocks noChangeShapeType="1"/>
          </p:cNvSpPr>
          <p:nvPr/>
        </p:nvSpPr>
        <p:spPr bwMode="auto">
          <a:xfrm>
            <a:off x="2733675" y="2892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66" name="Line 30"/>
          <p:cNvSpPr>
            <a:spLocks noChangeShapeType="1"/>
          </p:cNvSpPr>
          <p:nvPr/>
        </p:nvSpPr>
        <p:spPr bwMode="auto">
          <a:xfrm flipV="1">
            <a:off x="2733675" y="2511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67" name="Line 31"/>
          <p:cNvSpPr>
            <a:spLocks noChangeShapeType="1"/>
          </p:cNvSpPr>
          <p:nvPr/>
        </p:nvSpPr>
        <p:spPr bwMode="auto">
          <a:xfrm>
            <a:off x="2741613" y="2476500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68" name="Oval 32"/>
          <p:cNvSpPr>
            <a:spLocks noChangeArrowheads="1"/>
          </p:cNvSpPr>
          <p:nvPr/>
        </p:nvSpPr>
        <p:spPr bwMode="auto">
          <a:xfrm>
            <a:off x="3055938" y="277177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69" name="Oval 33"/>
          <p:cNvSpPr>
            <a:spLocks noChangeArrowheads="1"/>
          </p:cNvSpPr>
          <p:nvPr/>
        </p:nvSpPr>
        <p:spPr bwMode="auto">
          <a:xfrm>
            <a:off x="3055938" y="23622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70" name="Oval 34"/>
          <p:cNvSpPr>
            <a:spLocks noChangeArrowheads="1"/>
          </p:cNvSpPr>
          <p:nvPr/>
        </p:nvSpPr>
        <p:spPr bwMode="auto">
          <a:xfrm>
            <a:off x="3055938" y="31813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71" name="Line 35"/>
          <p:cNvSpPr>
            <a:spLocks noChangeShapeType="1"/>
          </p:cNvSpPr>
          <p:nvPr/>
        </p:nvSpPr>
        <p:spPr bwMode="auto">
          <a:xfrm>
            <a:off x="3268663" y="3273425"/>
            <a:ext cx="3063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72" name="Line 36"/>
          <p:cNvSpPr>
            <a:spLocks noChangeShapeType="1"/>
          </p:cNvSpPr>
          <p:nvPr/>
        </p:nvSpPr>
        <p:spPr bwMode="auto">
          <a:xfrm flipV="1">
            <a:off x="3268663" y="2892425"/>
            <a:ext cx="3063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73" name="Line 37"/>
          <p:cNvSpPr>
            <a:spLocks noChangeShapeType="1"/>
          </p:cNvSpPr>
          <p:nvPr/>
        </p:nvSpPr>
        <p:spPr bwMode="auto">
          <a:xfrm>
            <a:off x="3268663" y="2892425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74" name="Line 38"/>
          <p:cNvSpPr>
            <a:spLocks noChangeShapeType="1"/>
          </p:cNvSpPr>
          <p:nvPr/>
        </p:nvSpPr>
        <p:spPr bwMode="auto">
          <a:xfrm flipV="1">
            <a:off x="3268663" y="2511425"/>
            <a:ext cx="3063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75" name="Line 39"/>
          <p:cNvSpPr>
            <a:spLocks noChangeShapeType="1"/>
          </p:cNvSpPr>
          <p:nvPr/>
        </p:nvSpPr>
        <p:spPr bwMode="auto">
          <a:xfrm>
            <a:off x="3276600" y="2476500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76" name="Oval 40"/>
          <p:cNvSpPr>
            <a:spLocks noChangeArrowheads="1"/>
          </p:cNvSpPr>
          <p:nvPr/>
        </p:nvSpPr>
        <p:spPr bwMode="auto">
          <a:xfrm>
            <a:off x="3590925" y="2771775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77" name="Oval 41"/>
          <p:cNvSpPr>
            <a:spLocks noChangeArrowheads="1"/>
          </p:cNvSpPr>
          <p:nvPr/>
        </p:nvSpPr>
        <p:spPr bwMode="auto">
          <a:xfrm>
            <a:off x="3590925" y="2362200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78" name="Oval 42"/>
          <p:cNvSpPr>
            <a:spLocks noChangeArrowheads="1"/>
          </p:cNvSpPr>
          <p:nvPr/>
        </p:nvSpPr>
        <p:spPr bwMode="auto">
          <a:xfrm>
            <a:off x="3590925" y="3181350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79" name="Line 43"/>
          <p:cNvSpPr>
            <a:spLocks noChangeShapeType="1"/>
          </p:cNvSpPr>
          <p:nvPr/>
        </p:nvSpPr>
        <p:spPr bwMode="auto">
          <a:xfrm>
            <a:off x="3803650" y="3273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0" name="Line 44"/>
          <p:cNvSpPr>
            <a:spLocks noChangeShapeType="1"/>
          </p:cNvSpPr>
          <p:nvPr/>
        </p:nvSpPr>
        <p:spPr bwMode="auto">
          <a:xfrm flipV="1">
            <a:off x="3803650" y="2892425"/>
            <a:ext cx="306388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1" name="Line 45"/>
          <p:cNvSpPr>
            <a:spLocks noChangeShapeType="1"/>
          </p:cNvSpPr>
          <p:nvPr/>
        </p:nvSpPr>
        <p:spPr bwMode="auto">
          <a:xfrm>
            <a:off x="3803650" y="2892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2" name="Line 46"/>
          <p:cNvSpPr>
            <a:spLocks noChangeShapeType="1"/>
          </p:cNvSpPr>
          <p:nvPr/>
        </p:nvSpPr>
        <p:spPr bwMode="auto">
          <a:xfrm flipV="1">
            <a:off x="3803650" y="2511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3" name="Line 47"/>
          <p:cNvSpPr>
            <a:spLocks noChangeShapeType="1"/>
          </p:cNvSpPr>
          <p:nvPr/>
        </p:nvSpPr>
        <p:spPr bwMode="auto">
          <a:xfrm>
            <a:off x="3811588" y="2476500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4" name="Oval 48"/>
          <p:cNvSpPr>
            <a:spLocks noChangeArrowheads="1"/>
          </p:cNvSpPr>
          <p:nvPr/>
        </p:nvSpPr>
        <p:spPr bwMode="auto">
          <a:xfrm>
            <a:off x="1984375" y="277177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85" name="Oval 49"/>
          <p:cNvSpPr>
            <a:spLocks noChangeArrowheads="1"/>
          </p:cNvSpPr>
          <p:nvPr/>
        </p:nvSpPr>
        <p:spPr bwMode="auto">
          <a:xfrm>
            <a:off x="1984375" y="23622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86" name="Oval 50"/>
          <p:cNvSpPr>
            <a:spLocks noChangeArrowheads="1"/>
          </p:cNvSpPr>
          <p:nvPr/>
        </p:nvSpPr>
        <p:spPr bwMode="auto">
          <a:xfrm>
            <a:off x="1984375" y="31813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87" name="Line 51"/>
          <p:cNvSpPr>
            <a:spLocks noChangeShapeType="1"/>
          </p:cNvSpPr>
          <p:nvPr/>
        </p:nvSpPr>
        <p:spPr bwMode="auto">
          <a:xfrm>
            <a:off x="2197100" y="3273425"/>
            <a:ext cx="3063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8" name="Line 52"/>
          <p:cNvSpPr>
            <a:spLocks noChangeShapeType="1"/>
          </p:cNvSpPr>
          <p:nvPr/>
        </p:nvSpPr>
        <p:spPr bwMode="auto">
          <a:xfrm flipV="1">
            <a:off x="2197100" y="2892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89" name="Line 53"/>
          <p:cNvSpPr>
            <a:spLocks noChangeShapeType="1"/>
          </p:cNvSpPr>
          <p:nvPr/>
        </p:nvSpPr>
        <p:spPr bwMode="auto">
          <a:xfrm>
            <a:off x="2197100" y="2892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0" name="Line 54"/>
          <p:cNvSpPr>
            <a:spLocks noChangeShapeType="1"/>
          </p:cNvSpPr>
          <p:nvPr/>
        </p:nvSpPr>
        <p:spPr bwMode="auto">
          <a:xfrm flipV="1">
            <a:off x="2197100" y="2511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1" name="Line 55"/>
          <p:cNvSpPr>
            <a:spLocks noChangeShapeType="1"/>
          </p:cNvSpPr>
          <p:nvPr/>
        </p:nvSpPr>
        <p:spPr bwMode="auto">
          <a:xfrm>
            <a:off x="2205038" y="2476500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2" name="Oval 56"/>
          <p:cNvSpPr>
            <a:spLocks noChangeArrowheads="1"/>
          </p:cNvSpPr>
          <p:nvPr/>
        </p:nvSpPr>
        <p:spPr bwMode="auto">
          <a:xfrm>
            <a:off x="4662488" y="277177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593" name="Oval 57"/>
          <p:cNvSpPr>
            <a:spLocks noChangeArrowheads="1"/>
          </p:cNvSpPr>
          <p:nvPr/>
        </p:nvSpPr>
        <p:spPr bwMode="auto">
          <a:xfrm>
            <a:off x="4662488" y="23622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594" name="Oval 58"/>
          <p:cNvSpPr>
            <a:spLocks noChangeArrowheads="1"/>
          </p:cNvSpPr>
          <p:nvPr/>
        </p:nvSpPr>
        <p:spPr bwMode="auto">
          <a:xfrm>
            <a:off x="4662488" y="31813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595" name="Line 59"/>
          <p:cNvSpPr>
            <a:spLocks noChangeShapeType="1"/>
          </p:cNvSpPr>
          <p:nvPr/>
        </p:nvSpPr>
        <p:spPr bwMode="auto">
          <a:xfrm>
            <a:off x="4875213" y="3273425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6" name="Line 60"/>
          <p:cNvSpPr>
            <a:spLocks noChangeShapeType="1"/>
          </p:cNvSpPr>
          <p:nvPr/>
        </p:nvSpPr>
        <p:spPr bwMode="auto">
          <a:xfrm flipV="1">
            <a:off x="4875213" y="2892425"/>
            <a:ext cx="3063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7" name="Line 61"/>
          <p:cNvSpPr>
            <a:spLocks noChangeShapeType="1"/>
          </p:cNvSpPr>
          <p:nvPr/>
        </p:nvSpPr>
        <p:spPr bwMode="auto">
          <a:xfrm>
            <a:off x="4875213" y="2892425"/>
            <a:ext cx="3063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8" name="Line 62"/>
          <p:cNvSpPr>
            <a:spLocks noChangeShapeType="1"/>
          </p:cNvSpPr>
          <p:nvPr/>
        </p:nvSpPr>
        <p:spPr bwMode="auto">
          <a:xfrm flipV="1">
            <a:off x="4875213" y="2511425"/>
            <a:ext cx="3063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99" name="Line 63"/>
          <p:cNvSpPr>
            <a:spLocks noChangeShapeType="1"/>
          </p:cNvSpPr>
          <p:nvPr/>
        </p:nvSpPr>
        <p:spPr bwMode="auto">
          <a:xfrm>
            <a:off x="4883150" y="2476500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00" name="Oval 64"/>
          <p:cNvSpPr>
            <a:spLocks noChangeArrowheads="1"/>
          </p:cNvSpPr>
          <p:nvPr/>
        </p:nvSpPr>
        <p:spPr bwMode="auto">
          <a:xfrm>
            <a:off x="5197475" y="2771775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601" name="Oval 65"/>
          <p:cNvSpPr>
            <a:spLocks noChangeArrowheads="1"/>
          </p:cNvSpPr>
          <p:nvPr/>
        </p:nvSpPr>
        <p:spPr bwMode="auto">
          <a:xfrm>
            <a:off x="5197475" y="2362200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602" name="Oval 66"/>
          <p:cNvSpPr>
            <a:spLocks noChangeArrowheads="1"/>
          </p:cNvSpPr>
          <p:nvPr/>
        </p:nvSpPr>
        <p:spPr bwMode="auto">
          <a:xfrm>
            <a:off x="5197475" y="3181350"/>
            <a:ext cx="233363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603" name="Line 67"/>
          <p:cNvSpPr>
            <a:spLocks noChangeShapeType="1"/>
          </p:cNvSpPr>
          <p:nvPr/>
        </p:nvSpPr>
        <p:spPr bwMode="auto">
          <a:xfrm>
            <a:off x="5410200" y="3273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04" name="Line 68"/>
          <p:cNvSpPr>
            <a:spLocks noChangeShapeType="1"/>
          </p:cNvSpPr>
          <p:nvPr/>
        </p:nvSpPr>
        <p:spPr bwMode="auto">
          <a:xfrm flipV="1">
            <a:off x="5410200" y="2892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05" name="Line 69"/>
          <p:cNvSpPr>
            <a:spLocks noChangeShapeType="1"/>
          </p:cNvSpPr>
          <p:nvPr/>
        </p:nvSpPr>
        <p:spPr bwMode="auto">
          <a:xfrm>
            <a:off x="5410200" y="2892425"/>
            <a:ext cx="3063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06" name="Line 70"/>
          <p:cNvSpPr>
            <a:spLocks noChangeShapeType="1"/>
          </p:cNvSpPr>
          <p:nvPr/>
        </p:nvSpPr>
        <p:spPr bwMode="auto">
          <a:xfrm flipV="1">
            <a:off x="5410200" y="2511425"/>
            <a:ext cx="306388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07" name="Line 71"/>
          <p:cNvSpPr>
            <a:spLocks noChangeShapeType="1"/>
          </p:cNvSpPr>
          <p:nvPr/>
        </p:nvSpPr>
        <p:spPr bwMode="auto">
          <a:xfrm>
            <a:off x="5418138" y="2476500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08" name="Oval 72"/>
          <p:cNvSpPr>
            <a:spLocks noChangeArrowheads="1"/>
          </p:cNvSpPr>
          <p:nvPr/>
        </p:nvSpPr>
        <p:spPr bwMode="auto">
          <a:xfrm>
            <a:off x="5732463" y="2771775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609" name="Oval 73"/>
          <p:cNvSpPr>
            <a:spLocks noChangeArrowheads="1"/>
          </p:cNvSpPr>
          <p:nvPr/>
        </p:nvSpPr>
        <p:spPr bwMode="auto">
          <a:xfrm>
            <a:off x="5732463" y="2362200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610" name="Oval 74"/>
          <p:cNvSpPr>
            <a:spLocks noChangeArrowheads="1"/>
          </p:cNvSpPr>
          <p:nvPr/>
        </p:nvSpPr>
        <p:spPr bwMode="auto">
          <a:xfrm>
            <a:off x="5732463" y="3181350"/>
            <a:ext cx="233362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611" name="Line 75"/>
          <p:cNvSpPr>
            <a:spLocks noChangeShapeType="1"/>
          </p:cNvSpPr>
          <p:nvPr/>
        </p:nvSpPr>
        <p:spPr bwMode="auto">
          <a:xfrm>
            <a:off x="5946775" y="3273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12" name="Line 76"/>
          <p:cNvSpPr>
            <a:spLocks noChangeShapeType="1"/>
          </p:cNvSpPr>
          <p:nvPr/>
        </p:nvSpPr>
        <p:spPr bwMode="auto">
          <a:xfrm flipV="1">
            <a:off x="5946775" y="2892425"/>
            <a:ext cx="306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13" name="Line 77"/>
          <p:cNvSpPr>
            <a:spLocks noChangeShapeType="1"/>
          </p:cNvSpPr>
          <p:nvPr/>
        </p:nvSpPr>
        <p:spPr bwMode="auto">
          <a:xfrm>
            <a:off x="5946775" y="2892425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14" name="Line 78"/>
          <p:cNvSpPr>
            <a:spLocks noChangeShapeType="1"/>
          </p:cNvSpPr>
          <p:nvPr/>
        </p:nvSpPr>
        <p:spPr bwMode="auto">
          <a:xfrm flipV="1">
            <a:off x="5946775" y="2511425"/>
            <a:ext cx="306388" cy="381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15" name="Line 79"/>
          <p:cNvSpPr>
            <a:spLocks noChangeShapeType="1"/>
          </p:cNvSpPr>
          <p:nvPr/>
        </p:nvSpPr>
        <p:spPr bwMode="auto">
          <a:xfrm>
            <a:off x="5954713" y="2476500"/>
            <a:ext cx="3063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16" name="Oval 80"/>
          <p:cNvSpPr>
            <a:spLocks noChangeArrowheads="1"/>
          </p:cNvSpPr>
          <p:nvPr/>
        </p:nvSpPr>
        <p:spPr bwMode="auto">
          <a:xfrm>
            <a:off x="6269038" y="277177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5617" name="Oval 81"/>
          <p:cNvSpPr>
            <a:spLocks noChangeArrowheads="1"/>
          </p:cNvSpPr>
          <p:nvPr/>
        </p:nvSpPr>
        <p:spPr bwMode="auto">
          <a:xfrm>
            <a:off x="6269038" y="23622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5618" name="Oval 82"/>
          <p:cNvSpPr>
            <a:spLocks noChangeArrowheads="1"/>
          </p:cNvSpPr>
          <p:nvPr/>
        </p:nvSpPr>
        <p:spPr bwMode="auto">
          <a:xfrm>
            <a:off x="6269038" y="31813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5619" name="Line 83"/>
          <p:cNvSpPr>
            <a:spLocks noChangeShapeType="1"/>
          </p:cNvSpPr>
          <p:nvPr/>
        </p:nvSpPr>
        <p:spPr bwMode="auto">
          <a:xfrm>
            <a:off x="6481763" y="3273425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20" name="Line 84"/>
          <p:cNvSpPr>
            <a:spLocks noChangeShapeType="1"/>
          </p:cNvSpPr>
          <p:nvPr/>
        </p:nvSpPr>
        <p:spPr bwMode="auto">
          <a:xfrm flipV="1">
            <a:off x="6481763" y="2892425"/>
            <a:ext cx="3063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21" name="Line 85"/>
          <p:cNvSpPr>
            <a:spLocks noChangeShapeType="1"/>
          </p:cNvSpPr>
          <p:nvPr/>
        </p:nvSpPr>
        <p:spPr bwMode="auto">
          <a:xfrm>
            <a:off x="6481763" y="2892425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22" name="Line 86"/>
          <p:cNvSpPr>
            <a:spLocks noChangeShapeType="1"/>
          </p:cNvSpPr>
          <p:nvPr/>
        </p:nvSpPr>
        <p:spPr bwMode="auto">
          <a:xfrm flipV="1">
            <a:off x="6481763" y="2511425"/>
            <a:ext cx="3063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23" name="Line 87"/>
          <p:cNvSpPr>
            <a:spLocks noChangeShapeType="1"/>
          </p:cNvSpPr>
          <p:nvPr/>
        </p:nvSpPr>
        <p:spPr bwMode="auto">
          <a:xfrm>
            <a:off x="6489700" y="2476500"/>
            <a:ext cx="3063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624" name="AutoShape 88"/>
          <p:cNvSpPr>
            <a:spLocks noChangeArrowheads="1"/>
          </p:cNvSpPr>
          <p:nvPr/>
        </p:nvSpPr>
        <p:spPr bwMode="auto">
          <a:xfrm>
            <a:off x="4125913" y="3886200"/>
            <a:ext cx="233362" cy="246063"/>
          </a:xfrm>
          <a:prstGeom prst="can">
            <a:avLst>
              <a:gd name="adj" fmla="val 2636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5</a:t>
            </a:r>
          </a:p>
        </p:txBody>
      </p:sp>
      <p:sp>
        <p:nvSpPr>
          <p:cNvPr id="65625" name="AutoShape 89"/>
          <p:cNvSpPr>
            <a:spLocks noChangeArrowheads="1"/>
          </p:cNvSpPr>
          <p:nvPr/>
        </p:nvSpPr>
        <p:spPr bwMode="auto">
          <a:xfrm>
            <a:off x="4662488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6</a:t>
            </a:r>
          </a:p>
        </p:txBody>
      </p:sp>
      <p:sp>
        <p:nvSpPr>
          <p:cNvPr id="65626" name="AutoShape 90"/>
          <p:cNvSpPr>
            <a:spLocks noChangeArrowheads="1"/>
          </p:cNvSpPr>
          <p:nvPr/>
        </p:nvSpPr>
        <p:spPr bwMode="auto">
          <a:xfrm>
            <a:off x="6269038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9</a:t>
            </a:r>
          </a:p>
        </p:txBody>
      </p:sp>
      <p:sp>
        <p:nvSpPr>
          <p:cNvPr id="65627" name="AutoShape 91"/>
          <p:cNvSpPr>
            <a:spLocks noChangeArrowheads="1"/>
          </p:cNvSpPr>
          <p:nvPr/>
        </p:nvSpPr>
        <p:spPr bwMode="auto">
          <a:xfrm>
            <a:off x="5732463" y="3886200"/>
            <a:ext cx="233362" cy="246063"/>
          </a:xfrm>
          <a:prstGeom prst="can">
            <a:avLst>
              <a:gd name="adj" fmla="val 2636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8</a:t>
            </a:r>
          </a:p>
        </p:txBody>
      </p:sp>
      <p:sp>
        <p:nvSpPr>
          <p:cNvPr id="65628" name="AutoShape 92"/>
          <p:cNvSpPr>
            <a:spLocks noChangeArrowheads="1"/>
          </p:cNvSpPr>
          <p:nvPr/>
        </p:nvSpPr>
        <p:spPr bwMode="auto">
          <a:xfrm>
            <a:off x="5197475" y="3886200"/>
            <a:ext cx="233363" cy="246063"/>
          </a:xfrm>
          <a:prstGeom prst="can">
            <a:avLst>
              <a:gd name="adj" fmla="val 2636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7</a:t>
            </a:r>
          </a:p>
        </p:txBody>
      </p:sp>
      <p:sp>
        <p:nvSpPr>
          <p:cNvPr id="65629" name="AutoShape 93"/>
          <p:cNvSpPr>
            <a:spLocks noChangeArrowheads="1"/>
          </p:cNvSpPr>
          <p:nvPr/>
        </p:nvSpPr>
        <p:spPr bwMode="auto">
          <a:xfrm>
            <a:off x="6804025" y="3886200"/>
            <a:ext cx="233363" cy="246063"/>
          </a:xfrm>
          <a:prstGeom prst="can">
            <a:avLst>
              <a:gd name="adj" fmla="val 2636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10</a:t>
            </a:r>
          </a:p>
        </p:txBody>
      </p:sp>
      <p:sp>
        <p:nvSpPr>
          <p:cNvPr id="65630" name="AutoShape 94"/>
          <p:cNvSpPr>
            <a:spLocks noChangeArrowheads="1"/>
          </p:cNvSpPr>
          <p:nvPr/>
        </p:nvSpPr>
        <p:spPr bwMode="auto">
          <a:xfrm>
            <a:off x="5638800" y="44958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200" baseline="-25000">
              <a:ea typeface="新細明體" charset="-120"/>
            </a:endParaRPr>
          </a:p>
        </p:txBody>
      </p:sp>
      <p:sp>
        <p:nvSpPr>
          <p:cNvPr id="65631" name="AutoShape 95"/>
          <p:cNvSpPr>
            <a:spLocks noChangeArrowheads="1"/>
          </p:cNvSpPr>
          <p:nvPr/>
        </p:nvSpPr>
        <p:spPr bwMode="auto">
          <a:xfrm>
            <a:off x="5638800" y="4876800"/>
            <a:ext cx="231775" cy="246063"/>
          </a:xfrm>
          <a:prstGeom prst="can">
            <a:avLst>
              <a:gd name="adj" fmla="val 2654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200" baseline="-25000">
              <a:ea typeface="新細明體" charset="-120"/>
            </a:endParaRPr>
          </a:p>
        </p:txBody>
      </p:sp>
      <p:sp>
        <p:nvSpPr>
          <p:cNvPr id="65632" name="Text Box 97"/>
          <p:cNvSpPr txBox="1">
            <a:spLocks noChangeArrowheads="1"/>
          </p:cNvSpPr>
          <p:nvPr/>
        </p:nvSpPr>
        <p:spPr bwMode="auto">
          <a:xfrm>
            <a:off x="5257800" y="44196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Times New Roman" pitchFamily="18" charset="0"/>
                <a:ea typeface="新細明體" charset="-120"/>
              </a:rPr>
              <a:t>v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65633" name="Text Box 98"/>
          <p:cNvSpPr txBox="1">
            <a:spLocks noChangeArrowheads="1"/>
          </p:cNvSpPr>
          <p:nvPr/>
        </p:nvSpPr>
        <p:spPr bwMode="auto">
          <a:xfrm>
            <a:off x="5257800" y="48006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Times New Roman" pitchFamily="18" charset="0"/>
                <a:ea typeface="新細明體" charset="-120"/>
              </a:rPr>
              <a:t>v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grpSp>
        <p:nvGrpSpPr>
          <p:cNvPr id="65634" name="Group 135"/>
          <p:cNvGrpSpPr>
            <a:grpSpLocks/>
          </p:cNvGrpSpPr>
          <p:nvPr/>
        </p:nvGrpSpPr>
        <p:grpSpPr bwMode="auto">
          <a:xfrm>
            <a:off x="7235825" y="1125538"/>
            <a:ext cx="1184275" cy="366712"/>
            <a:chOff x="4190" y="898"/>
            <a:chExt cx="746" cy="231"/>
          </a:xfrm>
        </p:grpSpPr>
        <p:sp>
          <p:nvSpPr>
            <p:cNvPr id="65635" name="Oval 113"/>
            <p:cNvSpPr>
              <a:spLocks noChangeArrowheads="1"/>
            </p:cNvSpPr>
            <p:nvPr/>
          </p:nvSpPr>
          <p:spPr bwMode="auto">
            <a:xfrm>
              <a:off x="4499" y="1019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5636" name="Oval 114"/>
            <p:cNvSpPr>
              <a:spLocks noChangeArrowheads="1"/>
            </p:cNvSpPr>
            <p:nvPr/>
          </p:nvSpPr>
          <p:spPr bwMode="auto">
            <a:xfrm>
              <a:off x="4282" y="102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5637" name="Oval 115"/>
            <p:cNvSpPr>
              <a:spLocks noChangeArrowheads="1"/>
            </p:cNvSpPr>
            <p:nvPr/>
          </p:nvSpPr>
          <p:spPr bwMode="auto">
            <a:xfrm>
              <a:off x="4722" y="1018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5638" name="Arc 127"/>
            <p:cNvSpPr>
              <a:spLocks/>
            </p:cNvSpPr>
            <p:nvPr/>
          </p:nvSpPr>
          <p:spPr bwMode="auto">
            <a:xfrm rot="-5585266">
              <a:off x="4270" y="906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5639" name="Arc 128"/>
            <p:cNvSpPr>
              <a:spLocks/>
            </p:cNvSpPr>
            <p:nvPr/>
          </p:nvSpPr>
          <p:spPr bwMode="auto">
            <a:xfrm rot="-5585266">
              <a:off x="4482" y="91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5640" name="Arc 129"/>
            <p:cNvSpPr>
              <a:spLocks/>
            </p:cNvSpPr>
            <p:nvPr/>
          </p:nvSpPr>
          <p:spPr bwMode="auto">
            <a:xfrm rot="-5585266">
              <a:off x="4702" y="91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5641" name="Line 131"/>
            <p:cNvSpPr>
              <a:spLocks noChangeShapeType="1"/>
            </p:cNvSpPr>
            <p:nvPr/>
          </p:nvSpPr>
          <p:spPr bwMode="auto">
            <a:xfrm flipV="1">
              <a:off x="4616" y="1069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642" name="Line 132"/>
            <p:cNvSpPr>
              <a:spLocks noChangeShapeType="1"/>
            </p:cNvSpPr>
            <p:nvPr/>
          </p:nvSpPr>
          <p:spPr bwMode="auto">
            <a:xfrm flipV="1">
              <a:off x="4400" y="1073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643" name="Line 133"/>
            <p:cNvSpPr>
              <a:spLocks noChangeShapeType="1"/>
            </p:cNvSpPr>
            <p:nvPr/>
          </p:nvSpPr>
          <p:spPr bwMode="auto">
            <a:xfrm flipV="1">
              <a:off x="4834" y="1067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644" name="Line 134"/>
            <p:cNvSpPr>
              <a:spLocks noChangeShapeType="1"/>
            </p:cNvSpPr>
            <p:nvPr/>
          </p:nvSpPr>
          <p:spPr bwMode="auto">
            <a:xfrm flipV="1">
              <a:off x="4190" y="1071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9228A1AF-2DA8-4D41-A8B9-4D16165E56C5}" type="slidenum">
              <a:rPr lang="en-US" altLang="zh-TW"/>
              <a:pPr>
                <a:defRPr/>
              </a:pPr>
              <a:t>64</a:t>
            </a:fld>
            <a:endParaRPr lang="en-US" altLang="zh-TW"/>
          </a:p>
        </p:txBody>
      </p:sp>
      <p:sp>
        <p:nvSpPr>
          <p:cNvPr id="66563" name="AutoShape 180"/>
          <p:cNvSpPr>
            <a:spLocks noChangeArrowheads="1"/>
          </p:cNvSpPr>
          <p:nvPr/>
        </p:nvSpPr>
        <p:spPr bwMode="auto">
          <a:xfrm>
            <a:off x="4648200" y="5257800"/>
            <a:ext cx="533400" cy="990600"/>
          </a:xfrm>
          <a:prstGeom prst="roundRect">
            <a:avLst>
              <a:gd name="adj" fmla="val 16667"/>
            </a:avLst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564" name="AutoShape 179"/>
          <p:cNvSpPr>
            <a:spLocks noChangeArrowheads="1"/>
          </p:cNvSpPr>
          <p:nvPr/>
        </p:nvSpPr>
        <p:spPr bwMode="auto">
          <a:xfrm>
            <a:off x="3886200" y="5638800"/>
            <a:ext cx="533400" cy="533400"/>
          </a:xfrm>
          <a:prstGeom prst="roundRect">
            <a:avLst>
              <a:gd name="adj" fmla="val 16667"/>
            </a:avLst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565" name="AutoShape 178"/>
          <p:cNvSpPr>
            <a:spLocks noChangeArrowheads="1"/>
          </p:cNvSpPr>
          <p:nvPr/>
        </p:nvSpPr>
        <p:spPr bwMode="auto">
          <a:xfrm>
            <a:off x="3962400" y="4648200"/>
            <a:ext cx="609600" cy="838200"/>
          </a:xfrm>
          <a:prstGeom prst="roundRect">
            <a:avLst>
              <a:gd name="adj" fmla="val 16667"/>
            </a:avLst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566" name="Oval 177"/>
          <p:cNvSpPr>
            <a:spLocks noChangeArrowheads="1"/>
          </p:cNvSpPr>
          <p:nvPr/>
        </p:nvSpPr>
        <p:spPr bwMode="auto">
          <a:xfrm>
            <a:off x="3352800" y="4800600"/>
            <a:ext cx="457200" cy="533400"/>
          </a:xfrm>
          <a:prstGeom prst="ellipse">
            <a:avLst/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5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Initialization of HMM </a:t>
            </a:r>
            <a:r>
              <a:rPr lang="en-US" altLang="zh-TW" smtClean="0">
                <a:solidFill>
                  <a:schemeClr val="tx1"/>
                </a:solidFill>
              </a:rPr>
              <a:t>(cont.)</a:t>
            </a:r>
          </a:p>
        </p:txBody>
      </p:sp>
      <p:sp>
        <p:nvSpPr>
          <p:cNvPr id="665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287962"/>
          </a:xfrm>
        </p:spPr>
        <p:txBody>
          <a:bodyPr/>
          <a:lstStyle/>
          <a:p>
            <a:pPr eaLnBrk="1" hangingPunct="1"/>
            <a:r>
              <a:rPr lang="en-US" altLang="zh-TW" smtClean="0"/>
              <a:t>An example for Continuous HMM</a:t>
            </a:r>
          </a:p>
          <a:p>
            <a:pPr lvl="1" eaLnBrk="1" hangingPunct="1"/>
            <a:r>
              <a:rPr lang="en-US" altLang="zh-TW" smtClean="0"/>
              <a:t>3 states and 4 Gaussian mixtures per state</a:t>
            </a:r>
          </a:p>
        </p:txBody>
      </p:sp>
      <p:sp>
        <p:nvSpPr>
          <p:cNvPr id="66569" name="Line 5"/>
          <p:cNvSpPr>
            <a:spLocks noChangeShapeType="1"/>
          </p:cNvSpPr>
          <p:nvPr/>
        </p:nvSpPr>
        <p:spPr bwMode="auto">
          <a:xfrm flipV="1">
            <a:off x="1728788" y="2133600"/>
            <a:ext cx="0" cy="180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70" name="AutoShape 6"/>
          <p:cNvSpPr>
            <a:spLocks noChangeArrowheads="1"/>
          </p:cNvSpPr>
          <p:nvPr/>
        </p:nvSpPr>
        <p:spPr bwMode="auto">
          <a:xfrm>
            <a:off x="1981200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571" name="Line 7"/>
          <p:cNvSpPr>
            <a:spLocks noChangeShapeType="1"/>
          </p:cNvSpPr>
          <p:nvPr/>
        </p:nvSpPr>
        <p:spPr bwMode="auto">
          <a:xfrm>
            <a:off x="1543050" y="3732213"/>
            <a:ext cx="64579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72" name="Text Box 8"/>
          <p:cNvSpPr txBox="1">
            <a:spLocks noChangeArrowheads="1"/>
          </p:cNvSpPr>
          <p:nvPr/>
        </p:nvSpPr>
        <p:spPr bwMode="auto">
          <a:xfrm>
            <a:off x="1219200" y="2289175"/>
            <a:ext cx="539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State</a:t>
            </a:r>
          </a:p>
        </p:txBody>
      </p:sp>
      <p:sp>
        <p:nvSpPr>
          <p:cNvPr id="66573" name="AutoShape 9"/>
          <p:cNvSpPr>
            <a:spLocks noChangeArrowheads="1"/>
          </p:cNvSpPr>
          <p:nvPr/>
        </p:nvSpPr>
        <p:spPr bwMode="auto">
          <a:xfrm>
            <a:off x="2514600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574" name="Text Box 11"/>
          <p:cNvSpPr txBox="1">
            <a:spLocks noChangeArrowheads="1"/>
          </p:cNvSpPr>
          <p:nvPr/>
        </p:nvSpPr>
        <p:spPr bwMode="auto">
          <a:xfrm>
            <a:off x="1752600" y="3657600"/>
            <a:ext cx="2379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ea typeface="新細明體" charset="-120"/>
              </a:rPr>
              <a:t>    1         2                         N</a:t>
            </a:r>
          </a:p>
        </p:txBody>
      </p:sp>
      <p:sp>
        <p:nvSpPr>
          <p:cNvPr id="66575" name="AutoShape 12"/>
          <p:cNvSpPr>
            <a:spLocks noChangeArrowheads="1"/>
          </p:cNvSpPr>
          <p:nvPr/>
        </p:nvSpPr>
        <p:spPr bwMode="auto">
          <a:xfrm>
            <a:off x="3886200" y="3886200"/>
            <a:ext cx="231775" cy="246063"/>
          </a:xfrm>
          <a:prstGeom prst="can">
            <a:avLst>
              <a:gd name="adj" fmla="val 26541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O</a:t>
            </a:r>
            <a:r>
              <a:rPr lang="en-US" altLang="zh-TW" sz="1200" baseline="-25000">
                <a:ea typeface="新細明體" charset="-120"/>
              </a:rPr>
              <a:t>N</a:t>
            </a:r>
          </a:p>
        </p:txBody>
      </p:sp>
      <p:sp>
        <p:nvSpPr>
          <p:cNvPr id="66576" name="Oval 13"/>
          <p:cNvSpPr>
            <a:spLocks noChangeArrowheads="1"/>
          </p:cNvSpPr>
          <p:nvPr/>
        </p:nvSpPr>
        <p:spPr bwMode="auto">
          <a:xfrm>
            <a:off x="70866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577" name="Oval 14"/>
          <p:cNvSpPr>
            <a:spLocks noChangeArrowheads="1"/>
          </p:cNvSpPr>
          <p:nvPr/>
        </p:nvSpPr>
        <p:spPr bwMode="auto">
          <a:xfrm>
            <a:off x="70866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578" name="Oval 15"/>
          <p:cNvSpPr>
            <a:spLocks noChangeArrowheads="1"/>
          </p:cNvSpPr>
          <p:nvPr/>
        </p:nvSpPr>
        <p:spPr bwMode="auto">
          <a:xfrm>
            <a:off x="70866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579" name="Oval 16"/>
          <p:cNvSpPr>
            <a:spLocks noChangeArrowheads="1"/>
          </p:cNvSpPr>
          <p:nvPr/>
        </p:nvSpPr>
        <p:spPr bwMode="auto">
          <a:xfrm>
            <a:off x="44196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580" name="Oval 17"/>
          <p:cNvSpPr>
            <a:spLocks noChangeArrowheads="1"/>
          </p:cNvSpPr>
          <p:nvPr/>
        </p:nvSpPr>
        <p:spPr bwMode="auto">
          <a:xfrm>
            <a:off x="44196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581" name="Oval 18"/>
          <p:cNvSpPr>
            <a:spLocks noChangeArrowheads="1"/>
          </p:cNvSpPr>
          <p:nvPr/>
        </p:nvSpPr>
        <p:spPr bwMode="auto">
          <a:xfrm>
            <a:off x="44196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582" name="Line 19"/>
          <p:cNvSpPr>
            <a:spLocks noChangeShapeType="1"/>
          </p:cNvSpPr>
          <p:nvPr/>
        </p:nvSpPr>
        <p:spPr bwMode="auto">
          <a:xfrm>
            <a:off x="4632325" y="3292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83" name="Line 20"/>
          <p:cNvSpPr>
            <a:spLocks noChangeShapeType="1"/>
          </p:cNvSpPr>
          <p:nvPr/>
        </p:nvSpPr>
        <p:spPr bwMode="auto">
          <a:xfrm flipV="1">
            <a:off x="4632325" y="2911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84" name="Line 21"/>
          <p:cNvSpPr>
            <a:spLocks noChangeShapeType="1"/>
          </p:cNvSpPr>
          <p:nvPr/>
        </p:nvSpPr>
        <p:spPr bwMode="auto">
          <a:xfrm>
            <a:off x="4632325" y="2911475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85" name="Line 22"/>
          <p:cNvSpPr>
            <a:spLocks noChangeShapeType="1"/>
          </p:cNvSpPr>
          <p:nvPr/>
        </p:nvSpPr>
        <p:spPr bwMode="auto">
          <a:xfrm flipV="1">
            <a:off x="4632325" y="2530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86" name="Line 23"/>
          <p:cNvSpPr>
            <a:spLocks noChangeShapeType="1"/>
          </p:cNvSpPr>
          <p:nvPr/>
        </p:nvSpPr>
        <p:spPr bwMode="auto">
          <a:xfrm>
            <a:off x="4640263" y="24955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87" name="Oval 24"/>
          <p:cNvSpPr>
            <a:spLocks noChangeArrowheads="1"/>
          </p:cNvSpPr>
          <p:nvPr/>
        </p:nvSpPr>
        <p:spPr bwMode="auto">
          <a:xfrm>
            <a:off x="2514600" y="277177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588" name="Oval 25"/>
          <p:cNvSpPr>
            <a:spLocks noChangeArrowheads="1"/>
          </p:cNvSpPr>
          <p:nvPr/>
        </p:nvSpPr>
        <p:spPr bwMode="auto">
          <a:xfrm>
            <a:off x="2514600" y="23622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589" name="Oval 26"/>
          <p:cNvSpPr>
            <a:spLocks noChangeArrowheads="1"/>
          </p:cNvSpPr>
          <p:nvPr/>
        </p:nvSpPr>
        <p:spPr bwMode="auto">
          <a:xfrm>
            <a:off x="2514600" y="31813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590" name="Line 27"/>
          <p:cNvSpPr>
            <a:spLocks noChangeShapeType="1"/>
          </p:cNvSpPr>
          <p:nvPr/>
        </p:nvSpPr>
        <p:spPr bwMode="auto">
          <a:xfrm>
            <a:off x="2727325" y="3273425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1" name="Line 28"/>
          <p:cNvSpPr>
            <a:spLocks noChangeShapeType="1"/>
          </p:cNvSpPr>
          <p:nvPr/>
        </p:nvSpPr>
        <p:spPr bwMode="auto">
          <a:xfrm flipV="1">
            <a:off x="2727325" y="289242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2" name="Line 29"/>
          <p:cNvSpPr>
            <a:spLocks noChangeShapeType="1"/>
          </p:cNvSpPr>
          <p:nvPr/>
        </p:nvSpPr>
        <p:spPr bwMode="auto">
          <a:xfrm>
            <a:off x="2727325" y="28924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3" name="Line 30"/>
          <p:cNvSpPr>
            <a:spLocks noChangeShapeType="1"/>
          </p:cNvSpPr>
          <p:nvPr/>
        </p:nvSpPr>
        <p:spPr bwMode="auto">
          <a:xfrm flipV="1">
            <a:off x="2727325" y="251142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4" name="Line 31"/>
          <p:cNvSpPr>
            <a:spLocks noChangeShapeType="1"/>
          </p:cNvSpPr>
          <p:nvPr/>
        </p:nvSpPr>
        <p:spPr bwMode="auto">
          <a:xfrm>
            <a:off x="2735263" y="2476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5" name="Line 35"/>
          <p:cNvSpPr>
            <a:spLocks noChangeShapeType="1"/>
          </p:cNvSpPr>
          <p:nvPr/>
        </p:nvSpPr>
        <p:spPr bwMode="auto">
          <a:xfrm>
            <a:off x="3565525" y="3292475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6" name="Line 36"/>
          <p:cNvSpPr>
            <a:spLocks noChangeShapeType="1"/>
          </p:cNvSpPr>
          <p:nvPr/>
        </p:nvSpPr>
        <p:spPr bwMode="auto">
          <a:xfrm flipV="1">
            <a:off x="3565525" y="2911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7" name="Line 37"/>
          <p:cNvSpPr>
            <a:spLocks noChangeShapeType="1"/>
          </p:cNvSpPr>
          <p:nvPr/>
        </p:nvSpPr>
        <p:spPr bwMode="auto">
          <a:xfrm>
            <a:off x="3565525" y="2911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8" name="Line 38"/>
          <p:cNvSpPr>
            <a:spLocks noChangeShapeType="1"/>
          </p:cNvSpPr>
          <p:nvPr/>
        </p:nvSpPr>
        <p:spPr bwMode="auto">
          <a:xfrm flipV="1">
            <a:off x="3565525" y="2530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99" name="Line 39"/>
          <p:cNvSpPr>
            <a:spLocks noChangeShapeType="1"/>
          </p:cNvSpPr>
          <p:nvPr/>
        </p:nvSpPr>
        <p:spPr bwMode="auto">
          <a:xfrm>
            <a:off x="3573463" y="24955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00" name="Oval 40"/>
          <p:cNvSpPr>
            <a:spLocks noChangeArrowheads="1"/>
          </p:cNvSpPr>
          <p:nvPr/>
        </p:nvSpPr>
        <p:spPr bwMode="auto">
          <a:xfrm>
            <a:off x="38862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601" name="Oval 41"/>
          <p:cNvSpPr>
            <a:spLocks noChangeArrowheads="1"/>
          </p:cNvSpPr>
          <p:nvPr/>
        </p:nvSpPr>
        <p:spPr bwMode="auto">
          <a:xfrm>
            <a:off x="38862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602" name="Oval 42"/>
          <p:cNvSpPr>
            <a:spLocks noChangeArrowheads="1"/>
          </p:cNvSpPr>
          <p:nvPr/>
        </p:nvSpPr>
        <p:spPr bwMode="auto">
          <a:xfrm>
            <a:off x="38862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603" name="Line 43"/>
          <p:cNvSpPr>
            <a:spLocks noChangeShapeType="1"/>
          </p:cNvSpPr>
          <p:nvPr/>
        </p:nvSpPr>
        <p:spPr bwMode="auto">
          <a:xfrm>
            <a:off x="4098925" y="3292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04" name="Line 44"/>
          <p:cNvSpPr>
            <a:spLocks noChangeShapeType="1"/>
          </p:cNvSpPr>
          <p:nvPr/>
        </p:nvSpPr>
        <p:spPr bwMode="auto">
          <a:xfrm flipV="1">
            <a:off x="4098925" y="2911475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05" name="Line 45"/>
          <p:cNvSpPr>
            <a:spLocks noChangeShapeType="1"/>
          </p:cNvSpPr>
          <p:nvPr/>
        </p:nvSpPr>
        <p:spPr bwMode="auto">
          <a:xfrm>
            <a:off x="4098925" y="2911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06" name="Line 46"/>
          <p:cNvSpPr>
            <a:spLocks noChangeShapeType="1"/>
          </p:cNvSpPr>
          <p:nvPr/>
        </p:nvSpPr>
        <p:spPr bwMode="auto">
          <a:xfrm flipV="1">
            <a:off x="4098925" y="2530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07" name="Line 47"/>
          <p:cNvSpPr>
            <a:spLocks noChangeShapeType="1"/>
          </p:cNvSpPr>
          <p:nvPr/>
        </p:nvSpPr>
        <p:spPr bwMode="auto">
          <a:xfrm>
            <a:off x="4106863" y="24955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1981200" y="277177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609" name="Oval 49"/>
          <p:cNvSpPr>
            <a:spLocks noChangeArrowheads="1"/>
          </p:cNvSpPr>
          <p:nvPr/>
        </p:nvSpPr>
        <p:spPr bwMode="auto">
          <a:xfrm>
            <a:off x="1981200" y="23622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610" name="Oval 50"/>
          <p:cNvSpPr>
            <a:spLocks noChangeArrowheads="1"/>
          </p:cNvSpPr>
          <p:nvPr/>
        </p:nvSpPr>
        <p:spPr bwMode="auto">
          <a:xfrm>
            <a:off x="1981200" y="31813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611" name="Line 51"/>
          <p:cNvSpPr>
            <a:spLocks noChangeShapeType="1"/>
          </p:cNvSpPr>
          <p:nvPr/>
        </p:nvSpPr>
        <p:spPr bwMode="auto">
          <a:xfrm>
            <a:off x="2193925" y="3273425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12" name="Line 52"/>
          <p:cNvSpPr>
            <a:spLocks noChangeShapeType="1"/>
          </p:cNvSpPr>
          <p:nvPr/>
        </p:nvSpPr>
        <p:spPr bwMode="auto">
          <a:xfrm flipV="1">
            <a:off x="2193925" y="289242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13" name="Line 53"/>
          <p:cNvSpPr>
            <a:spLocks noChangeShapeType="1"/>
          </p:cNvSpPr>
          <p:nvPr/>
        </p:nvSpPr>
        <p:spPr bwMode="auto">
          <a:xfrm>
            <a:off x="2193925" y="28924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14" name="Line 54"/>
          <p:cNvSpPr>
            <a:spLocks noChangeShapeType="1"/>
          </p:cNvSpPr>
          <p:nvPr/>
        </p:nvSpPr>
        <p:spPr bwMode="auto">
          <a:xfrm flipV="1">
            <a:off x="2193925" y="251142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>
            <a:off x="2201863" y="2476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16" name="Oval 56"/>
          <p:cNvSpPr>
            <a:spLocks noChangeArrowheads="1"/>
          </p:cNvSpPr>
          <p:nvPr/>
        </p:nvSpPr>
        <p:spPr bwMode="auto">
          <a:xfrm>
            <a:off x="49530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617" name="Oval 57"/>
          <p:cNvSpPr>
            <a:spLocks noChangeArrowheads="1"/>
          </p:cNvSpPr>
          <p:nvPr/>
        </p:nvSpPr>
        <p:spPr bwMode="auto">
          <a:xfrm>
            <a:off x="49530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618" name="Oval 58"/>
          <p:cNvSpPr>
            <a:spLocks noChangeArrowheads="1"/>
          </p:cNvSpPr>
          <p:nvPr/>
        </p:nvSpPr>
        <p:spPr bwMode="auto">
          <a:xfrm>
            <a:off x="49530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619" name="Line 59"/>
          <p:cNvSpPr>
            <a:spLocks noChangeShapeType="1"/>
          </p:cNvSpPr>
          <p:nvPr/>
        </p:nvSpPr>
        <p:spPr bwMode="auto">
          <a:xfrm>
            <a:off x="5165725" y="3292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0" name="Line 60"/>
          <p:cNvSpPr>
            <a:spLocks noChangeShapeType="1"/>
          </p:cNvSpPr>
          <p:nvPr/>
        </p:nvSpPr>
        <p:spPr bwMode="auto">
          <a:xfrm flipV="1">
            <a:off x="5165725" y="2911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1" name="Line 61"/>
          <p:cNvSpPr>
            <a:spLocks noChangeShapeType="1"/>
          </p:cNvSpPr>
          <p:nvPr/>
        </p:nvSpPr>
        <p:spPr bwMode="auto">
          <a:xfrm>
            <a:off x="5165725" y="2911475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2" name="Line 62"/>
          <p:cNvSpPr>
            <a:spLocks noChangeShapeType="1"/>
          </p:cNvSpPr>
          <p:nvPr/>
        </p:nvSpPr>
        <p:spPr bwMode="auto">
          <a:xfrm flipV="1">
            <a:off x="5165725" y="2530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3" name="Line 63"/>
          <p:cNvSpPr>
            <a:spLocks noChangeShapeType="1"/>
          </p:cNvSpPr>
          <p:nvPr/>
        </p:nvSpPr>
        <p:spPr bwMode="auto">
          <a:xfrm>
            <a:off x="5173663" y="24955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4" name="Oval 64"/>
          <p:cNvSpPr>
            <a:spLocks noChangeArrowheads="1"/>
          </p:cNvSpPr>
          <p:nvPr/>
        </p:nvSpPr>
        <p:spPr bwMode="auto">
          <a:xfrm>
            <a:off x="54864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625" name="Oval 65"/>
          <p:cNvSpPr>
            <a:spLocks noChangeArrowheads="1"/>
          </p:cNvSpPr>
          <p:nvPr/>
        </p:nvSpPr>
        <p:spPr bwMode="auto">
          <a:xfrm>
            <a:off x="54864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626" name="Oval 66"/>
          <p:cNvSpPr>
            <a:spLocks noChangeArrowheads="1"/>
          </p:cNvSpPr>
          <p:nvPr/>
        </p:nvSpPr>
        <p:spPr bwMode="auto">
          <a:xfrm>
            <a:off x="54864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627" name="Line 67"/>
          <p:cNvSpPr>
            <a:spLocks noChangeShapeType="1"/>
          </p:cNvSpPr>
          <p:nvPr/>
        </p:nvSpPr>
        <p:spPr bwMode="auto">
          <a:xfrm>
            <a:off x="5699125" y="3292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8" name="Line 68"/>
          <p:cNvSpPr>
            <a:spLocks noChangeShapeType="1"/>
          </p:cNvSpPr>
          <p:nvPr/>
        </p:nvSpPr>
        <p:spPr bwMode="auto">
          <a:xfrm flipV="1">
            <a:off x="5699125" y="2911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29" name="Line 69"/>
          <p:cNvSpPr>
            <a:spLocks noChangeShapeType="1"/>
          </p:cNvSpPr>
          <p:nvPr/>
        </p:nvSpPr>
        <p:spPr bwMode="auto">
          <a:xfrm>
            <a:off x="5699125" y="2911475"/>
            <a:ext cx="3048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0" name="Line 70"/>
          <p:cNvSpPr>
            <a:spLocks noChangeShapeType="1"/>
          </p:cNvSpPr>
          <p:nvPr/>
        </p:nvSpPr>
        <p:spPr bwMode="auto">
          <a:xfrm flipV="1">
            <a:off x="5699125" y="2530475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1" name="Line 71"/>
          <p:cNvSpPr>
            <a:spLocks noChangeShapeType="1"/>
          </p:cNvSpPr>
          <p:nvPr/>
        </p:nvSpPr>
        <p:spPr bwMode="auto">
          <a:xfrm>
            <a:off x="5707063" y="24955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2" name="Oval 72"/>
          <p:cNvSpPr>
            <a:spLocks noChangeArrowheads="1"/>
          </p:cNvSpPr>
          <p:nvPr/>
        </p:nvSpPr>
        <p:spPr bwMode="auto">
          <a:xfrm>
            <a:off x="60198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633" name="Oval 73"/>
          <p:cNvSpPr>
            <a:spLocks noChangeArrowheads="1"/>
          </p:cNvSpPr>
          <p:nvPr/>
        </p:nvSpPr>
        <p:spPr bwMode="auto">
          <a:xfrm>
            <a:off x="60198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634" name="Oval 74"/>
          <p:cNvSpPr>
            <a:spLocks noChangeArrowheads="1"/>
          </p:cNvSpPr>
          <p:nvPr/>
        </p:nvSpPr>
        <p:spPr bwMode="auto">
          <a:xfrm>
            <a:off x="60198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635" name="Line 75"/>
          <p:cNvSpPr>
            <a:spLocks noChangeShapeType="1"/>
          </p:cNvSpPr>
          <p:nvPr/>
        </p:nvSpPr>
        <p:spPr bwMode="auto">
          <a:xfrm>
            <a:off x="6232525" y="3292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6" name="Line 76"/>
          <p:cNvSpPr>
            <a:spLocks noChangeShapeType="1"/>
          </p:cNvSpPr>
          <p:nvPr/>
        </p:nvSpPr>
        <p:spPr bwMode="auto">
          <a:xfrm flipV="1">
            <a:off x="6232525" y="2911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7" name="Line 77"/>
          <p:cNvSpPr>
            <a:spLocks noChangeShapeType="1"/>
          </p:cNvSpPr>
          <p:nvPr/>
        </p:nvSpPr>
        <p:spPr bwMode="auto">
          <a:xfrm>
            <a:off x="6232525" y="2911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8" name="Line 78"/>
          <p:cNvSpPr>
            <a:spLocks noChangeShapeType="1"/>
          </p:cNvSpPr>
          <p:nvPr/>
        </p:nvSpPr>
        <p:spPr bwMode="auto">
          <a:xfrm flipV="1">
            <a:off x="6232525" y="2530475"/>
            <a:ext cx="304800" cy="3810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39" name="Line 79"/>
          <p:cNvSpPr>
            <a:spLocks noChangeShapeType="1"/>
          </p:cNvSpPr>
          <p:nvPr/>
        </p:nvSpPr>
        <p:spPr bwMode="auto">
          <a:xfrm>
            <a:off x="6240463" y="2495550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0" name="Oval 80"/>
          <p:cNvSpPr>
            <a:spLocks noChangeArrowheads="1"/>
          </p:cNvSpPr>
          <p:nvPr/>
        </p:nvSpPr>
        <p:spPr bwMode="auto">
          <a:xfrm>
            <a:off x="6553200" y="2790825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2</a:t>
            </a:r>
          </a:p>
        </p:txBody>
      </p:sp>
      <p:sp>
        <p:nvSpPr>
          <p:cNvPr id="66641" name="Oval 81"/>
          <p:cNvSpPr>
            <a:spLocks noChangeArrowheads="1"/>
          </p:cNvSpPr>
          <p:nvPr/>
        </p:nvSpPr>
        <p:spPr bwMode="auto">
          <a:xfrm>
            <a:off x="6553200" y="238125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3</a:t>
            </a:r>
          </a:p>
        </p:txBody>
      </p:sp>
      <p:sp>
        <p:nvSpPr>
          <p:cNvPr id="66642" name="Oval 82"/>
          <p:cNvSpPr>
            <a:spLocks noChangeArrowheads="1"/>
          </p:cNvSpPr>
          <p:nvPr/>
        </p:nvSpPr>
        <p:spPr bwMode="auto">
          <a:xfrm>
            <a:off x="6553200" y="3200400"/>
            <a:ext cx="231775" cy="20478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s</a:t>
            </a:r>
            <a:r>
              <a:rPr lang="en-US" altLang="zh-TW" sz="1200" baseline="-25000">
                <a:ea typeface="新細明體" charset="-120"/>
              </a:rPr>
              <a:t>1</a:t>
            </a:r>
          </a:p>
        </p:txBody>
      </p:sp>
      <p:sp>
        <p:nvSpPr>
          <p:cNvPr id="66643" name="Line 83"/>
          <p:cNvSpPr>
            <a:spLocks noChangeShapeType="1"/>
          </p:cNvSpPr>
          <p:nvPr/>
        </p:nvSpPr>
        <p:spPr bwMode="auto">
          <a:xfrm>
            <a:off x="6765925" y="3292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4" name="Line 84"/>
          <p:cNvSpPr>
            <a:spLocks noChangeShapeType="1"/>
          </p:cNvSpPr>
          <p:nvPr/>
        </p:nvSpPr>
        <p:spPr bwMode="auto">
          <a:xfrm flipV="1">
            <a:off x="6765925" y="2911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5" name="Line 85"/>
          <p:cNvSpPr>
            <a:spLocks noChangeShapeType="1"/>
          </p:cNvSpPr>
          <p:nvPr/>
        </p:nvSpPr>
        <p:spPr bwMode="auto">
          <a:xfrm>
            <a:off x="6765925" y="2911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6" name="Line 86"/>
          <p:cNvSpPr>
            <a:spLocks noChangeShapeType="1"/>
          </p:cNvSpPr>
          <p:nvPr/>
        </p:nvSpPr>
        <p:spPr bwMode="auto">
          <a:xfrm flipV="1">
            <a:off x="6765925" y="2530475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7" name="Line 87"/>
          <p:cNvSpPr>
            <a:spLocks noChangeShapeType="1"/>
          </p:cNvSpPr>
          <p:nvPr/>
        </p:nvSpPr>
        <p:spPr bwMode="auto">
          <a:xfrm>
            <a:off x="6773863" y="2495550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8" name="Line 94"/>
          <p:cNvSpPr>
            <a:spLocks noChangeShapeType="1"/>
          </p:cNvSpPr>
          <p:nvPr/>
        </p:nvSpPr>
        <p:spPr bwMode="auto">
          <a:xfrm>
            <a:off x="3200400" y="28956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49" name="Line 95"/>
          <p:cNvSpPr>
            <a:spLocks noChangeShapeType="1"/>
          </p:cNvSpPr>
          <p:nvPr/>
        </p:nvSpPr>
        <p:spPr bwMode="auto">
          <a:xfrm>
            <a:off x="3124200" y="3276600"/>
            <a:ext cx="304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50" name="Line 96"/>
          <p:cNvSpPr>
            <a:spLocks noChangeShapeType="1"/>
          </p:cNvSpPr>
          <p:nvPr/>
        </p:nvSpPr>
        <p:spPr bwMode="auto">
          <a:xfrm>
            <a:off x="2895600" y="4038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51" name="Line 98"/>
          <p:cNvSpPr>
            <a:spLocks noChangeShapeType="1"/>
          </p:cNvSpPr>
          <p:nvPr/>
        </p:nvSpPr>
        <p:spPr bwMode="auto">
          <a:xfrm>
            <a:off x="4648200" y="4038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52" name="Oval 131"/>
          <p:cNvSpPr>
            <a:spLocks noChangeArrowheads="1"/>
          </p:cNvSpPr>
          <p:nvPr/>
        </p:nvSpPr>
        <p:spPr bwMode="auto">
          <a:xfrm rot="-1068437">
            <a:off x="1066800" y="5410200"/>
            <a:ext cx="15240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3" name="Oval 130"/>
          <p:cNvSpPr>
            <a:spLocks noChangeArrowheads="1"/>
          </p:cNvSpPr>
          <p:nvPr/>
        </p:nvSpPr>
        <p:spPr bwMode="auto">
          <a:xfrm>
            <a:off x="533400" y="4648200"/>
            <a:ext cx="1371600" cy="838200"/>
          </a:xfrm>
          <a:prstGeom prst="ellipse">
            <a:avLst/>
          </a:prstGeom>
          <a:solidFill>
            <a:schemeClr val="accent1"/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4" name="Rectangle 99"/>
          <p:cNvSpPr>
            <a:spLocks noChangeArrowheads="1"/>
          </p:cNvSpPr>
          <p:nvPr/>
        </p:nvSpPr>
        <p:spPr bwMode="auto">
          <a:xfrm>
            <a:off x="381000" y="4572000"/>
            <a:ext cx="2514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5" name="AutoShape 100"/>
          <p:cNvSpPr>
            <a:spLocks noChangeArrowheads="1"/>
          </p:cNvSpPr>
          <p:nvPr/>
        </p:nvSpPr>
        <p:spPr bwMode="auto">
          <a:xfrm>
            <a:off x="762000" y="4876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6" name="AutoShape 102"/>
          <p:cNvSpPr>
            <a:spLocks noChangeArrowheads="1"/>
          </p:cNvSpPr>
          <p:nvPr/>
        </p:nvSpPr>
        <p:spPr bwMode="auto">
          <a:xfrm>
            <a:off x="914400" y="5029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7" name="AutoShape 103"/>
          <p:cNvSpPr>
            <a:spLocks noChangeArrowheads="1"/>
          </p:cNvSpPr>
          <p:nvPr/>
        </p:nvSpPr>
        <p:spPr bwMode="auto">
          <a:xfrm>
            <a:off x="685800" y="5105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8" name="AutoShape 104"/>
          <p:cNvSpPr>
            <a:spLocks noChangeArrowheads="1"/>
          </p:cNvSpPr>
          <p:nvPr/>
        </p:nvSpPr>
        <p:spPr bwMode="auto">
          <a:xfrm>
            <a:off x="1219200" y="4724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59" name="AutoShape 105"/>
          <p:cNvSpPr>
            <a:spLocks noChangeArrowheads="1"/>
          </p:cNvSpPr>
          <p:nvPr/>
        </p:nvSpPr>
        <p:spPr bwMode="auto">
          <a:xfrm>
            <a:off x="1600200" y="4876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0" name="AutoShape 106"/>
          <p:cNvSpPr>
            <a:spLocks noChangeArrowheads="1"/>
          </p:cNvSpPr>
          <p:nvPr/>
        </p:nvSpPr>
        <p:spPr bwMode="auto">
          <a:xfrm>
            <a:off x="1295400" y="4953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1" name="AutoShape 107"/>
          <p:cNvSpPr>
            <a:spLocks noChangeArrowheads="1"/>
          </p:cNvSpPr>
          <p:nvPr/>
        </p:nvSpPr>
        <p:spPr bwMode="auto">
          <a:xfrm>
            <a:off x="1371600" y="4724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2" name="AutoShape 108"/>
          <p:cNvSpPr>
            <a:spLocks noChangeArrowheads="1"/>
          </p:cNvSpPr>
          <p:nvPr/>
        </p:nvSpPr>
        <p:spPr bwMode="auto">
          <a:xfrm>
            <a:off x="1295400" y="5105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3" name="AutoShape 109"/>
          <p:cNvSpPr>
            <a:spLocks noChangeArrowheads="1"/>
          </p:cNvSpPr>
          <p:nvPr/>
        </p:nvSpPr>
        <p:spPr bwMode="auto">
          <a:xfrm>
            <a:off x="1371600" y="5410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4" name="AutoShape 110"/>
          <p:cNvSpPr>
            <a:spLocks noChangeArrowheads="1"/>
          </p:cNvSpPr>
          <p:nvPr/>
        </p:nvSpPr>
        <p:spPr bwMode="auto">
          <a:xfrm>
            <a:off x="1981200" y="5486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5" name="AutoShape 111"/>
          <p:cNvSpPr>
            <a:spLocks noChangeArrowheads="1"/>
          </p:cNvSpPr>
          <p:nvPr/>
        </p:nvSpPr>
        <p:spPr bwMode="auto">
          <a:xfrm>
            <a:off x="1143000" y="5791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6" name="AutoShape 113"/>
          <p:cNvSpPr>
            <a:spLocks noChangeArrowheads="1"/>
          </p:cNvSpPr>
          <p:nvPr/>
        </p:nvSpPr>
        <p:spPr bwMode="auto">
          <a:xfrm>
            <a:off x="1371600" y="6019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7" name="AutoShape 114"/>
          <p:cNvSpPr>
            <a:spLocks noChangeArrowheads="1"/>
          </p:cNvSpPr>
          <p:nvPr/>
        </p:nvSpPr>
        <p:spPr bwMode="auto">
          <a:xfrm>
            <a:off x="2057400" y="5791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8" name="AutoShape 115"/>
          <p:cNvSpPr>
            <a:spLocks noChangeArrowheads="1"/>
          </p:cNvSpPr>
          <p:nvPr/>
        </p:nvSpPr>
        <p:spPr bwMode="auto">
          <a:xfrm>
            <a:off x="1981200" y="6096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69" name="AutoShape 116"/>
          <p:cNvSpPr>
            <a:spLocks noChangeArrowheads="1"/>
          </p:cNvSpPr>
          <p:nvPr/>
        </p:nvSpPr>
        <p:spPr bwMode="auto">
          <a:xfrm>
            <a:off x="1447800" y="5715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0" name="AutoShape 117"/>
          <p:cNvSpPr>
            <a:spLocks noChangeArrowheads="1"/>
          </p:cNvSpPr>
          <p:nvPr/>
        </p:nvSpPr>
        <p:spPr bwMode="auto">
          <a:xfrm>
            <a:off x="1981200" y="5334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1" name="AutoShape 118"/>
          <p:cNvSpPr>
            <a:spLocks noChangeArrowheads="1"/>
          </p:cNvSpPr>
          <p:nvPr/>
        </p:nvSpPr>
        <p:spPr bwMode="auto">
          <a:xfrm>
            <a:off x="1143000" y="59436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2" name="AutoShape 119"/>
          <p:cNvSpPr>
            <a:spLocks noChangeArrowheads="1"/>
          </p:cNvSpPr>
          <p:nvPr/>
        </p:nvSpPr>
        <p:spPr bwMode="auto">
          <a:xfrm>
            <a:off x="1600200" y="5867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3" name="AutoShape 120"/>
          <p:cNvSpPr>
            <a:spLocks noChangeArrowheads="1"/>
          </p:cNvSpPr>
          <p:nvPr/>
        </p:nvSpPr>
        <p:spPr bwMode="auto">
          <a:xfrm>
            <a:off x="2286000" y="5486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4" name="AutoShape 121"/>
          <p:cNvSpPr>
            <a:spLocks noChangeArrowheads="1"/>
          </p:cNvSpPr>
          <p:nvPr/>
        </p:nvSpPr>
        <p:spPr bwMode="auto">
          <a:xfrm>
            <a:off x="2209800" y="59436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5" name="AutoShape 122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76" name="Line 123"/>
          <p:cNvSpPr>
            <a:spLocks noChangeShapeType="1"/>
          </p:cNvSpPr>
          <p:nvPr/>
        </p:nvSpPr>
        <p:spPr bwMode="auto">
          <a:xfrm>
            <a:off x="1676400" y="5562600"/>
            <a:ext cx="1524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77" name="Line 126"/>
          <p:cNvSpPr>
            <a:spLocks noChangeShapeType="1"/>
          </p:cNvSpPr>
          <p:nvPr/>
        </p:nvSpPr>
        <p:spPr bwMode="auto">
          <a:xfrm flipH="1" flipV="1">
            <a:off x="1371600" y="5257800"/>
            <a:ext cx="1524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678" name="Text Box 127"/>
          <p:cNvSpPr txBox="1">
            <a:spLocks noChangeArrowheads="1"/>
          </p:cNvSpPr>
          <p:nvPr/>
        </p:nvSpPr>
        <p:spPr bwMode="auto">
          <a:xfrm>
            <a:off x="1508125" y="5116513"/>
            <a:ext cx="1189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ea typeface="新細明體" charset="-120"/>
              </a:rPr>
              <a:t>Global mean</a:t>
            </a:r>
          </a:p>
        </p:txBody>
      </p:sp>
      <p:sp>
        <p:nvSpPr>
          <p:cNvPr id="66679" name="AutoShape 128"/>
          <p:cNvSpPr>
            <a:spLocks noChangeArrowheads="1"/>
          </p:cNvSpPr>
          <p:nvPr/>
        </p:nvSpPr>
        <p:spPr bwMode="auto">
          <a:xfrm>
            <a:off x="1828800" y="5715000"/>
            <a:ext cx="76200" cy="762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0" name="AutoShape 129"/>
          <p:cNvSpPr>
            <a:spLocks noChangeArrowheads="1"/>
          </p:cNvSpPr>
          <p:nvPr/>
        </p:nvSpPr>
        <p:spPr bwMode="auto">
          <a:xfrm>
            <a:off x="1295400" y="5181600"/>
            <a:ext cx="76200" cy="762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1" name="Oval 135"/>
          <p:cNvSpPr>
            <a:spLocks noChangeArrowheads="1"/>
          </p:cNvSpPr>
          <p:nvPr/>
        </p:nvSpPr>
        <p:spPr bwMode="auto">
          <a:xfrm rot="-1068437">
            <a:off x="3810000" y="5410200"/>
            <a:ext cx="1524000" cy="914400"/>
          </a:xfrm>
          <a:prstGeom prst="ellipse">
            <a:avLst/>
          </a:prstGeom>
          <a:noFill/>
          <a:ln w="9525">
            <a:solidFill>
              <a:srgbClr val="00CC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2" name="Oval 136"/>
          <p:cNvSpPr>
            <a:spLocks noChangeArrowheads="1"/>
          </p:cNvSpPr>
          <p:nvPr/>
        </p:nvSpPr>
        <p:spPr bwMode="auto">
          <a:xfrm>
            <a:off x="3352800" y="4648200"/>
            <a:ext cx="1371600" cy="8382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3" name="Rectangle 137"/>
          <p:cNvSpPr>
            <a:spLocks noChangeArrowheads="1"/>
          </p:cNvSpPr>
          <p:nvPr/>
        </p:nvSpPr>
        <p:spPr bwMode="auto">
          <a:xfrm>
            <a:off x="3124200" y="4572000"/>
            <a:ext cx="2514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4" name="AutoShape 138"/>
          <p:cNvSpPr>
            <a:spLocks noChangeArrowheads="1"/>
          </p:cNvSpPr>
          <p:nvPr/>
        </p:nvSpPr>
        <p:spPr bwMode="auto">
          <a:xfrm>
            <a:off x="3505200" y="4876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5" name="AutoShape 139"/>
          <p:cNvSpPr>
            <a:spLocks noChangeArrowheads="1"/>
          </p:cNvSpPr>
          <p:nvPr/>
        </p:nvSpPr>
        <p:spPr bwMode="auto">
          <a:xfrm>
            <a:off x="3657600" y="5029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6" name="AutoShape 140"/>
          <p:cNvSpPr>
            <a:spLocks noChangeArrowheads="1"/>
          </p:cNvSpPr>
          <p:nvPr/>
        </p:nvSpPr>
        <p:spPr bwMode="auto">
          <a:xfrm>
            <a:off x="3429000" y="5105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7" name="AutoShape 141"/>
          <p:cNvSpPr>
            <a:spLocks noChangeArrowheads="1"/>
          </p:cNvSpPr>
          <p:nvPr/>
        </p:nvSpPr>
        <p:spPr bwMode="auto">
          <a:xfrm>
            <a:off x="3962400" y="4724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8" name="AutoShape 142"/>
          <p:cNvSpPr>
            <a:spLocks noChangeArrowheads="1"/>
          </p:cNvSpPr>
          <p:nvPr/>
        </p:nvSpPr>
        <p:spPr bwMode="auto">
          <a:xfrm>
            <a:off x="4343400" y="4876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89" name="AutoShape 143"/>
          <p:cNvSpPr>
            <a:spLocks noChangeArrowheads="1"/>
          </p:cNvSpPr>
          <p:nvPr/>
        </p:nvSpPr>
        <p:spPr bwMode="auto">
          <a:xfrm>
            <a:off x="4038600" y="4953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0" name="AutoShape 144"/>
          <p:cNvSpPr>
            <a:spLocks noChangeArrowheads="1"/>
          </p:cNvSpPr>
          <p:nvPr/>
        </p:nvSpPr>
        <p:spPr bwMode="auto">
          <a:xfrm>
            <a:off x="4114800" y="4724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1" name="AutoShape 145"/>
          <p:cNvSpPr>
            <a:spLocks noChangeArrowheads="1"/>
          </p:cNvSpPr>
          <p:nvPr/>
        </p:nvSpPr>
        <p:spPr bwMode="auto">
          <a:xfrm>
            <a:off x="4038600" y="5105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2" name="AutoShape 146"/>
          <p:cNvSpPr>
            <a:spLocks noChangeArrowheads="1"/>
          </p:cNvSpPr>
          <p:nvPr/>
        </p:nvSpPr>
        <p:spPr bwMode="auto">
          <a:xfrm>
            <a:off x="4114800" y="5410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3" name="AutoShape 147"/>
          <p:cNvSpPr>
            <a:spLocks noChangeArrowheads="1"/>
          </p:cNvSpPr>
          <p:nvPr/>
        </p:nvSpPr>
        <p:spPr bwMode="auto">
          <a:xfrm>
            <a:off x="4724400" y="5486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4" name="AutoShape 148"/>
          <p:cNvSpPr>
            <a:spLocks noChangeArrowheads="1"/>
          </p:cNvSpPr>
          <p:nvPr/>
        </p:nvSpPr>
        <p:spPr bwMode="auto">
          <a:xfrm>
            <a:off x="3886200" y="5791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5" name="AutoShape 149"/>
          <p:cNvSpPr>
            <a:spLocks noChangeArrowheads="1"/>
          </p:cNvSpPr>
          <p:nvPr/>
        </p:nvSpPr>
        <p:spPr bwMode="auto">
          <a:xfrm>
            <a:off x="4114800" y="6019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6" name="AutoShape 150"/>
          <p:cNvSpPr>
            <a:spLocks noChangeArrowheads="1"/>
          </p:cNvSpPr>
          <p:nvPr/>
        </p:nvSpPr>
        <p:spPr bwMode="auto">
          <a:xfrm>
            <a:off x="4800600" y="5791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7" name="AutoShape 151"/>
          <p:cNvSpPr>
            <a:spLocks noChangeArrowheads="1"/>
          </p:cNvSpPr>
          <p:nvPr/>
        </p:nvSpPr>
        <p:spPr bwMode="auto">
          <a:xfrm>
            <a:off x="4724400" y="6096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8" name="AutoShape 152"/>
          <p:cNvSpPr>
            <a:spLocks noChangeArrowheads="1"/>
          </p:cNvSpPr>
          <p:nvPr/>
        </p:nvSpPr>
        <p:spPr bwMode="auto">
          <a:xfrm>
            <a:off x="4191000" y="5715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699" name="AutoShape 153"/>
          <p:cNvSpPr>
            <a:spLocks noChangeArrowheads="1"/>
          </p:cNvSpPr>
          <p:nvPr/>
        </p:nvSpPr>
        <p:spPr bwMode="auto">
          <a:xfrm>
            <a:off x="4724400" y="5334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0" name="AutoShape 154"/>
          <p:cNvSpPr>
            <a:spLocks noChangeArrowheads="1"/>
          </p:cNvSpPr>
          <p:nvPr/>
        </p:nvSpPr>
        <p:spPr bwMode="auto">
          <a:xfrm>
            <a:off x="3886200" y="59436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1" name="AutoShape 155"/>
          <p:cNvSpPr>
            <a:spLocks noChangeArrowheads="1"/>
          </p:cNvSpPr>
          <p:nvPr/>
        </p:nvSpPr>
        <p:spPr bwMode="auto">
          <a:xfrm>
            <a:off x="4343400" y="5867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2" name="AutoShape 156"/>
          <p:cNvSpPr>
            <a:spLocks noChangeArrowheads="1"/>
          </p:cNvSpPr>
          <p:nvPr/>
        </p:nvSpPr>
        <p:spPr bwMode="auto">
          <a:xfrm>
            <a:off x="5029200" y="5486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3" name="AutoShape 157"/>
          <p:cNvSpPr>
            <a:spLocks noChangeArrowheads="1"/>
          </p:cNvSpPr>
          <p:nvPr/>
        </p:nvSpPr>
        <p:spPr bwMode="auto">
          <a:xfrm>
            <a:off x="4953000" y="59436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4" name="AutoShape 164"/>
          <p:cNvSpPr>
            <a:spLocks noChangeArrowheads="1"/>
          </p:cNvSpPr>
          <p:nvPr/>
        </p:nvSpPr>
        <p:spPr bwMode="auto">
          <a:xfrm>
            <a:off x="3810000" y="50292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5" name="AutoShape 165"/>
          <p:cNvSpPr>
            <a:spLocks noChangeArrowheads="1"/>
          </p:cNvSpPr>
          <p:nvPr/>
        </p:nvSpPr>
        <p:spPr bwMode="auto">
          <a:xfrm>
            <a:off x="4495800" y="57150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06" name="Text Box 166"/>
          <p:cNvSpPr txBox="1">
            <a:spLocks noChangeArrowheads="1"/>
          </p:cNvSpPr>
          <p:nvPr/>
        </p:nvSpPr>
        <p:spPr bwMode="auto">
          <a:xfrm>
            <a:off x="3429000" y="5181600"/>
            <a:ext cx="1214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Cluster 1 mean</a:t>
            </a:r>
          </a:p>
        </p:txBody>
      </p:sp>
      <p:sp>
        <p:nvSpPr>
          <p:cNvPr id="66707" name="Text Box 169"/>
          <p:cNvSpPr txBox="1">
            <a:spLocks noChangeArrowheads="1"/>
          </p:cNvSpPr>
          <p:nvPr/>
        </p:nvSpPr>
        <p:spPr bwMode="auto">
          <a:xfrm>
            <a:off x="4114800" y="5867400"/>
            <a:ext cx="1171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Cluster 2mean</a:t>
            </a:r>
          </a:p>
        </p:txBody>
      </p:sp>
      <p:sp>
        <p:nvSpPr>
          <p:cNvPr id="66708" name="Line 170"/>
          <p:cNvSpPr>
            <a:spLocks noChangeShapeType="1"/>
          </p:cNvSpPr>
          <p:nvPr/>
        </p:nvSpPr>
        <p:spPr bwMode="auto">
          <a:xfrm flipV="1">
            <a:off x="3962400" y="5029200"/>
            <a:ext cx="228600" cy="762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09" name="Line 171"/>
          <p:cNvSpPr>
            <a:spLocks noChangeShapeType="1"/>
          </p:cNvSpPr>
          <p:nvPr/>
        </p:nvSpPr>
        <p:spPr bwMode="auto">
          <a:xfrm>
            <a:off x="4648200" y="5791200"/>
            <a:ext cx="2286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10" name="Line 172"/>
          <p:cNvSpPr>
            <a:spLocks noChangeShapeType="1"/>
          </p:cNvSpPr>
          <p:nvPr/>
        </p:nvSpPr>
        <p:spPr bwMode="auto">
          <a:xfrm flipH="1">
            <a:off x="3581400" y="5105400"/>
            <a:ext cx="228600" cy="762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11" name="Line 173"/>
          <p:cNvSpPr>
            <a:spLocks noChangeShapeType="1"/>
          </p:cNvSpPr>
          <p:nvPr/>
        </p:nvSpPr>
        <p:spPr bwMode="auto">
          <a:xfrm flipH="1">
            <a:off x="4244975" y="5811838"/>
            <a:ext cx="228600" cy="762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12" name="AutoShape 174"/>
          <p:cNvSpPr>
            <a:spLocks noChangeArrowheads="1"/>
          </p:cNvSpPr>
          <p:nvPr/>
        </p:nvSpPr>
        <p:spPr bwMode="auto">
          <a:xfrm>
            <a:off x="4191000" y="4953000"/>
            <a:ext cx="76200" cy="762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3" name="AutoShape 175"/>
          <p:cNvSpPr>
            <a:spLocks noChangeArrowheads="1"/>
          </p:cNvSpPr>
          <p:nvPr/>
        </p:nvSpPr>
        <p:spPr bwMode="auto">
          <a:xfrm>
            <a:off x="4191000" y="5867400"/>
            <a:ext cx="76200" cy="762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4" name="AutoShape 176"/>
          <p:cNvSpPr>
            <a:spLocks noChangeArrowheads="1"/>
          </p:cNvSpPr>
          <p:nvPr/>
        </p:nvSpPr>
        <p:spPr bwMode="auto">
          <a:xfrm>
            <a:off x="4876800" y="5715000"/>
            <a:ext cx="76200" cy="762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5" name="AutoShape 181"/>
          <p:cNvSpPr>
            <a:spLocks noChangeArrowheads="1"/>
          </p:cNvSpPr>
          <p:nvPr/>
        </p:nvSpPr>
        <p:spPr bwMode="auto">
          <a:xfrm>
            <a:off x="2819400" y="55626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6" name="AutoShape 182"/>
          <p:cNvSpPr>
            <a:spLocks noChangeArrowheads="1"/>
          </p:cNvSpPr>
          <p:nvPr/>
        </p:nvSpPr>
        <p:spPr bwMode="auto">
          <a:xfrm>
            <a:off x="5562600" y="54864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7" name="AutoShape 184"/>
          <p:cNvSpPr>
            <a:spLocks noChangeArrowheads="1"/>
          </p:cNvSpPr>
          <p:nvPr/>
        </p:nvSpPr>
        <p:spPr bwMode="auto">
          <a:xfrm>
            <a:off x="7467600" y="5257800"/>
            <a:ext cx="533400" cy="990600"/>
          </a:xfrm>
          <a:prstGeom prst="roundRect">
            <a:avLst>
              <a:gd name="adj" fmla="val 16667"/>
            </a:avLst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8" name="AutoShape 185"/>
          <p:cNvSpPr>
            <a:spLocks noChangeArrowheads="1"/>
          </p:cNvSpPr>
          <p:nvPr/>
        </p:nvSpPr>
        <p:spPr bwMode="auto">
          <a:xfrm>
            <a:off x="6705600" y="5638800"/>
            <a:ext cx="533400" cy="533400"/>
          </a:xfrm>
          <a:prstGeom prst="roundRect">
            <a:avLst>
              <a:gd name="adj" fmla="val 16667"/>
            </a:avLst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19" name="AutoShape 186"/>
          <p:cNvSpPr>
            <a:spLocks noChangeArrowheads="1"/>
          </p:cNvSpPr>
          <p:nvPr/>
        </p:nvSpPr>
        <p:spPr bwMode="auto">
          <a:xfrm>
            <a:off x="6781800" y="4648200"/>
            <a:ext cx="609600" cy="838200"/>
          </a:xfrm>
          <a:prstGeom prst="roundRect">
            <a:avLst>
              <a:gd name="adj" fmla="val 16667"/>
            </a:avLst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0" name="Oval 187"/>
          <p:cNvSpPr>
            <a:spLocks noChangeArrowheads="1"/>
          </p:cNvSpPr>
          <p:nvPr/>
        </p:nvSpPr>
        <p:spPr bwMode="auto">
          <a:xfrm>
            <a:off x="6172200" y="4800600"/>
            <a:ext cx="457200" cy="533400"/>
          </a:xfrm>
          <a:prstGeom prst="ellipse">
            <a:avLst/>
          </a:prstGeom>
          <a:solidFill>
            <a:srgbClr val="FBF5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1" name="Rectangle 190"/>
          <p:cNvSpPr>
            <a:spLocks noChangeArrowheads="1"/>
          </p:cNvSpPr>
          <p:nvPr/>
        </p:nvSpPr>
        <p:spPr bwMode="auto">
          <a:xfrm>
            <a:off x="5943600" y="4572000"/>
            <a:ext cx="2514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2" name="AutoShape 191"/>
          <p:cNvSpPr>
            <a:spLocks noChangeArrowheads="1"/>
          </p:cNvSpPr>
          <p:nvPr/>
        </p:nvSpPr>
        <p:spPr bwMode="auto">
          <a:xfrm>
            <a:off x="6324600" y="4876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3" name="AutoShape 192"/>
          <p:cNvSpPr>
            <a:spLocks noChangeArrowheads="1"/>
          </p:cNvSpPr>
          <p:nvPr/>
        </p:nvSpPr>
        <p:spPr bwMode="auto">
          <a:xfrm>
            <a:off x="6477000" y="5029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4" name="AutoShape 193"/>
          <p:cNvSpPr>
            <a:spLocks noChangeArrowheads="1"/>
          </p:cNvSpPr>
          <p:nvPr/>
        </p:nvSpPr>
        <p:spPr bwMode="auto">
          <a:xfrm>
            <a:off x="6248400" y="5105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5" name="AutoShape 194"/>
          <p:cNvSpPr>
            <a:spLocks noChangeArrowheads="1"/>
          </p:cNvSpPr>
          <p:nvPr/>
        </p:nvSpPr>
        <p:spPr bwMode="auto">
          <a:xfrm>
            <a:off x="6781800" y="4724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6" name="AutoShape 195"/>
          <p:cNvSpPr>
            <a:spLocks noChangeArrowheads="1"/>
          </p:cNvSpPr>
          <p:nvPr/>
        </p:nvSpPr>
        <p:spPr bwMode="auto">
          <a:xfrm>
            <a:off x="7162800" y="4876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7" name="AutoShape 196"/>
          <p:cNvSpPr>
            <a:spLocks noChangeArrowheads="1"/>
          </p:cNvSpPr>
          <p:nvPr/>
        </p:nvSpPr>
        <p:spPr bwMode="auto">
          <a:xfrm>
            <a:off x="6858000" y="4953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8" name="AutoShape 197"/>
          <p:cNvSpPr>
            <a:spLocks noChangeArrowheads="1"/>
          </p:cNvSpPr>
          <p:nvPr/>
        </p:nvSpPr>
        <p:spPr bwMode="auto">
          <a:xfrm>
            <a:off x="6934200" y="4724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29" name="AutoShape 198"/>
          <p:cNvSpPr>
            <a:spLocks noChangeArrowheads="1"/>
          </p:cNvSpPr>
          <p:nvPr/>
        </p:nvSpPr>
        <p:spPr bwMode="auto">
          <a:xfrm>
            <a:off x="6858000" y="5105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0" name="AutoShape 199"/>
          <p:cNvSpPr>
            <a:spLocks noChangeArrowheads="1"/>
          </p:cNvSpPr>
          <p:nvPr/>
        </p:nvSpPr>
        <p:spPr bwMode="auto">
          <a:xfrm>
            <a:off x="6934200" y="5410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1" name="AutoShape 200"/>
          <p:cNvSpPr>
            <a:spLocks noChangeArrowheads="1"/>
          </p:cNvSpPr>
          <p:nvPr/>
        </p:nvSpPr>
        <p:spPr bwMode="auto">
          <a:xfrm>
            <a:off x="7543800" y="5486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2" name="AutoShape 201"/>
          <p:cNvSpPr>
            <a:spLocks noChangeArrowheads="1"/>
          </p:cNvSpPr>
          <p:nvPr/>
        </p:nvSpPr>
        <p:spPr bwMode="auto">
          <a:xfrm>
            <a:off x="6705600" y="5791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3" name="AutoShape 202"/>
          <p:cNvSpPr>
            <a:spLocks noChangeArrowheads="1"/>
          </p:cNvSpPr>
          <p:nvPr/>
        </p:nvSpPr>
        <p:spPr bwMode="auto">
          <a:xfrm>
            <a:off x="6934200" y="60198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4" name="AutoShape 203"/>
          <p:cNvSpPr>
            <a:spLocks noChangeArrowheads="1"/>
          </p:cNvSpPr>
          <p:nvPr/>
        </p:nvSpPr>
        <p:spPr bwMode="auto">
          <a:xfrm>
            <a:off x="7620000" y="57912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5" name="AutoShape 204"/>
          <p:cNvSpPr>
            <a:spLocks noChangeArrowheads="1"/>
          </p:cNvSpPr>
          <p:nvPr/>
        </p:nvSpPr>
        <p:spPr bwMode="auto">
          <a:xfrm>
            <a:off x="7543800" y="6096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6" name="AutoShape 205"/>
          <p:cNvSpPr>
            <a:spLocks noChangeArrowheads="1"/>
          </p:cNvSpPr>
          <p:nvPr/>
        </p:nvSpPr>
        <p:spPr bwMode="auto">
          <a:xfrm>
            <a:off x="7010400" y="5715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7" name="AutoShape 206"/>
          <p:cNvSpPr>
            <a:spLocks noChangeArrowheads="1"/>
          </p:cNvSpPr>
          <p:nvPr/>
        </p:nvSpPr>
        <p:spPr bwMode="auto">
          <a:xfrm>
            <a:off x="7543800" y="53340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8" name="AutoShape 207"/>
          <p:cNvSpPr>
            <a:spLocks noChangeArrowheads="1"/>
          </p:cNvSpPr>
          <p:nvPr/>
        </p:nvSpPr>
        <p:spPr bwMode="auto">
          <a:xfrm>
            <a:off x="6705600" y="59436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39" name="AutoShape 208"/>
          <p:cNvSpPr>
            <a:spLocks noChangeArrowheads="1"/>
          </p:cNvSpPr>
          <p:nvPr/>
        </p:nvSpPr>
        <p:spPr bwMode="auto">
          <a:xfrm>
            <a:off x="7162800" y="5867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0" name="AutoShape 209"/>
          <p:cNvSpPr>
            <a:spLocks noChangeArrowheads="1"/>
          </p:cNvSpPr>
          <p:nvPr/>
        </p:nvSpPr>
        <p:spPr bwMode="auto">
          <a:xfrm>
            <a:off x="7848600" y="54864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1" name="AutoShape 210"/>
          <p:cNvSpPr>
            <a:spLocks noChangeArrowheads="1"/>
          </p:cNvSpPr>
          <p:nvPr/>
        </p:nvSpPr>
        <p:spPr bwMode="auto">
          <a:xfrm>
            <a:off x="7772400" y="5943600"/>
            <a:ext cx="76200" cy="76200"/>
          </a:xfrm>
          <a:prstGeom prst="flowChartConnector">
            <a:avLst/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2" name="AutoShape 222"/>
          <p:cNvSpPr>
            <a:spLocks noChangeArrowheads="1"/>
          </p:cNvSpPr>
          <p:nvPr/>
        </p:nvSpPr>
        <p:spPr bwMode="auto">
          <a:xfrm>
            <a:off x="6324600" y="49530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3" name="AutoShape 223"/>
          <p:cNvSpPr>
            <a:spLocks noChangeArrowheads="1"/>
          </p:cNvSpPr>
          <p:nvPr/>
        </p:nvSpPr>
        <p:spPr bwMode="auto">
          <a:xfrm>
            <a:off x="6934200" y="49530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4" name="AutoShape 224"/>
          <p:cNvSpPr>
            <a:spLocks noChangeArrowheads="1"/>
          </p:cNvSpPr>
          <p:nvPr/>
        </p:nvSpPr>
        <p:spPr bwMode="auto">
          <a:xfrm>
            <a:off x="6858000" y="58674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5" name="AutoShape 225"/>
          <p:cNvSpPr>
            <a:spLocks noChangeArrowheads="1"/>
          </p:cNvSpPr>
          <p:nvPr/>
        </p:nvSpPr>
        <p:spPr bwMode="auto">
          <a:xfrm>
            <a:off x="7696200" y="5638800"/>
            <a:ext cx="152400" cy="1524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6" name="Text Box 226"/>
          <p:cNvSpPr txBox="1">
            <a:spLocks noChangeArrowheads="1"/>
          </p:cNvSpPr>
          <p:nvPr/>
        </p:nvSpPr>
        <p:spPr bwMode="auto">
          <a:xfrm>
            <a:off x="365125" y="415131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K-means</a:t>
            </a:r>
          </a:p>
        </p:txBody>
      </p:sp>
      <p:sp>
        <p:nvSpPr>
          <p:cNvPr id="66747" name="AutoShape 227"/>
          <p:cNvSpPr>
            <a:spLocks noChangeArrowheads="1"/>
          </p:cNvSpPr>
          <p:nvPr/>
        </p:nvSpPr>
        <p:spPr bwMode="auto">
          <a:xfrm>
            <a:off x="1905000" y="3810000"/>
            <a:ext cx="2514600" cy="533400"/>
          </a:xfrm>
          <a:prstGeom prst="roundRect">
            <a:avLst>
              <a:gd name="adj" fmla="val 16667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66748" name="Line 228"/>
          <p:cNvSpPr>
            <a:spLocks noChangeShapeType="1"/>
          </p:cNvSpPr>
          <p:nvPr/>
        </p:nvSpPr>
        <p:spPr bwMode="auto">
          <a:xfrm flipH="1">
            <a:off x="2286000" y="4343400"/>
            <a:ext cx="457200" cy="381000"/>
          </a:xfrm>
          <a:prstGeom prst="line">
            <a:avLst/>
          </a:prstGeom>
          <a:noFill/>
          <a:ln w="57150" cmpd="thinThick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49" name="Line 231"/>
          <p:cNvSpPr>
            <a:spLocks noChangeShapeType="1"/>
          </p:cNvSpPr>
          <p:nvPr/>
        </p:nvSpPr>
        <p:spPr bwMode="auto">
          <a:xfrm flipV="1">
            <a:off x="6934200" y="4267200"/>
            <a:ext cx="0" cy="381000"/>
          </a:xfrm>
          <a:prstGeom prst="line">
            <a:avLst/>
          </a:prstGeom>
          <a:noFill/>
          <a:ln w="9525" cap="rnd">
            <a:solidFill>
              <a:srgbClr val="00C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50" name="Line 232"/>
          <p:cNvSpPr>
            <a:spLocks noChangeShapeType="1"/>
          </p:cNvSpPr>
          <p:nvPr/>
        </p:nvSpPr>
        <p:spPr bwMode="auto">
          <a:xfrm>
            <a:off x="6934200" y="4267200"/>
            <a:ext cx="304800" cy="0"/>
          </a:xfrm>
          <a:prstGeom prst="line">
            <a:avLst/>
          </a:prstGeom>
          <a:noFill/>
          <a:ln w="9525" cap="rnd">
            <a:solidFill>
              <a:srgbClr val="00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51" name="Text Box 233"/>
          <p:cNvSpPr txBox="1">
            <a:spLocks noChangeArrowheads="1"/>
          </p:cNvSpPr>
          <p:nvPr/>
        </p:nvSpPr>
        <p:spPr bwMode="auto">
          <a:xfrm>
            <a:off x="7223125" y="4071938"/>
            <a:ext cx="1392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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11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,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11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,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11</a:t>
            </a:r>
            <a:r>
              <a:rPr lang="en-US" altLang="zh-TW" sz="1800">
                <a:ea typeface="新細明體" charset="-120"/>
              </a:rPr>
              <a:t>}</a:t>
            </a:r>
          </a:p>
        </p:txBody>
      </p:sp>
      <p:sp>
        <p:nvSpPr>
          <p:cNvPr id="66752" name="Text Box 234"/>
          <p:cNvSpPr txBox="1">
            <a:spLocks noChangeArrowheads="1"/>
          </p:cNvSpPr>
          <p:nvPr/>
        </p:nvSpPr>
        <p:spPr bwMode="auto">
          <a:xfrm>
            <a:off x="5486400" y="4038600"/>
            <a:ext cx="1392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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12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,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12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,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12</a:t>
            </a:r>
            <a:r>
              <a:rPr lang="en-US" altLang="zh-TW" sz="1800">
                <a:ea typeface="新細明體" charset="-120"/>
              </a:rPr>
              <a:t>}</a:t>
            </a:r>
          </a:p>
        </p:txBody>
      </p:sp>
      <p:sp>
        <p:nvSpPr>
          <p:cNvPr id="66753" name="Text Box 235"/>
          <p:cNvSpPr txBox="1">
            <a:spLocks noChangeArrowheads="1"/>
          </p:cNvSpPr>
          <p:nvPr/>
        </p:nvSpPr>
        <p:spPr bwMode="auto">
          <a:xfrm>
            <a:off x="6019800" y="6248400"/>
            <a:ext cx="1392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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13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,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13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,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13</a:t>
            </a:r>
            <a:r>
              <a:rPr lang="en-US" altLang="zh-TW" sz="1800">
                <a:ea typeface="新細明體" charset="-120"/>
              </a:rPr>
              <a:t>}</a:t>
            </a:r>
          </a:p>
        </p:txBody>
      </p:sp>
      <p:sp>
        <p:nvSpPr>
          <p:cNvPr id="66754" name="Text Box 236"/>
          <p:cNvSpPr txBox="1">
            <a:spLocks noChangeArrowheads="1"/>
          </p:cNvSpPr>
          <p:nvPr/>
        </p:nvSpPr>
        <p:spPr bwMode="auto">
          <a:xfrm>
            <a:off x="7467600" y="6248400"/>
            <a:ext cx="1392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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14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,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14</a:t>
            </a:r>
            <a:r>
              <a:rPr lang="en-US" altLang="zh-TW" sz="1800">
                <a:ea typeface="新細明體" charset="-120"/>
                <a:sym typeface="Symbol" pitchFamily="18" charset="2"/>
              </a:rPr>
              <a:t>,</a:t>
            </a:r>
            <a:r>
              <a:rPr lang="en-US" altLang="zh-TW" sz="1800" baseline="-25000">
                <a:ea typeface="新細明體" charset="-120"/>
                <a:sym typeface="Symbol" pitchFamily="18" charset="2"/>
              </a:rPr>
              <a:t>14</a:t>
            </a:r>
            <a:r>
              <a:rPr lang="en-US" altLang="zh-TW" sz="1800">
                <a:ea typeface="新細明體" charset="-120"/>
              </a:rPr>
              <a:t>}</a:t>
            </a:r>
          </a:p>
        </p:txBody>
      </p:sp>
      <p:sp>
        <p:nvSpPr>
          <p:cNvPr id="66755" name="Line 237"/>
          <p:cNvSpPr>
            <a:spLocks noChangeShapeType="1"/>
          </p:cNvSpPr>
          <p:nvPr/>
        </p:nvSpPr>
        <p:spPr bwMode="auto">
          <a:xfrm flipH="1" flipV="1">
            <a:off x="6248400" y="4419600"/>
            <a:ext cx="15240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56" name="Line 238"/>
          <p:cNvSpPr>
            <a:spLocks noChangeShapeType="1"/>
          </p:cNvSpPr>
          <p:nvPr/>
        </p:nvSpPr>
        <p:spPr bwMode="auto">
          <a:xfrm flipH="1">
            <a:off x="6400800" y="6096000"/>
            <a:ext cx="228600" cy="228600"/>
          </a:xfrm>
          <a:prstGeom prst="line">
            <a:avLst/>
          </a:prstGeom>
          <a:noFill/>
          <a:ln w="9525" cap="rnd">
            <a:solidFill>
              <a:srgbClr val="00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757" name="Line 239"/>
          <p:cNvSpPr>
            <a:spLocks noChangeShapeType="1"/>
          </p:cNvSpPr>
          <p:nvPr/>
        </p:nvSpPr>
        <p:spPr bwMode="auto">
          <a:xfrm>
            <a:off x="8001000" y="6096000"/>
            <a:ext cx="228600" cy="228600"/>
          </a:xfrm>
          <a:prstGeom prst="line">
            <a:avLst/>
          </a:prstGeom>
          <a:noFill/>
          <a:ln w="9525" cap="rnd">
            <a:solidFill>
              <a:srgbClr val="00CC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6758" name="Group 256"/>
          <p:cNvGrpSpPr>
            <a:grpSpLocks/>
          </p:cNvGrpSpPr>
          <p:nvPr/>
        </p:nvGrpSpPr>
        <p:grpSpPr bwMode="auto">
          <a:xfrm>
            <a:off x="7235825" y="1125538"/>
            <a:ext cx="1184275" cy="366712"/>
            <a:chOff x="4190" y="898"/>
            <a:chExt cx="746" cy="231"/>
          </a:xfrm>
        </p:grpSpPr>
        <p:sp>
          <p:nvSpPr>
            <p:cNvPr id="66759" name="Oval 257"/>
            <p:cNvSpPr>
              <a:spLocks noChangeArrowheads="1"/>
            </p:cNvSpPr>
            <p:nvPr/>
          </p:nvSpPr>
          <p:spPr bwMode="auto">
            <a:xfrm>
              <a:off x="4499" y="1019"/>
              <a:ext cx="114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2</a:t>
              </a:r>
            </a:p>
          </p:txBody>
        </p:sp>
        <p:sp>
          <p:nvSpPr>
            <p:cNvPr id="66760" name="Oval 258"/>
            <p:cNvSpPr>
              <a:spLocks noChangeArrowheads="1"/>
            </p:cNvSpPr>
            <p:nvPr/>
          </p:nvSpPr>
          <p:spPr bwMode="auto">
            <a:xfrm>
              <a:off x="4282" y="1020"/>
              <a:ext cx="113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1</a:t>
              </a:r>
            </a:p>
          </p:txBody>
        </p:sp>
        <p:sp>
          <p:nvSpPr>
            <p:cNvPr id="66761" name="Oval 259"/>
            <p:cNvSpPr>
              <a:spLocks noChangeArrowheads="1"/>
            </p:cNvSpPr>
            <p:nvPr/>
          </p:nvSpPr>
          <p:spPr bwMode="auto">
            <a:xfrm>
              <a:off x="4722" y="1018"/>
              <a:ext cx="108" cy="1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lnSpc>
                  <a:spcPct val="45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ea typeface="新細明體" charset="-120"/>
                </a:rPr>
                <a:t>s</a:t>
              </a:r>
              <a:r>
                <a:rPr lang="en-US" altLang="zh-TW" sz="1200" baseline="-25000">
                  <a:ea typeface="新細明體" charset="-120"/>
                </a:rPr>
                <a:t>3</a:t>
              </a:r>
            </a:p>
          </p:txBody>
        </p:sp>
        <p:sp>
          <p:nvSpPr>
            <p:cNvPr id="66762" name="Arc 260"/>
            <p:cNvSpPr>
              <a:spLocks/>
            </p:cNvSpPr>
            <p:nvPr/>
          </p:nvSpPr>
          <p:spPr bwMode="auto">
            <a:xfrm rot="-5585266">
              <a:off x="4270" y="906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6763" name="Arc 261"/>
            <p:cNvSpPr>
              <a:spLocks/>
            </p:cNvSpPr>
            <p:nvPr/>
          </p:nvSpPr>
          <p:spPr bwMode="auto">
            <a:xfrm rot="-5585266">
              <a:off x="4482" y="91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6764" name="Arc 262"/>
            <p:cNvSpPr>
              <a:spLocks/>
            </p:cNvSpPr>
            <p:nvPr/>
          </p:nvSpPr>
          <p:spPr bwMode="auto">
            <a:xfrm rot="-5585266">
              <a:off x="4702" y="910"/>
              <a:ext cx="122" cy="106"/>
            </a:xfrm>
            <a:custGeom>
              <a:avLst/>
              <a:gdLst>
                <a:gd name="T0" fmla="*/ 0 w 41546"/>
                <a:gd name="T1" fmla="*/ 0 h 43200"/>
                <a:gd name="T2" fmla="*/ 0 w 41546"/>
                <a:gd name="T3" fmla="*/ 0 h 43200"/>
                <a:gd name="T4" fmla="*/ 0 w 41546"/>
                <a:gd name="T5" fmla="*/ 0 h 43200"/>
                <a:gd name="T6" fmla="*/ 0 60000 65536"/>
                <a:gd name="T7" fmla="*/ 0 60000 65536"/>
                <a:gd name="T8" fmla="*/ 0 60000 65536"/>
                <a:gd name="T9" fmla="*/ 0 w 41546"/>
                <a:gd name="T10" fmla="*/ 0 h 43200"/>
                <a:gd name="T11" fmla="*/ 41546 w 4154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546" h="43200" fill="none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</a:path>
                <a:path w="41546" h="43200" stroke="0" extrusionOk="0">
                  <a:moveTo>
                    <a:pt x="0" y="13309"/>
                  </a:moveTo>
                  <a:cubicBezTo>
                    <a:pt x="3350" y="5251"/>
                    <a:pt x="11219" y="-1"/>
                    <a:pt x="19946" y="0"/>
                  </a:cubicBezTo>
                  <a:cubicBezTo>
                    <a:pt x="31875" y="0"/>
                    <a:pt x="41546" y="9670"/>
                    <a:pt x="41546" y="21600"/>
                  </a:cubicBezTo>
                  <a:cubicBezTo>
                    <a:pt x="41546" y="33529"/>
                    <a:pt x="31875" y="43200"/>
                    <a:pt x="19946" y="43200"/>
                  </a:cubicBezTo>
                  <a:cubicBezTo>
                    <a:pt x="11572" y="43200"/>
                    <a:pt x="3953" y="38360"/>
                    <a:pt x="394" y="30780"/>
                  </a:cubicBezTo>
                  <a:lnTo>
                    <a:pt x="19946" y="21600"/>
                  </a:lnTo>
                  <a:lnTo>
                    <a:pt x="0" y="133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  <p:sp>
          <p:nvSpPr>
            <p:cNvPr id="66765" name="Line 263"/>
            <p:cNvSpPr>
              <a:spLocks noChangeShapeType="1"/>
            </p:cNvSpPr>
            <p:nvPr/>
          </p:nvSpPr>
          <p:spPr bwMode="auto">
            <a:xfrm flipV="1">
              <a:off x="4616" y="1069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766" name="Line 264"/>
            <p:cNvSpPr>
              <a:spLocks noChangeShapeType="1"/>
            </p:cNvSpPr>
            <p:nvPr/>
          </p:nvSpPr>
          <p:spPr bwMode="auto">
            <a:xfrm flipV="1">
              <a:off x="4400" y="1073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767" name="Line 265"/>
            <p:cNvSpPr>
              <a:spLocks noChangeShapeType="1"/>
            </p:cNvSpPr>
            <p:nvPr/>
          </p:nvSpPr>
          <p:spPr bwMode="auto">
            <a:xfrm flipV="1">
              <a:off x="4834" y="1067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768" name="Line 266"/>
            <p:cNvSpPr>
              <a:spLocks noChangeShapeType="1"/>
            </p:cNvSpPr>
            <p:nvPr/>
          </p:nvSpPr>
          <p:spPr bwMode="auto">
            <a:xfrm flipV="1">
              <a:off x="4190" y="1071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33475549-D39F-4877-9372-76C2464FD41D}" type="slidenum">
              <a:rPr lang="en-US" altLang="zh-TW"/>
              <a:pPr>
                <a:defRPr/>
              </a:pPr>
              <a:t>65</a:t>
            </a:fld>
            <a:endParaRPr lang="en-US" altLang="zh-TW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Known Limitations of HMMs (1/3)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8013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The assumptions of conventional HMMs in Speech Processing</a:t>
            </a:r>
          </a:p>
          <a:p>
            <a:pPr lvl="1" eaLnBrk="1" hangingPunct="1"/>
            <a:r>
              <a:rPr lang="en-US" altLang="zh-TW" smtClean="0"/>
              <a:t>The state duration follows an exponential distribution</a:t>
            </a:r>
          </a:p>
          <a:p>
            <a:pPr lvl="2" eaLnBrk="1" hangingPunct="1"/>
            <a:r>
              <a:rPr lang="en-US" altLang="zh-TW" sz="1800" smtClean="0"/>
              <a:t>Don’t provide adequate representation of the temporal structure of speech</a:t>
            </a:r>
          </a:p>
          <a:p>
            <a:pPr lvl="1" eaLnBrk="1" hangingPunct="1">
              <a:buFontTx/>
              <a:buNone/>
            </a:pPr>
            <a:endParaRPr lang="en-US" altLang="zh-TW" smtClean="0"/>
          </a:p>
          <a:p>
            <a:pPr lvl="1" eaLnBrk="1" hangingPunct="1"/>
            <a:r>
              <a:rPr lang="en-US" altLang="zh-TW" b="1" smtClean="0"/>
              <a:t>First-</a:t>
            </a:r>
            <a:r>
              <a:rPr lang="en-US" altLang="zh-TW" sz="800" b="1" smtClean="0"/>
              <a:t> </a:t>
            </a:r>
            <a:r>
              <a:rPr lang="en-US" altLang="zh-TW" b="1" smtClean="0"/>
              <a:t>order (Markov) assumption:</a:t>
            </a:r>
            <a:r>
              <a:rPr lang="en-US" altLang="zh-TW" smtClean="0"/>
              <a:t> the state transition depends only on the origin and destination</a:t>
            </a:r>
          </a:p>
          <a:p>
            <a:pPr lvl="1" eaLnBrk="1" hangingPunct="1"/>
            <a:r>
              <a:rPr lang="en-US" altLang="zh-TW" b="1" smtClean="0"/>
              <a:t>Output-independent assumption: </a:t>
            </a:r>
            <a:r>
              <a:rPr lang="en-US" altLang="zh-TW" smtClean="0"/>
              <a:t>all observation frames are dependent on the state that generated them, not on neighboring observation frames</a:t>
            </a:r>
          </a:p>
          <a:p>
            <a:pPr lvl="1" eaLnBrk="1" hangingPunct="1"/>
            <a:endParaRPr lang="en-US" altLang="zh-TW" smtClean="0"/>
          </a:p>
          <a:p>
            <a:pPr lvl="1" eaLnBrk="1" hangingPunct="1">
              <a:buFontTx/>
              <a:buNone/>
            </a:pPr>
            <a:r>
              <a:rPr lang="en-US" altLang="zh-TW" smtClean="0"/>
              <a:t>    </a:t>
            </a:r>
            <a:r>
              <a:rPr lang="en-US" altLang="zh-TW" i="1" smtClean="0"/>
              <a:t>Researchers have proposed a number of techniques to address these limitations, albeit these solution have not significantly improved speech recognition accuracy for practical applications.</a:t>
            </a:r>
            <a:r>
              <a:rPr lang="en-US" altLang="zh-TW" smtClean="0"/>
              <a:t> </a:t>
            </a:r>
          </a:p>
        </p:txBody>
      </p:sp>
      <p:graphicFrame>
        <p:nvGraphicFramePr>
          <p:cNvPr id="67589" name="Object 0"/>
          <p:cNvGraphicFramePr>
            <a:graphicFrameLocks noChangeAspect="1"/>
          </p:cNvGraphicFramePr>
          <p:nvPr/>
        </p:nvGraphicFramePr>
        <p:xfrm>
          <a:off x="2700338" y="2859088"/>
          <a:ext cx="2303462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方程式" r:id="rId3" imgW="1143000" imgH="266700" progId="Equation.3">
                  <p:embed/>
                </p:oleObj>
              </mc:Choice>
              <mc:Fallback>
                <p:oleObj name="方程式" r:id="rId3" imgW="1143000" imgH="266700" progId="Equation.3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859088"/>
                        <a:ext cx="2303462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7D6760B-3C16-46C1-BD2A-2B4A10A3F673}" type="slidenum">
              <a:rPr lang="en-US" altLang="zh-TW"/>
              <a:pPr>
                <a:defRPr/>
              </a:pPr>
              <a:t>66</a:t>
            </a:fld>
            <a:endParaRPr lang="en-US" altLang="zh-TW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Known Limitations of HMMs (2/3)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50" y="1162050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Duration modeling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2045" r="5608" b="2505"/>
          <a:stretch>
            <a:fillRect/>
          </a:stretch>
        </p:blipFill>
        <p:spPr bwMode="auto">
          <a:xfrm>
            <a:off x="1255713" y="1768475"/>
            <a:ext cx="6594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Line 8"/>
          <p:cNvSpPr>
            <a:spLocks noChangeShapeType="1"/>
          </p:cNvSpPr>
          <p:nvPr/>
        </p:nvSpPr>
        <p:spPr bwMode="auto">
          <a:xfrm flipV="1">
            <a:off x="1389063" y="2552700"/>
            <a:ext cx="915987" cy="171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8615" name="Text Box 9"/>
          <p:cNvSpPr txBox="1">
            <a:spLocks noChangeArrowheads="1"/>
          </p:cNvSpPr>
          <p:nvPr/>
        </p:nvSpPr>
        <p:spPr bwMode="auto">
          <a:xfrm>
            <a:off x="247650" y="2432050"/>
            <a:ext cx="1087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geometric/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exponential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distribution</a:t>
            </a:r>
          </a:p>
        </p:txBody>
      </p:sp>
      <p:sp>
        <p:nvSpPr>
          <p:cNvPr id="68616" name="Text Box 10"/>
          <p:cNvSpPr txBox="1">
            <a:spLocks noChangeArrowheads="1"/>
          </p:cNvSpPr>
          <p:nvPr/>
        </p:nvSpPr>
        <p:spPr bwMode="auto">
          <a:xfrm>
            <a:off x="4229100" y="1917700"/>
            <a:ext cx="1087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empirical distribution</a:t>
            </a:r>
          </a:p>
        </p:txBody>
      </p:sp>
      <p:sp>
        <p:nvSpPr>
          <p:cNvPr id="68617" name="Line 11"/>
          <p:cNvSpPr>
            <a:spLocks noChangeShapeType="1"/>
          </p:cNvSpPr>
          <p:nvPr/>
        </p:nvSpPr>
        <p:spPr bwMode="auto">
          <a:xfrm flipH="1">
            <a:off x="3429000" y="2098675"/>
            <a:ext cx="879475" cy="206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8618" name="Text Box 12"/>
          <p:cNvSpPr txBox="1">
            <a:spLocks noChangeArrowheads="1"/>
          </p:cNvSpPr>
          <p:nvPr/>
        </p:nvSpPr>
        <p:spPr bwMode="auto">
          <a:xfrm>
            <a:off x="5257800" y="3479800"/>
            <a:ext cx="1087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Gaussian distribution</a:t>
            </a:r>
          </a:p>
        </p:txBody>
      </p:sp>
      <p:sp>
        <p:nvSpPr>
          <p:cNvPr id="68619" name="Line 13"/>
          <p:cNvSpPr>
            <a:spLocks noChangeShapeType="1"/>
          </p:cNvSpPr>
          <p:nvPr/>
        </p:nvSpPr>
        <p:spPr bwMode="auto">
          <a:xfrm flipH="1" flipV="1">
            <a:off x="3186113" y="2520950"/>
            <a:ext cx="1181100" cy="2952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8620" name="Line 14"/>
          <p:cNvSpPr>
            <a:spLocks noChangeShapeType="1"/>
          </p:cNvSpPr>
          <p:nvPr/>
        </p:nvSpPr>
        <p:spPr bwMode="auto">
          <a:xfrm flipH="1">
            <a:off x="4400550" y="3736975"/>
            <a:ext cx="879475" cy="206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68621" name="Text Box 15"/>
          <p:cNvSpPr txBox="1">
            <a:spLocks noChangeArrowheads="1"/>
          </p:cNvSpPr>
          <p:nvPr/>
        </p:nvSpPr>
        <p:spPr bwMode="auto">
          <a:xfrm>
            <a:off x="4400550" y="2622550"/>
            <a:ext cx="1087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Gamma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B85CB07-A417-4C85-9DB7-28C4EB7DAC79}" type="slidenum">
              <a:rPr lang="en-US" altLang="zh-TW"/>
              <a:pPr>
                <a:defRPr/>
              </a:pPr>
              <a:t>67</a:t>
            </a:fld>
            <a:endParaRPr lang="en-US" altLang="zh-TW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Known Limitations of HMMs (3/3)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HMM parameters trained by the Baum-Welch algorithm (or EM algorithm) were only locally optimized</a:t>
            </a:r>
          </a:p>
          <a:p>
            <a:pPr eaLnBrk="1" hangingPunct="1"/>
            <a:endParaRPr lang="en-US" altLang="zh-TW" smtClean="0"/>
          </a:p>
        </p:txBody>
      </p:sp>
      <p:pic>
        <p:nvPicPr>
          <p:cNvPr id="696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73453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2959100" y="5924550"/>
            <a:ext cx="260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Current  Model Configuration</a:t>
            </a:r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6056313" y="5897563"/>
            <a:ext cx="2401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Model Configuration Space</a:t>
            </a:r>
          </a:p>
        </p:txBody>
      </p:sp>
      <p:sp>
        <p:nvSpPr>
          <p:cNvPr id="69640" name="Text Box 9"/>
          <p:cNvSpPr txBox="1">
            <a:spLocks noChangeArrowheads="1"/>
          </p:cNvSpPr>
          <p:nvPr/>
        </p:nvSpPr>
        <p:spPr bwMode="auto">
          <a:xfrm>
            <a:off x="560388" y="2854325"/>
            <a:ext cx="101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Likelihood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37A3992C-276F-4560-9039-1E037E9C48DD}" type="slidenum">
              <a:rPr lang="en-US" altLang="zh-TW"/>
              <a:pPr>
                <a:defRPr/>
              </a:pPr>
              <a:t>68</a:t>
            </a:fld>
            <a:endParaRPr lang="en-US" altLang="zh-TW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Homework-2 (1/2)</a:t>
            </a:r>
          </a:p>
        </p:txBody>
      </p:sp>
      <p:sp>
        <p:nvSpPr>
          <p:cNvPr id="70660" name="Oval 3"/>
          <p:cNvSpPr>
            <a:spLocks noChangeArrowheads="1"/>
          </p:cNvSpPr>
          <p:nvPr/>
        </p:nvSpPr>
        <p:spPr bwMode="auto">
          <a:xfrm>
            <a:off x="3244850" y="2878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2</a:t>
            </a:r>
          </a:p>
        </p:txBody>
      </p:sp>
      <p:sp>
        <p:nvSpPr>
          <p:cNvPr id="70661" name="Oval 4"/>
          <p:cNvSpPr>
            <a:spLocks noChangeArrowheads="1"/>
          </p:cNvSpPr>
          <p:nvPr/>
        </p:nvSpPr>
        <p:spPr bwMode="auto">
          <a:xfrm>
            <a:off x="4159250" y="18875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1</a:t>
            </a:r>
          </a:p>
        </p:txBody>
      </p:sp>
      <p:sp>
        <p:nvSpPr>
          <p:cNvPr id="70662" name="Oval 5"/>
          <p:cNvSpPr>
            <a:spLocks noChangeArrowheads="1"/>
          </p:cNvSpPr>
          <p:nvPr/>
        </p:nvSpPr>
        <p:spPr bwMode="auto">
          <a:xfrm>
            <a:off x="5073650" y="2878138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s</a:t>
            </a:r>
            <a:r>
              <a:rPr lang="en-US" altLang="zh-TW" sz="1800" baseline="-25000">
                <a:ea typeface="新細明體" charset="-120"/>
              </a:rPr>
              <a:t>3</a:t>
            </a:r>
          </a:p>
        </p:txBody>
      </p:sp>
      <p:sp>
        <p:nvSpPr>
          <p:cNvPr id="70663" name="Line 6"/>
          <p:cNvSpPr>
            <a:spLocks noChangeShapeType="1"/>
          </p:cNvSpPr>
          <p:nvPr/>
        </p:nvSpPr>
        <p:spPr bwMode="auto">
          <a:xfrm flipH="1">
            <a:off x="3511550" y="2268538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4" name="Line 7"/>
          <p:cNvSpPr>
            <a:spLocks noChangeShapeType="1"/>
          </p:cNvSpPr>
          <p:nvPr/>
        </p:nvSpPr>
        <p:spPr bwMode="auto">
          <a:xfrm flipV="1">
            <a:off x="3625850" y="2268538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5" name="Line 8"/>
          <p:cNvSpPr>
            <a:spLocks noChangeShapeType="1"/>
          </p:cNvSpPr>
          <p:nvPr/>
        </p:nvSpPr>
        <p:spPr bwMode="auto">
          <a:xfrm>
            <a:off x="3613150" y="308133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562350" y="318293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>
            <a:off x="4387850" y="23447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8" name="Line 11"/>
          <p:cNvSpPr>
            <a:spLocks noChangeShapeType="1"/>
          </p:cNvSpPr>
          <p:nvPr/>
        </p:nvSpPr>
        <p:spPr bwMode="auto">
          <a:xfrm flipH="1" flipV="1">
            <a:off x="4464050" y="2192338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9" name="Arc 12"/>
          <p:cNvSpPr>
            <a:spLocks/>
          </p:cNvSpPr>
          <p:nvPr/>
        </p:nvSpPr>
        <p:spPr bwMode="auto">
          <a:xfrm flipV="1">
            <a:off x="4083050" y="1430338"/>
            <a:ext cx="531813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1041"/>
                  <a:pt x="7632" y="2030"/>
                  <a:pt x="18047" y="294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1041"/>
                  <a:pt x="7632" y="2030"/>
                  <a:pt x="18047" y="294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zh-TW" altLang="en-US"/>
          </a:p>
        </p:txBody>
      </p:sp>
      <p:sp>
        <p:nvSpPr>
          <p:cNvPr id="70670" name="Arc 13"/>
          <p:cNvSpPr>
            <a:spLocks/>
          </p:cNvSpPr>
          <p:nvPr/>
        </p:nvSpPr>
        <p:spPr bwMode="auto">
          <a:xfrm rot="3913781" flipV="1">
            <a:off x="5379244" y="2724944"/>
            <a:ext cx="531812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1041"/>
                  <a:pt x="7632" y="2030"/>
                  <a:pt x="18047" y="294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1041"/>
                  <a:pt x="7632" y="2030"/>
                  <a:pt x="18047" y="294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0671" name="Arc 14"/>
          <p:cNvSpPr>
            <a:spLocks/>
          </p:cNvSpPr>
          <p:nvPr/>
        </p:nvSpPr>
        <p:spPr bwMode="auto">
          <a:xfrm rot="16773843" flipV="1">
            <a:off x="2787650" y="2801938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1041"/>
                  <a:pt x="7632" y="2030"/>
                  <a:pt x="18047" y="294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1041"/>
                  <a:pt x="7632" y="2030"/>
                  <a:pt x="18047" y="294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0672" name="Text Box 15"/>
          <p:cNvSpPr txBox="1">
            <a:spLocks noChangeArrowheads="1"/>
          </p:cNvSpPr>
          <p:nvPr/>
        </p:nvSpPr>
        <p:spPr bwMode="auto">
          <a:xfrm>
            <a:off x="1692275" y="1884363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{A:.34,B:.33,C:.33}</a:t>
            </a:r>
          </a:p>
        </p:txBody>
      </p:sp>
      <p:sp>
        <p:nvSpPr>
          <p:cNvPr id="70673" name="AutoShape 16"/>
          <p:cNvSpPr>
            <a:spLocks noChangeArrowheads="1"/>
          </p:cNvSpPr>
          <p:nvPr/>
        </p:nvSpPr>
        <p:spPr bwMode="auto">
          <a:xfrm>
            <a:off x="3359150" y="3335338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0674" name="AutoShape 17"/>
          <p:cNvSpPr>
            <a:spLocks noChangeArrowheads="1"/>
          </p:cNvSpPr>
          <p:nvPr/>
        </p:nvSpPr>
        <p:spPr bwMode="auto">
          <a:xfrm>
            <a:off x="5226050" y="3335338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0675" name="Text Box 18"/>
          <p:cNvSpPr txBox="1">
            <a:spLocks noChangeArrowheads="1"/>
          </p:cNvSpPr>
          <p:nvPr/>
        </p:nvSpPr>
        <p:spPr bwMode="auto">
          <a:xfrm>
            <a:off x="4121150" y="11255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0.34</a:t>
            </a:r>
          </a:p>
        </p:txBody>
      </p:sp>
      <p:sp>
        <p:nvSpPr>
          <p:cNvPr id="70676" name="Text Box 19"/>
          <p:cNvSpPr txBox="1">
            <a:spLocks noChangeArrowheads="1"/>
          </p:cNvSpPr>
          <p:nvPr/>
        </p:nvSpPr>
        <p:spPr bwMode="auto">
          <a:xfrm>
            <a:off x="2368550" y="28781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0.34</a:t>
            </a:r>
          </a:p>
        </p:txBody>
      </p:sp>
      <p:sp>
        <p:nvSpPr>
          <p:cNvPr id="70677" name="Text Box 20"/>
          <p:cNvSpPr txBox="1">
            <a:spLocks noChangeArrowheads="1"/>
          </p:cNvSpPr>
          <p:nvPr/>
        </p:nvSpPr>
        <p:spPr bwMode="auto">
          <a:xfrm>
            <a:off x="3511550" y="23447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0.33</a:t>
            </a:r>
          </a:p>
        </p:txBody>
      </p:sp>
      <p:sp>
        <p:nvSpPr>
          <p:cNvPr id="70678" name="Text Box 21"/>
          <p:cNvSpPr txBox="1">
            <a:spLocks noChangeArrowheads="1"/>
          </p:cNvSpPr>
          <p:nvPr/>
        </p:nvSpPr>
        <p:spPr bwMode="auto">
          <a:xfrm>
            <a:off x="3892550" y="25733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0.33</a:t>
            </a:r>
          </a:p>
        </p:txBody>
      </p:sp>
      <p:sp>
        <p:nvSpPr>
          <p:cNvPr id="70679" name="Text Box 22"/>
          <p:cNvSpPr txBox="1">
            <a:spLocks noChangeArrowheads="1"/>
          </p:cNvSpPr>
          <p:nvPr/>
        </p:nvSpPr>
        <p:spPr bwMode="auto">
          <a:xfrm>
            <a:off x="4121150" y="31829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0.33</a:t>
            </a:r>
          </a:p>
        </p:txBody>
      </p:sp>
      <p:sp>
        <p:nvSpPr>
          <p:cNvPr id="70680" name="Text Box 23"/>
          <p:cNvSpPr txBox="1">
            <a:spLocks noChangeArrowheads="1"/>
          </p:cNvSpPr>
          <p:nvPr/>
        </p:nvSpPr>
        <p:spPr bwMode="auto">
          <a:xfrm>
            <a:off x="4044950" y="28019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0.33</a:t>
            </a:r>
          </a:p>
        </p:txBody>
      </p:sp>
      <p:sp>
        <p:nvSpPr>
          <p:cNvPr id="70681" name="Text Box 24"/>
          <p:cNvSpPr txBox="1">
            <a:spLocks noChangeArrowheads="1"/>
          </p:cNvSpPr>
          <p:nvPr/>
        </p:nvSpPr>
        <p:spPr bwMode="auto">
          <a:xfrm>
            <a:off x="4425950" y="25733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0.33</a:t>
            </a:r>
          </a:p>
        </p:txBody>
      </p:sp>
      <p:sp>
        <p:nvSpPr>
          <p:cNvPr id="70682" name="Text Box 25"/>
          <p:cNvSpPr txBox="1">
            <a:spLocks noChangeArrowheads="1"/>
          </p:cNvSpPr>
          <p:nvPr/>
        </p:nvSpPr>
        <p:spPr bwMode="auto">
          <a:xfrm>
            <a:off x="4806950" y="23447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0.33</a:t>
            </a:r>
          </a:p>
        </p:txBody>
      </p:sp>
      <p:sp>
        <p:nvSpPr>
          <p:cNvPr id="70683" name="Text Box 26"/>
          <p:cNvSpPr txBox="1">
            <a:spLocks noChangeArrowheads="1"/>
          </p:cNvSpPr>
          <p:nvPr/>
        </p:nvSpPr>
        <p:spPr bwMode="auto">
          <a:xfrm>
            <a:off x="5797550" y="2801938"/>
            <a:ext cx="579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0.34</a:t>
            </a:r>
          </a:p>
        </p:txBody>
      </p:sp>
      <p:sp>
        <p:nvSpPr>
          <p:cNvPr id="70684" name="Text Box 27"/>
          <p:cNvSpPr txBox="1">
            <a:spLocks noChangeArrowheads="1"/>
          </p:cNvSpPr>
          <p:nvPr/>
        </p:nvSpPr>
        <p:spPr bwMode="auto">
          <a:xfrm>
            <a:off x="2263775" y="361315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{A:.33,B:.34,C:.33}</a:t>
            </a:r>
          </a:p>
        </p:txBody>
      </p:sp>
      <p:sp>
        <p:nvSpPr>
          <p:cNvPr id="70685" name="Text Box 28"/>
          <p:cNvSpPr txBox="1">
            <a:spLocks noChangeArrowheads="1"/>
          </p:cNvSpPr>
          <p:nvPr/>
        </p:nvSpPr>
        <p:spPr bwMode="auto">
          <a:xfrm>
            <a:off x="4457700" y="358775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{A:.33,B:.33,C:.34}</a:t>
            </a:r>
          </a:p>
        </p:txBody>
      </p:sp>
      <p:sp>
        <p:nvSpPr>
          <p:cNvPr id="70686" name="AutoShape 29"/>
          <p:cNvSpPr>
            <a:spLocks noChangeArrowheads="1"/>
          </p:cNvSpPr>
          <p:nvPr/>
        </p:nvSpPr>
        <p:spPr bwMode="auto">
          <a:xfrm rot="10800000">
            <a:off x="3803650" y="2014538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0687" name="Text Box 30"/>
          <p:cNvSpPr txBox="1">
            <a:spLocks noChangeArrowheads="1"/>
          </p:cNvSpPr>
          <p:nvPr/>
        </p:nvSpPr>
        <p:spPr bwMode="auto">
          <a:xfrm>
            <a:off x="2339975" y="4221163"/>
            <a:ext cx="23161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ea typeface="新細明體" charset="-120"/>
              </a:rPr>
              <a:t>TrainSet 1: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1.  ABBCABCAABC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2.  ABCABC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3.  ABCA ABC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4.  BBABCAB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5.  BCAABCCAB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6.  CACCABCA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7.  CABCABCA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8.  CABCA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9.  CABCA  </a:t>
            </a:r>
          </a:p>
        </p:txBody>
      </p:sp>
      <p:sp>
        <p:nvSpPr>
          <p:cNvPr id="70688" name="Text Box 31"/>
          <p:cNvSpPr txBox="1">
            <a:spLocks noChangeArrowheads="1"/>
          </p:cNvSpPr>
          <p:nvPr/>
        </p:nvSpPr>
        <p:spPr bwMode="auto">
          <a:xfrm>
            <a:off x="4932363" y="4221163"/>
            <a:ext cx="44640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ea typeface="新細明體" charset="-120"/>
              </a:rPr>
              <a:t>TrainSet 2: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1.  BBBCCBC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2.  CCBABB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3.  AACCBBB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4.  BBABBAC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5.  CCA ABBAB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6.  BBBCCBAA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7.  ABBBBABA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8.  CCCCC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ea typeface="新細明體" charset="-120"/>
              </a:rPr>
              <a:t>9.  BBAAA  </a:t>
            </a:r>
            <a:r>
              <a:rPr lang="en-US" altLang="zh-TW" sz="1600">
                <a:latin typeface="Times New Roman" pitchFamily="18" charset="0"/>
                <a:ea typeface="新細明體" charset="-120"/>
              </a:rPr>
              <a:t>     </a:t>
            </a:r>
            <a:endParaRPr lang="en-US" altLang="zh-TW" sz="160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2C35D525-31EB-428A-9984-23337920667C}" type="slidenum">
              <a:rPr lang="en-US" altLang="zh-TW"/>
              <a:pPr>
                <a:defRPr/>
              </a:pPr>
              <a:t>69</a:t>
            </a:fld>
            <a:endParaRPr lang="en-US" altLang="zh-TW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Homework-2 (2/2)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500"/>
            <a:ext cx="8002588" cy="5422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000" smtClean="0"/>
              <a:t>P1. Please specify the model parameters after the first and 50th  </a:t>
            </a:r>
            <a:br>
              <a:rPr lang="en-US" altLang="zh-TW" sz="2000" smtClean="0"/>
            </a:br>
            <a:r>
              <a:rPr lang="en-US" altLang="zh-TW" sz="2000" smtClean="0"/>
              <a:t>  iterations of Baum-Welch training </a:t>
            </a:r>
            <a:br>
              <a:rPr lang="en-US" altLang="zh-TW" sz="2000" smtClean="0"/>
            </a:br>
            <a:endParaRPr lang="en-US" altLang="zh-TW" sz="2000" smtClean="0"/>
          </a:p>
          <a:p>
            <a:pPr eaLnBrk="1" hangingPunct="1">
              <a:buFontTx/>
              <a:buNone/>
            </a:pPr>
            <a:r>
              <a:rPr lang="en-US" altLang="zh-TW" sz="2000" smtClean="0"/>
              <a:t>P2. Please show the recognition results by using the above training  </a:t>
            </a:r>
            <a:br>
              <a:rPr lang="en-US" altLang="zh-TW" sz="2000" smtClean="0"/>
            </a:br>
            <a:r>
              <a:rPr lang="en-US" altLang="zh-TW" sz="2000" smtClean="0"/>
              <a:t>  sequences as the testing data (The so-called inside testing). </a:t>
            </a:r>
            <a:br>
              <a:rPr lang="en-US" altLang="zh-TW" sz="2000" smtClean="0"/>
            </a:br>
            <a:r>
              <a:rPr lang="en-US" altLang="zh-TW" smtClean="0"/>
              <a:t>   </a:t>
            </a:r>
            <a:r>
              <a:rPr lang="en-US" altLang="zh-TW" sz="1800" smtClean="0"/>
              <a:t>*You have to perform the recognition task with the HMMs trained  </a:t>
            </a:r>
            <a:br>
              <a:rPr lang="en-US" altLang="zh-TW" sz="1800" smtClean="0"/>
            </a:br>
            <a:r>
              <a:rPr lang="en-US" altLang="zh-TW" sz="1800" smtClean="0"/>
              <a:t>     from the first and 50th iterations of Baum-Welch training, respectively</a:t>
            </a:r>
            <a:r>
              <a:rPr lang="en-US" altLang="zh-TW" smtClean="0"/>
              <a:t/>
            </a:r>
            <a:br>
              <a:rPr lang="en-US" altLang="zh-TW" smtClean="0"/>
            </a:br>
            <a:endParaRPr lang="en-US" altLang="zh-TW" sz="2000" smtClean="0"/>
          </a:p>
          <a:p>
            <a:pPr eaLnBrk="1" hangingPunct="1">
              <a:buFontTx/>
              <a:buNone/>
            </a:pPr>
            <a:r>
              <a:rPr lang="en-US" altLang="zh-TW" sz="2000" smtClean="0"/>
              <a:t>P3. Which class do the following testing sequences belong to?</a:t>
            </a:r>
            <a:br>
              <a:rPr lang="en-US" altLang="zh-TW" sz="2000" smtClean="0"/>
            </a:br>
            <a:r>
              <a:rPr lang="en-US" altLang="zh-TW" smtClean="0"/>
              <a:t>              </a:t>
            </a:r>
            <a:r>
              <a:rPr lang="en-US" altLang="zh-TW" sz="2000" smtClean="0"/>
              <a:t>ABCABCCAB</a:t>
            </a:r>
            <a:br>
              <a:rPr lang="en-US" altLang="zh-TW" sz="2000" smtClean="0"/>
            </a:br>
            <a:r>
              <a:rPr lang="en-US" altLang="zh-TW" sz="2000" smtClean="0"/>
              <a:t>                AABABCCCCBBB</a:t>
            </a:r>
            <a:r>
              <a:rPr lang="en-US" altLang="zh-TW" smtClean="0"/>
              <a:t> </a:t>
            </a:r>
            <a:r>
              <a:rPr lang="zh-TW" altLang="en-US" smtClean="0"/>
              <a:t>　</a:t>
            </a:r>
            <a:br>
              <a:rPr lang="zh-TW" altLang="en-US" smtClean="0"/>
            </a:br>
            <a:endParaRPr lang="zh-TW" altLang="en-US" smtClean="0"/>
          </a:p>
          <a:p>
            <a:pPr eaLnBrk="1" hangingPunct="1">
              <a:buFontTx/>
              <a:buNone/>
            </a:pPr>
            <a:r>
              <a:rPr lang="en-US" altLang="zh-TW" sz="2000" smtClean="0"/>
              <a:t>P4. What are the results if Observable Markov Models were instead used  in P1, P2 and P3?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BA90C451-125B-479A-A4D2-680EE016B00E}" type="slidenum">
              <a:rPr lang="en-US" altLang="zh-TW"/>
              <a:pPr>
                <a:defRPr/>
              </a:pPr>
              <a:t>7</a:t>
            </a:fld>
            <a:endParaRPr lang="en-US" altLang="zh-TW"/>
          </a:p>
        </p:txBody>
      </p:sp>
      <p:pic>
        <p:nvPicPr>
          <p:cNvPr id="8195" name="Picture 6" descr="f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-4491" r="-787" b="10475"/>
          <a:stretch>
            <a:fillRect/>
          </a:stretch>
        </p:blipFill>
        <p:spPr bwMode="auto">
          <a:xfrm>
            <a:off x="250825" y="1720850"/>
            <a:ext cx="633571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Observable Markov Model (cont.)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16025"/>
            <a:ext cx="8228012" cy="5253038"/>
          </a:xfrm>
        </p:spPr>
        <p:txBody>
          <a:bodyPr/>
          <a:lstStyle/>
          <a:p>
            <a:pPr eaLnBrk="1" hangingPunct="1"/>
            <a:r>
              <a:rPr lang="en-US" altLang="zh-TW" smtClean="0"/>
              <a:t>Example 2: A three-state Markov chain for the </a:t>
            </a:r>
            <a:r>
              <a:rPr lang="en-US" altLang="zh-TW" i="1" smtClean="0"/>
              <a:t>Dow Jones Industrial average</a:t>
            </a:r>
            <a:endParaRPr lang="en-US" altLang="zh-TW" smtClean="0"/>
          </a:p>
        </p:txBody>
      </p:sp>
      <p:graphicFrame>
        <p:nvGraphicFramePr>
          <p:cNvPr id="8198" name="Object 9"/>
          <p:cNvGraphicFramePr>
            <a:graphicFrameLocks noChangeAspect="1"/>
          </p:cNvGraphicFramePr>
          <p:nvPr/>
        </p:nvGraphicFramePr>
        <p:xfrm>
          <a:off x="2916238" y="5815013"/>
          <a:ext cx="15843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方程式" r:id="rId5" imgW="711200" imgH="508000" progId="Equation.3">
                  <p:embed/>
                </p:oleObj>
              </mc:Choice>
              <mc:Fallback>
                <p:oleObj name="方程式" r:id="rId5" imgW="711200" imgH="508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5815013"/>
                        <a:ext cx="15843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5032375" y="2492375"/>
            <a:ext cx="4111625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600" b="1">
              <a:solidFill>
                <a:srgbClr val="000066"/>
              </a:solidFill>
              <a:ea typeface="新細明體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600" b="1">
              <a:solidFill>
                <a:srgbClr val="000066"/>
              </a:solidFill>
              <a:ea typeface="新細明體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000066"/>
                </a:solidFill>
                <a:ea typeface="新細明體" charset="-120"/>
              </a:rPr>
              <a:t>The probability of 5 consecutive </a:t>
            </a:r>
            <a:r>
              <a:rPr lang="en-US" altLang="zh-TW" sz="1600" b="1" i="1">
                <a:solidFill>
                  <a:srgbClr val="000066"/>
                </a:solidFill>
                <a:ea typeface="新細明體" charset="-120"/>
              </a:rPr>
              <a:t>up</a:t>
            </a:r>
            <a:r>
              <a:rPr lang="en-US" altLang="zh-TW" sz="1600" b="1">
                <a:solidFill>
                  <a:srgbClr val="000066"/>
                </a:solidFill>
                <a:ea typeface="新細明體" charset="-120"/>
              </a:rPr>
              <a:t> days</a:t>
            </a:r>
          </a:p>
        </p:txBody>
      </p:sp>
      <p:graphicFrame>
        <p:nvGraphicFramePr>
          <p:cNvPr id="8200" name="Object 13"/>
          <p:cNvGraphicFramePr>
            <a:graphicFrameLocks noChangeAspect="1"/>
          </p:cNvGraphicFramePr>
          <p:nvPr/>
        </p:nvGraphicFramePr>
        <p:xfrm>
          <a:off x="5003800" y="3429000"/>
          <a:ext cx="39243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方程式" r:id="rId7" imgW="1651000" imgH="355600" progId="Equation.3">
                  <p:embed/>
                </p:oleObj>
              </mc:Choice>
              <mc:Fallback>
                <p:oleObj name="方程式" r:id="rId7" imgW="1651000" imgH="355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429000"/>
                        <a:ext cx="39243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B4095ECE-25B9-4FF4-B94D-00A83FE36312}" type="slidenum">
              <a:rPr lang="en-US" altLang="zh-TW"/>
              <a:pPr>
                <a:defRPr/>
              </a:pPr>
              <a:t>70</a:t>
            </a:fld>
            <a:endParaRPr lang="en-US" altLang="zh-TW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Isolated Word Recognition</a:t>
            </a:r>
          </a:p>
        </p:txBody>
      </p:sp>
      <p:sp>
        <p:nvSpPr>
          <p:cNvPr id="72708" name="Oval 3"/>
          <p:cNvSpPr>
            <a:spLocks noChangeArrowheads="1"/>
          </p:cNvSpPr>
          <p:nvPr/>
        </p:nvSpPr>
        <p:spPr bwMode="auto">
          <a:xfrm>
            <a:off x="3540125" y="2444750"/>
            <a:ext cx="1458913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Word Model </a:t>
            </a:r>
            <a:r>
              <a:rPr lang="en-US" altLang="zh-TW" sz="1300" i="1">
                <a:ea typeface="新細明體" charset="-120"/>
              </a:rPr>
              <a:t>M</a:t>
            </a:r>
            <a:r>
              <a:rPr lang="en-US" altLang="zh-TW" sz="1300" baseline="-25000">
                <a:ea typeface="新細明體" charset="-120"/>
              </a:rPr>
              <a:t>2</a:t>
            </a: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540125" y="3021013"/>
            <a:ext cx="1465263" cy="30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72710" name="Object 5"/>
          <p:cNvGraphicFramePr>
            <a:graphicFrameLocks noChangeAspect="1"/>
          </p:cNvGraphicFramePr>
          <p:nvPr/>
        </p:nvGraphicFramePr>
        <p:xfrm>
          <a:off x="3771900" y="3036888"/>
          <a:ext cx="952500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1" name="Equation" r:id="rId3" imgW="583947" imgH="253890" progId="Equation.3">
                  <p:embed/>
                </p:oleObj>
              </mc:Choice>
              <mc:Fallback>
                <p:oleObj name="Equation" r:id="rId3" imgW="583947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3036888"/>
                        <a:ext cx="952500" cy="30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1" name="Line 6"/>
          <p:cNvSpPr>
            <a:spLocks noChangeShapeType="1"/>
          </p:cNvSpPr>
          <p:nvPr/>
        </p:nvSpPr>
        <p:spPr bwMode="auto">
          <a:xfrm>
            <a:off x="4273550" y="2824163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12" name="Oval 7"/>
          <p:cNvSpPr>
            <a:spLocks noChangeArrowheads="1"/>
          </p:cNvSpPr>
          <p:nvPr/>
        </p:nvSpPr>
        <p:spPr bwMode="auto">
          <a:xfrm>
            <a:off x="3540125" y="1341438"/>
            <a:ext cx="1458913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Word Model </a:t>
            </a:r>
            <a:r>
              <a:rPr lang="en-US" altLang="zh-TW" sz="1300" i="1">
                <a:ea typeface="新細明體" charset="-120"/>
              </a:rPr>
              <a:t>M</a:t>
            </a:r>
            <a:r>
              <a:rPr lang="en-US" altLang="zh-TW" sz="1300" baseline="-25000">
                <a:ea typeface="新細明體" charset="-120"/>
              </a:rPr>
              <a:t>1</a:t>
            </a:r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3540125" y="1917700"/>
            <a:ext cx="1465263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72714" name="Object 9"/>
          <p:cNvGraphicFramePr>
            <a:graphicFrameLocks noChangeAspect="1"/>
          </p:cNvGraphicFramePr>
          <p:nvPr/>
        </p:nvGraphicFramePr>
        <p:xfrm>
          <a:off x="3792538" y="1971675"/>
          <a:ext cx="91281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2" name="Equation" r:id="rId5" imgW="558558" imgH="253890" progId="Equation.3">
                  <p:embed/>
                </p:oleObj>
              </mc:Choice>
              <mc:Fallback>
                <p:oleObj name="Equation" r:id="rId5" imgW="558558" imgH="25389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1971675"/>
                        <a:ext cx="912812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5" name="Line 10"/>
          <p:cNvSpPr>
            <a:spLocks noChangeShapeType="1"/>
          </p:cNvSpPr>
          <p:nvPr/>
        </p:nvSpPr>
        <p:spPr bwMode="auto">
          <a:xfrm>
            <a:off x="4273550" y="1720850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16" name="Oval 11"/>
          <p:cNvSpPr>
            <a:spLocks noChangeArrowheads="1"/>
          </p:cNvSpPr>
          <p:nvPr/>
        </p:nvSpPr>
        <p:spPr bwMode="auto">
          <a:xfrm>
            <a:off x="3540125" y="4113213"/>
            <a:ext cx="1458913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Word Model </a:t>
            </a:r>
            <a:r>
              <a:rPr lang="en-US" altLang="zh-TW" sz="1300" i="1">
                <a:ea typeface="新細明體" charset="-120"/>
              </a:rPr>
              <a:t>M</a:t>
            </a:r>
            <a:r>
              <a:rPr lang="en-US" altLang="zh-TW" sz="1300" i="1" baseline="-25000">
                <a:ea typeface="新細明體" charset="-120"/>
              </a:rPr>
              <a:t>V</a:t>
            </a:r>
          </a:p>
        </p:txBody>
      </p:sp>
      <p:sp>
        <p:nvSpPr>
          <p:cNvPr id="72717" name="Rectangle 12"/>
          <p:cNvSpPr>
            <a:spLocks noChangeArrowheads="1"/>
          </p:cNvSpPr>
          <p:nvPr/>
        </p:nvSpPr>
        <p:spPr bwMode="auto">
          <a:xfrm>
            <a:off x="3540125" y="4689475"/>
            <a:ext cx="1465263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72718" name="Object 13"/>
          <p:cNvGraphicFramePr>
            <a:graphicFrameLocks noChangeAspect="1"/>
          </p:cNvGraphicFramePr>
          <p:nvPr/>
        </p:nvGraphicFramePr>
        <p:xfrm>
          <a:off x="3762375" y="4705350"/>
          <a:ext cx="97472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3" name="Equation" r:id="rId7" imgW="596641" imgH="253890" progId="Equation.3">
                  <p:embed/>
                </p:oleObj>
              </mc:Choice>
              <mc:Fallback>
                <p:oleObj name="Equation" r:id="rId7" imgW="596641" imgH="25389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75" y="4705350"/>
                        <a:ext cx="974725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9" name="Line 14"/>
          <p:cNvSpPr>
            <a:spLocks noChangeShapeType="1"/>
          </p:cNvSpPr>
          <p:nvPr/>
        </p:nvSpPr>
        <p:spPr bwMode="auto">
          <a:xfrm>
            <a:off x="4273550" y="4492625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20" name="Oval 15"/>
          <p:cNvSpPr>
            <a:spLocks noChangeArrowheads="1"/>
          </p:cNvSpPr>
          <p:nvPr/>
        </p:nvSpPr>
        <p:spPr bwMode="auto">
          <a:xfrm>
            <a:off x="3554413" y="5259388"/>
            <a:ext cx="14589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Word Model </a:t>
            </a:r>
            <a:r>
              <a:rPr lang="en-US" altLang="zh-TW" sz="1300" i="1">
                <a:ea typeface="新細明體" charset="-120"/>
              </a:rPr>
              <a:t>M</a:t>
            </a:r>
            <a:r>
              <a:rPr lang="en-US" altLang="zh-TW" sz="1300" baseline="-25000">
                <a:ea typeface="新細明體" charset="-120"/>
              </a:rPr>
              <a:t>Sil</a:t>
            </a:r>
          </a:p>
        </p:txBody>
      </p:sp>
      <p:sp>
        <p:nvSpPr>
          <p:cNvPr id="72721" name="Rectangle 16"/>
          <p:cNvSpPr>
            <a:spLocks noChangeArrowheads="1"/>
          </p:cNvSpPr>
          <p:nvPr/>
        </p:nvSpPr>
        <p:spPr bwMode="auto">
          <a:xfrm>
            <a:off x="3554413" y="5835650"/>
            <a:ext cx="1465262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72722" name="Object 17"/>
          <p:cNvGraphicFramePr>
            <a:graphicFrameLocks noChangeAspect="1"/>
          </p:cNvGraphicFramePr>
          <p:nvPr/>
        </p:nvGraphicFramePr>
        <p:xfrm>
          <a:off x="3744913" y="5851525"/>
          <a:ext cx="103822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4" name="Equation" r:id="rId9" imgW="634725" imgH="253890" progId="Equation.3">
                  <p:embed/>
                </p:oleObj>
              </mc:Choice>
              <mc:Fallback>
                <p:oleObj name="Equation" r:id="rId9" imgW="634725" imgH="25389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13" y="5851525"/>
                        <a:ext cx="1038225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23" name="Line 18"/>
          <p:cNvSpPr>
            <a:spLocks noChangeShapeType="1"/>
          </p:cNvSpPr>
          <p:nvPr/>
        </p:nvSpPr>
        <p:spPr bwMode="auto">
          <a:xfrm>
            <a:off x="4287838" y="5638800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24" name="Line 19"/>
          <p:cNvSpPr>
            <a:spLocks noChangeShapeType="1"/>
          </p:cNvSpPr>
          <p:nvPr/>
        </p:nvSpPr>
        <p:spPr bwMode="auto">
          <a:xfrm>
            <a:off x="4257675" y="3389313"/>
            <a:ext cx="0" cy="676275"/>
          </a:xfrm>
          <a:prstGeom prst="line">
            <a:avLst/>
          </a:prstGeom>
          <a:noFill/>
          <a:ln w="158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25" name="Rectangle 20"/>
          <p:cNvSpPr>
            <a:spLocks noChangeArrowheads="1"/>
          </p:cNvSpPr>
          <p:nvPr/>
        </p:nvSpPr>
        <p:spPr bwMode="auto">
          <a:xfrm>
            <a:off x="1219200" y="3443288"/>
            <a:ext cx="1209675" cy="45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Feature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Extraction</a:t>
            </a:r>
          </a:p>
        </p:txBody>
      </p:sp>
      <p:sp>
        <p:nvSpPr>
          <p:cNvPr id="72726" name="Line 21"/>
          <p:cNvSpPr>
            <a:spLocks noChangeShapeType="1"/>
          </p:cNvSpPr>
          <p:nvPr/>
        </p:nvSpPr>
        <p:spPr bwMode="auto">
          <a:xfrm>
            <a:off x="390525" y="3675063"/>
            <a:ext cx="8191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27" name="Line 22"/>
          <p:cNvSpPr>
            <a:spLocks noChangeShapeType="1"/>
          </p:cNvSpPr>
          <p:nvPr/>
        </p:nvSpPr>
        <p:spPr bwMode="auto">
          <a:xfrm flipV="1">
            <a:off x="2435225" y="3671888"/>
            <a:ext cx="692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28" name="Freeform 23"/>
          <p:cNvSpPr>
            <a:spLocks/>
          </p:cNvSpPr>
          <p:nvPr/>
        </p:nvSpPr>
        <p:spPr bwMode="auto">
          <a:xfrm>
            <a:off x="3152775" y="2047875"/>
            <a:ext cx="387350" cy="3960813"/>
          </a:xfrm>
          <a:custGeom>
            <a:avLst/>
            <a:gdLst>
              <a:gd name="T0" fmla="*/ 2147483647 w 182"/>
              <a:gd name="T1" fmla="*/ 0 h 2404"/>
              <a:gd name="T2" fmla="*/ 0 w 182"/>
              <a:gd name="T3" fmla="*/ 0 h 2404"/>
              <a:gd name="T4" fmla="*/ 0 w 182"/>
              <a:gd name="T5" fmla="*/ 2147483647 h 2404"/>
              <a:gd name="T6" fmla="*/ 2147483647 w 182"/>
              <a:gd name="T7" fmla="*/ 2147483647 h 2404"/>
              <a:gd name="T8" fmla="*/ 0 60000 65536"/>
              <a:gd name="T9" fmla="*/ 0 60000 65536"/>
              <a:gd name="T10" fmla="*/ 0 60000 65536"/>
              <a:gd name="T11" fmla="*/ 0 60000 65536"/>
              <a:gd name="T12" fmla="*/ 0 w 182"/>
              <a:gd name="T13" fmla="*/ 0 h 2404"/>
              <a:gd name="T14" fmla="*/ 182 w 182"/>
              <a:gd name="T15" fmla="*/ 2404 h 24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" h="2404">
                <a:moveTo>
                  <a:pt x="182" y="0"/>
                </a:moveTo>
                <a:lnTo>
                  <a:pt x="0" y="0"/>
                </a:lnTo>
                <a:lnTo>
                  <a:pt x="0" y="2404"/>
                </a:lnTo>
                <a:lnTo>
                  <a:pt x="182" y="240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29" name="Line 24"/>
          <p:cNvSpPr>
            <a:spLocks noChangeShapeType="1"/>
          </p:cNvSpPr>
          <p:nvPr/>
        </p:nvSpPr>
        <p:spPr bwMode="auto">
          <a:xfrm>
            <a:off x="3152775" y="4856163"/>
            <a:ext cx="38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0" name="Line 25"/>
          <p:cNvSpPr>
            <a:spLocks noChangeShapeType="1"/>
          </p:cNvSpPr>
          <p:nvPr/>
        </p:nvSpPr>
        <p:spPr bwMode="auto">
          <a:xfrm>
            <a:off x="3152775" y="3170238"/>
            <a:ext cx="38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1" name="Line 26"/>
          <p:cNvSpPr>
            <a:spLocks noChangeShapeType="1"/>
          </p:cNvSpPr>
          <p:nvPr/>
        </p:nvSpPr>
        <p:spPr bwMode="auto">
          <a:xfrm>
            <a:off x="5019675" y="3170238"/>
            <a:ext cx="738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2" name="AutoShape 27"/>
          <p:cNvSpPr>
            <a:spLocks noChangeArrowheads="1"/>
          </p:cNvSpPr>
          <p:nvPr/>
        </p:nvSpPr>
        <p:spPr bwMode="auto">
          <a:xfrm rot="-5400000">
            <a:off x="4438651" y="3552825"/>
            <a:ext cx="2951162" cy="33178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>Most Like Word Selector</a:t>
            </a:r>
          </a:p>
        </p:txBody>
      </p:sp>
      <p:sp>
        <p:nvSpPr>
          <p:cNvPr id="72733" name="Freeform 28"/>
          <p:cNvSpPr>
            <a:spLocks/>
          </p:cNvSpPr>
          <p:nvPr/>
        </p:nvSpPr>
        <p:spPr bwMode="auto">
          <a:xfrm>
            <a:off x="5005388" y="4275138"/>
            <a:ext cx="731837" cy="581025"/>
          </a:xfrm>
          <a:custGeom>
            <a:avLst/>
            <a:gdLst>
              <a:gd name="T0" fmla="*/ 0 w 461"/>
              <a:gd name="T1" fmla="*/ 2147483647 h 366"/>
              <a:gd name="T2" fmla="*/ 2147483647 w 461"/>
              <a:gd name="T3" fmla="*/ 2147483647 h 366"/>
              <a:gd name="T4" fmla="*/ 2147483647 w 461"/>
              <a:gd name="T5" fmla="*/ 0 h 366"/>
              <a:gd name="T6" fmla="*/ 0 60000 65536"/>
              <a:gd name="T7" fmla="*/ 0 60000 65536"/>
              <a:gd name="T8" fmla="*/ 0 60000 65536"/>
              <a:gd name="T9" fmla="*/ 0 w 461"/>
              <a:gd name="T10" fmla="*/ 0 h 366"/>
              <a:gd name="T11" fmla="*/ 461 w 461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366">
                <a:moveTo>
                  <a:pt x="0" y="366"/>
                </a:moveTo>
                <a:lnTo>
                  <a:pt x="91" y="366"/>
                </a:lnTo>
                <a:lnTo>
                  <a:pt x="46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4" name="Freeform 29"/>
          <p:cNvSpPr>
            <a:spLocks/>
          </p:cNvSpPr>
          <p:nvPr/>
        </p:nvSpPr>
        <p:spPr bwMode="auto">
          <a:xfrm>
            <a:off x="5030788" y="4833938"/>
            <a:ext cx="696912" cy="1174750"/>
          </a:xfrm>
          <a:custGeom>
            <a:avLst/>
            <a:gdLst>
              <a:gd name="T0" fmla="*/ 0 w 469"/>
              <a:gd name="T1" fmla="*/ 2147483647 h 740"/>
              <a:gd name="T2" fmla="*/ 2147483647 w 469"/>
              <a:gd name="T3" fmla="*/ 2147483647 h 740"/>
              <a:gd name="T4" fmla="*/ 2147483647 w 469"/>
              <a:gd name="T5" fmla="*/ 0 h 740"/>
              <a:gd name="T6" fmla="*/ 0 60000 65536"/>
              <a:gd name="T7" fmla="*/ 0 60000 65536"/>
              <a:gd name="T8" fmla="*/ 0 60000 65536"/>
              <a:gd name="T9" fmla="*/ 0 w 469"/>
              <a:gd name="T10" fmla="*/ 0 h 740"/>
              <a:gd name="T11" fmla="*/ 469 w 469"/>
              <a:gd name="T12" fmla="*/ 740 h 7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740">
                <a:moveTo>
                  <a:pt x="0" y="740"/>
                </a:moveTo>
                <a:lnTo>
                  <a:pt x="91" y="740"/>
                </a:lnTo>
                <a:lnTo>
                  <a:pt x="46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5" name="Freeform 30"/>
          <p:cNvSpPr>
            <a:spLocks/>
          </p:cNvSpPr>
          <p:nvPr/>
        </p:nvSpPr>
        <p:spPr bwMode="auto">
          <a:xfrm>
            <a:off x="5013325" y="2039938"/>
            <a:ext cx="723900" cy="558800"/>
          </a:xfrm>
          <a:custGeom>
            <a:avLst/>
            <a:gdLst>
              <a:gd name="T0" fmla="*/ 0 w 456"/>
              <a:gd name="T1" fmla="*/ 0 h 352"/>
              <a:gd name="T2" fmla="*/ 2147483647 w 456"/>
              <a:gd name="T3" fmla="*/ 0 h 352"/>
              <a:gd name="T4" fmla="*/ 2147483647 w 456"/>
              <a:gd name="T5" fmla="*/ 2147483647 h 352"/>
              <a:gd name="T6" fmla="*/ 0 60000 65536"/>
              <a:gd name="T7" fmla="*/ 0 60000 65536"/>
              <a:gd name="T8" fmla="*/ 0 60000 65536"/>
              <a:gd name="T9" fmla="*/ 0 w 456"/>
              <a:gd name="T10" fmla="*/ 0 h 352"/>
              <a:gd name="T11" fmla="*/ 456 w 456"/>
              <a:gd name="T12" fmla="*/ 352 h 3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6" h="352">
                <a:moveTo>
                  <a:pt x="0" y="0"/>
                </a:moveTo>
                <a:lnTo>
                  <a:pt x="104" y="0"/>
                </a:lnTo>
                <a:lnTo>
                  <a:pt x="456" y="3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6" name="Line 31"/>
          <p:cNvSpPr>
            <a:spLocks noChangeShapeType="1"/>
          </p:cNvSpPr>
          <p:nvPr/>
        </p:nvSpPr>
        <p:spPr bwMode="auto">
          <a:xfrm flipV="1">
            <a:off x="6102350" y="3667125"/>
            <a:ext cx="692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2737" name="Text Box 32"/>
          <p:cNvSpPr txBox="1">
            <a:spLocks noChangeArrowheads="1"/>
          </p:cNvSpPr>
          <p:nvPr/>
        </p:nvSpPr>
        <p:spPr bwMode="auto">
          <a:xfrm>
            <a:off x="6834188" y="3497263"/>
            <a:ext cx="47783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300" i="1">
                <a:ea typeface="新細明體" charset="-120"/>
              </a:rPr>
              <a:t>M</a:t>
            </a:r>
            <a:r>
              <a:rPr lang="en-US" altLang="zh-TW" sz="1300" i="1" baseline="-25000">
                <a:ea typeface="新細明體" charset="-120"/>
              </a:rPr>
              <a:t>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ea typeface="新細明體" charset="-120"/>
            </a:endParaRPr>
          </a:p>
        </p:txBody>
      </p:sp>
      <p:sp>
        <p:nvSpPr>
          <p:cNvPr id="72738" name="Text Box 33"/>
          <p:cNvSpPr txBox="1">
            <a:spLocks noChangeArrowheads="1"/>
          </p:cNvSpPr>
          <p:nvPr/>
        </p:nvSpPr>
        <p:spPr bwMode="auto">
          <a:xfrm>
            <a:off x="2243138" y="2984500"/>
            <a:ext cx="9255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 i="1">
                <a:ea typeface="新細明體" charset="-120"/>
              </a:rPr>
              <a:t>Feature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 i="1">
                <a:ea typeface="新細明體" charset="-120"/>
              </a:rPr>
              <a:t>Sequence</a:t>
            </a:r>
            <a:endParaRPr lang="en-US" altLang="zh-TW" sz="1300" i="1" baseline="-25000">
              <a:ea typeface="新細明體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000">
              <a:ea typeface="新細明體" charset="-120"/>
            </a:endParaRPr>
          </a:p>
        </p:txBody>
      </p:sp>
      <p:sp>
        <p:nvSpPr>
          <p:cNvPr id="72739" name="Text Box 34"/>
          <p:cNvSpPr txBox="1">
            <a:spLocks noChangeArrowheads="1"/>
          </p:cNvSpPr>
          <p:nvPr/>
        </p:nvSpPr>
        <p:spPr bwMode="auto">
          <a:xfrm>
            <a:off x="2552700" y="3421063"/>
            <a:ext cx="29051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300" b="1" i="1">
                <a:ea typeface="新細明體" charset="-120"/>
              </a:rPr>
              <a:t>X</a:t>
            </a:r>
            <a:endParaRPr lang="en-US" altLang="zh-TW" sz="1300" b="1" i="1" baseline="-25000">
              <a:ea typeface="新細明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ea typeface="新細明體" charset="-120"/>
            </a:endParaRPr>
          </a:p>
        </p:txBody>
      </p:sp>
      <p:sp>
        <p:nvSpPr>
          <p:cNvPr id="72740" name="Text Box 35"/>
          <p:cNvSpPr txBox="1">
            <a:spLocks noChangeArrowheads="1"/>
          </p:cNvSpPr>
          <p:nvPr/>
        </p:nvSpPr>
        <p:spPr bwMode="auto">
          <a:xfrm>
            <a:off x="323850" y="3125788"/>
            <a:ext cx="7413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 i="1">
                <a:ea typeface="新細明體" charset="-120"/>
              </a:rPr>
              <a:t>Speech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 i="1">
                <a:ea typeface="新細明體" charset="-120"/>
              </a:rPr>
              <a:t> Signal</a:t>
            </a:r>
            <a:endParaRPr lang="en-US" altLang="zh-TW" sz="1300" i="1" baseline="-25000">
              <a:ea typeface="新細明體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000">
              <a:ea typeface="新細明體" charset="-120"/>
            </a:endParaRPr>
          </a:p>
        </p:txBody>
      </p:sp>
      <p:sp>
        <p:nvSpPr>
          <p:cNvPr id="72741" name="Text Box 36"/>
          <p:cNvSpPr txBox="1">
            <a:spLocks noChangeArrowheads="1"/>
          </p:cNvSpPr>
          <p:nvPr/>
        </p:nvSpPr>
        <p:spPr bwMode="auto">
          <a:xfrm>
            <a:off x="4979988" y="1643063"/>
            <a:ext cx="784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Likelihood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of</a:t>
            </a:r>
            <a:r>
              <a:rPr lang="en-US" altLang="zh-TW" sz="1000" i="1">
                <a:ea typeface="新細明體" charset="-120"/>
              </a:rPr>
              <a:t> M</a:t>
            </a:r>
            <a:r>
              <a:rPr lang="en-US" altLang="zh-TW" sz="1000" baseline="-25000">
                <a:ea typeface="新細明體" charset="-120"/>
              </a:rPr>
              <a:t>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000">
              <a:ea typeface="新細明體" charset="-120"/>
            </a:endParaRPr>
          </a:p>
        </p:txBody>
      </p:sp>
      <p:sp>
        <p:nvSpPr>
          <p:cNvPr id="72742" name="Text Box 37"/>
          <p:cNvSpPr txBox="1">
            <a:spLocks noChangeArrowheads="1"/>
          </p:cNvSpPr>
          <p:nvPr/>
        </p:nvSpPr>
        <p:spPr bwMode="auto">
          <a:xfrm>
            <a:off x="4979988" y="2768600"/>
            <a:ext cx="784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Likelihood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of</a:t>
            </a:r>
            <a:r>
              <a:rPr lang="en-US" altLang="zh-TW" sz="1000" i="1">
                <a:ea typeface="新細明體" charset="-120"/>
              </a:rPr>
              <a:t> M</a:t>
            </a:r>
            <a:r>
              <a:rPr lang="en-US" altLang="zh-TW" sz="1000" baseline="-25000">
                <a:ea typeface="新細明體" charset="-12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000">
              <a:ea typeface="新細明體" charset="-120"/>
            </a:endParaRPr>
          </a:p>
        </p:txBody>
      </p:sp>
      <p:sp>
        <p:nvSpPr>
          <p:cNvPr id="72743" name="Text Box 38"/>
          <p:cNvSpPr txBox="1">
            <a:spLocks noChangeArrowheads="1"/>
          </p:cNvSpPr>
          <p:nvPr/>
        </p:nvSpPr>
        <p:spPr bwMode="auto">
          <a:xfrm>
            <a:off x="4979988" y="3992563"/>
            <a:ext cx="784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Likelihood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of</a:t>
            </a:r>
            <a:r>
              <a:rPr lang="en-US" altLang="zh-TW" sz="1000" i="1">
                <a:ea typeface="新細明體" charset="-120"/>
              </a:rPr>
              <a:t> M</a:t>
            </a:r>
            <a:r>
              <a:rPr lang="en-US" altLang="zh-TW" sz="1000" i="1" baseline="-25000">
                <a:ea typeface="新細明體" charset="-120"/>
              </a:rPr>
              <a:t>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000">
              <a:ea typeface="新細明體" charset="-120"/>
            </a:endParaRPr>
          </a:p>
        </p:txBody>
      </p:sp>
      <p:sp>
        <p:nvSpPr>
          <p:cNvPr id="72744" name="Text Box 39"/>
          <p:cNvSpPr txBox="1">
            <a:spLocks noChangeArrowheads="1"/>
          </p:cNvSpPr>
          <p:nvPr/>
        </p:nvSpPr>
        <p:spPr bwMode="auto">
          <a:xfrm>
            <a:off x="5062538" y="5980113"/>
            <a:ext cx="784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Likelihood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ea typeface="新細明體" charset="-120"/>
              </a:rPr>
              <a:t>of</a:t>
            </a:r>
            <a:r>
              <a:rPr lang="en-US" altLang="zh-TW" sz="1000" i="1">
                <a:ea typeface="新細明體" charset="-120"/>
              </a:rPr>
              <a:t> M</a:t>
            </a:r>
            <a:r>
              <a:rPr lang="en-US" altLang="zh-TW" sz="1000" i="1" baseline="-25000">
                <a:ea typeface="新細明體" charset="-120"/>
              </a:rPr>
              <a:t>Sil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000">
              <a:ea typeface="新細明體" charset="-120"/>
            </a:endParaRPr>
          </a:p>
        </p:txBody>
      </p:sp>
      <p:graphicFrame>
        <p:nvGraphicFramePr>
          <p:cNvPr id="72745" name="Object 40"/>
          <p:cNvGraphicFramePr>
            <a:graphicFrameLocks noChangeAspect="1"/>
          </p:cNvGraphicFramePr>
          <p:nvPr/>
        </p:nvGraphicFramePr>
        <p:xfrm>
          <a:off x="6257925" y="3028950"/>
          <a:ext cx="21478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5" name="Equation" r:id="rId11" imgW="1802618" imgH="317362" progId="Equation.3">
                  <p:embed/>
                </p:oleObj>
              </mc:Choice>
              <mc:Fallback>
                <p:oleObj name="Equation" r:id="rId11" imgW="1802618" imgH="317362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25" y="3028950"/>
                        <a:ext cx="214788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46" name="Text Box 41"/>
          <p:cNvSpPr txBox="1">
            <a:spLocks noChangeArrowheads="1"/>
          </p:cNvSpPr>
          <p:nvPr/>
        </p:nvSpPr>
        <p:spPr bwMode="auto">
          <a:xfrm>
            <a:off x="6156325" y="4294188"/>
            <a:ext cx="1752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300">
                <a:ea typeface="新細明體" charset="-120"/>
              </a:rPr>
              <a:t/>
            </a:r>
            <a:br>
              <a:rPr lang="en-US" altLang="zh-TW" sz="1300">
                <a:ea typeface="新細明體" charset="-120"/>
              </a:rPr>
            </a:br>
            <a:r>
              <a:rPr lang="en-US" altLang="zh-TW" sz="1300">
                <a:solidFill>
                  <a:srgbClr val="0000CC"/>
                </a:solidFill>
                <a:ea typeface="新細明體" charset="-120"/>
              </a:rPr>
              <a:t>Viterbi Approximation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000">
              <a:ea typeface="新細明體" charset="-120"/>
            </a:endParaRPr>
          </a:p>
        </p:txBody>
      </p:sp>
      <p:graphicFrame>
        <p:nvGraphicFramePr>
          <p:cNvPr id="72747" name="Object 42"/>
          <p:cNvGraphicFramePr>
            <a:graphicFrameLocks noChangeAspect="1"/>
          </p:cNvGraphicFramePr>
          <p:nvPr/>
        </p:nvGraphicFramePr>
        <p:xfrm>
          <a:off x="6291263" y="4852988"/>
          <a:ext cx="25971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6" name="Equation" r:id="rId13" imgW="2260600" imgH="317500" progId="Equation.3">
                  <p:embed/>
                </p:oleObj>
              </mc:Choice>
              <mc:Fallback>
                <p:oleObj name="Equation" r:id="rId13" imgW="2260600" imgH="3175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263" y="4852988"/>
                        <a:ext cx="25971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48" name="Picture 4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2270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4D2DADE2-7930-4FC3-B403-A385D70B2003}" type="slidenum">
              <a:rPr lang="en-US" altLang="zh-TW"/>
              <a:pPr>
                <a:defRPr/>
              </a:pPr>
              <a:t>71</a:t>
            </a:fld>
            <a:endParaRPr lang="en-US" altLang="zh-TW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85213" cy="928687"/>
          </a:xfrm>
        </p:spPr>
        <p:txBody>
          <a:bodyPr/>
          <a:lstStyle/>
          <a:p>
            <a:pPr eaLnBrk="1" hangingPunct="1"/>
            <a:r>
              <a:rPr lang="en-US" altLang="zh-TW" smtClean="0"/>
              <a:t>Measures of ASR Performance (1/2)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675" y="1104900"/>
            <a:ext cx="8851900" cy="5738813"/>
          </a:xfrm>
        </p:spPr>
        <p:txBody>
          <a:bodyPr/>
          <a:lstStyle/>
          <a:p>
            <a:pPr eaLnBrk="1" hangingPunct="1"/>
            <a:r>
              <a:rPr lang="en-US" altLang="zh-TW" smtClean="0"/>
              <a:t>Evaluating the performance of automatic speech recognition (ASR) systems is critical, and the </a:t>
            </a:r>
            <a:r>
              <a:rPr lang="en-US" altLang="zh-TW" smtClean="0">
                <a:solidFill>
                  <a:srgbClr val="0000FF"/>
                </a:solidFill>
              </a:rPr>
              <a:t>Word Recognition Error Rate</a:t>
            </a:r>
            <a:r>
              <a:rPr lang="en-US" altLang="zh-TW" smtClean="0"/>
              <a:t> (WER) is one of the most important measures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z="800" smtClean="0"/>
          </a:p>
          <a:p>
            <a:pPr eaLnBrk="1" hangingPunct="1"/>
            <a:r>
              <a:rPr lang="en-US" altLang="zh-TW" smtClean="0"/>
              <a:t>There are typically three types of word recognition errors</a:t>
            </a:r>
          </a:p>
          <a:p>
            <a:pPr lvl="1" eaLnBrk="1" hangingPunct="1"/>
            <a:r>
              <a:rPr lang="en-US" altLang="zh-TW" smtClean="0">
                <a:solidFill>
                  <a:srgbClr val="0000FF"/>
                </a:solidFill>
              </a:rPr>
              <a:t>Substitution</a:t>
            </a:r>
          </a:p>
          <a:p>
            <a:pPr lvl="2" eaLnBrk="1" hangingPunct="1"/>
            <a:r>
              <a:rPr lang="en-US" altLang="zh-TW" sz="1800" smtClean="0"/>
              <a:t>An incorrect word was substituted for the correct word</a:t>
            </a:r>
          </a:p>
          <a:p>
            <a:pPr lvl="1" eaLnBrk="1" hangingPunct="1"/>
            <a:r>
              <a:rPr lang="en-US" altLang="zh-TW" smtClean="0">
                <a:solidFill>
                  <a:srgbClr val="0000FF"/>
                </a:solidFill>
              </a:rPr>
              <a:t>Deletion</a:t>
            </a:r>
          </a:p>
          <a:p>
            <a:pPr lvl="2" eaLnBrk="1" hangingPunct="1"/>
            <a:r>
              <a:rPr lang="en-US" altLang="zh-TW" sz="1800" smtClean="0"/>
              <a:t>A correct word was omitted in the recognized sentence</a:t>
            </a:r>
          </a:p>
          <a:p>
            <a:pPr lvl="1" eaLnBrk="1" hangingPunct="1"/>
            <a:r>
              <a:rPr lang="en-US" altLang="zh-TW" smtClean="0">
                <a:solidFill>
                  <a:srgbClr val="0000FF"/>
                </a:solidFill>
              </a:rPr>
              <a:t>Insertion</a:t>
            </a:r>
          </a:p>
          <a:p>
            <a:pPr lvl="2" eaLnBrk="1" hangingPunct="1"/>
            <a:r>
              <a:rPr lang="en-US" altLang="zh-TW" sz="1800" smtClean="0"/>
              <a:t>An extra word was added in the recognized sentence</a:t>
            </a:r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How to determine the minimum error rate?</a:t>
            </a:r>
          </a:p>
          <a:p>
            <a:pPr lvl="1" eaLnBrk="1" hangingPunct="1"/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z="700" smtClean="0"/>
          </a:p>
          <a:p>
            <a:pPr lvl="1" eaLnBrk="1" hangingPunct="1"/>
            <a:endParaRPr lang="en-US" altLang="zh-TW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3964D5A1-72DB-48C3-B3AD-4B566C256BB1}" type="slidenum">
              <a:rPr lang="en-US" altLang="zh-TW"/>
              <a:pPr>
                <a:defRPr/>
              </a:pPr>
              <a:t>72</a:t>
            </a:fld>
            <a:endParaRPr lang="en-US" altLang="zh-TW"/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766763" y="4740275"/>
            <a:ext cx="8039100" cy="576263"/>
          </a:xfrm>
          <a:prstGeom prst="rect">
            <a:avLst/>
          </a:prstGeom>
          <a:solidFill>
            <a:srgbClr val="FFFF99">
              <a:alpha val="58038"/>
            </a:srgbClr>
          </a:solidFill>
          <a:ln w="31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766763" y="5938838"/>
            <a:ext cx="8053387" cy="600075"/>
          </a:xfrm>
          <a:prstGeom prst="rect">
            <a:avLst/>
          </a:prstGeom>
          <a:solidFill>
            <a:srgbClr val="FFFF99">
              <a:alpha val="58038"/>
            </a:srgbClr>
          </a:solidFill>
          <a:ln w="31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4757" name="Rectangle 4"/>
          <p:cNvSpPr>
            <a:spLocks noGrp="1" noChangeArrowheads="1"/>
          </p:cNvSpPr>
          <p:nvPr>
            <p:ph type="title"/>
          </p:nvPr>
        </p:nvSpPr>
        <p:spPr>
          <a:xfrm>
            <a:off x="203200" y="-100013"/>
            <a:ext cx="8759825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Measures of ASR Performance (2/2)</a:t>
            </a:r>
          </a:p>
        </p:txBody>
      </p:sp>
      <p:sp>
        <p:nvSpPr>
          <p:cNvPr id="7475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55600" y="762000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Calculate the WER by aligning the correct word string against the recognized word string</a:t>
            </a:r>
          </a:p>
          <a:p>
            <a:pPr lvl="1" eaLnBrk="1" hangingPunct="1"/>
            <a:r>
              <a:rPr lang="en-US" altLang="zh-TW" smtClean="0"/>
              <a:t>A </a:t>
            </a:r>
            <a:r>
              <a:rPr lang="en-US" altLang="zh-TW" smtClean="0">
                <a:solidFill>
                  <a:srgbClr val="0000FF"/>
                </a:solidFill>
              </a:rPr>
              <a:t>maximum substring matching</a:t>
            </a:r>
            <a:r>
              <a:rPr lang="en-US" altLang="zh-TW" smtClean="0"/>
              <a:t> problem</a:t>
            </a:r>
          </a:p>
          <a:p>
            <a:pPr lvl="1" eaLnBrk="1" hangingPunct="1"/>
            <a:r>
              <a:rPr lang="en-US" altLang="zh-TW" smtClean="0"/>
              <a:t>Can be handled by </a:t>
            </a:r>
            <a:r>
              <a:rPr lang="en-US" altLang="zh-TW" smtClean="0">
                <a:solidFill>
                  <a:srgbClr val="0000FF"/>
                </a:solidFill>
              </a:rPr>
              <a:t>dynamic programming</a:t>
            </a:r>
            <a:r>
              <a:rPr lang="en-US" altLang="zh-TW" sz="1800" smtClean="0">
                <a:solidFill>
                  <a:srgbClr val="0000FF"/>
                </a:solidFill>
              </a:rPr>
              <a:t> </a:t>
            </a:r>
          </a:p>
          <a:p>
            <a:pPr lvl="1" eaLnBrk="1" hangingPunct="1"/>
            <a:endParaRPr lang="en-US" altLang="zh-TW" sz="180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mtClean="0"/>
              <a:t>Example: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z="1200" smtClean="0"/>
          </a:p>
          <a:p>
            <a:pPr lvl="1" eaLnBrk="1" hangingPunct="1"/>
            <a:r>
              <a:rPr lang="en-US" altLang="zh-TW" smtClean="0"/>
              <a:t>Error analysis: </a:t>
            </a:r>
            <a:r>
              <a:rPr lang="en-US" altLang="zh-TW" smtClean="0">
                <a:solidFill>
                  <a:srgbClr val="0000FF"/>
                </a:solidFill>
              </a:rPr>
              <a:t>one deletion and one insertion</a:t>
            </a:r>
          </a:p>
          <a:p>
            <a:pPr lvl="1" eaLnBrk="1" hangingPunct="1"/>
            <a:r>
              <a:rPr lang="en-US" altLang="zh-TW" smtClean="0"/>
              <a:t>Measures: </a:t>
            </a:r>
            <a:r>
              <a:rPr lang="en-US" altLang="zh-TW" smtClean="0">
                <a:solidFill>
                  <a:srgbClr val="0000FF"/>
                </a:solidFill>
              </a:rPr>
              <a:t>word error rate</a:t>
            </a:r>
            <a:r>
              <a:rPr lang="en-US" altLang="zh-TW" smtClean="0"/>
              <a:t> (WER), </a:t>
            </a:r>
            <a:r>
              <a:rPr lang="en-US" altLang="zh-TW" smtClean="0">
                <a:solidFill>
                  <a:srgbClr val="0000FF"/>
                </a:solidFill>
              </a:rPr>
              <a:t>word correction rate</a:t>
            </a:r>
            <a:r>
              <a:rPr lang="en-US" altLang="zh-TW" smtClean="0"/>
              <a:t> (WCR), </a:t>
            </a:r>
            <a:r>
              <a:rPr lang="en-US" altLang="zh-TW" smtClean="0">
                <a:solidFill>
                  <a:srgbClr val="0000FF"/>
                </a:solidFill>
              </a:rPr>
              <a:t>word accuracy rate</a:t>
            </a:r>
            <a:r>
              <a:rPr lang="en-US" altLang="zh-TW" smtClean="0"/>
              <a:t> (WAR)</a:t>
            </a:r>
          </a:p>
          <a:p>
            <a:pPr eaLnBrk="1" hangingPunct="1"/>
            <a:endParaRPr lang="en-US" altLang="zh-TW" smtClean="0"/>
          </a:p>
        </p:txBody>
      </p:sp>
      <p:sp>
        <p:nvSpPr>
          <p:cNvPr id="74759" name="Text Box 6"/>
          <p:cNvSpPr txBox="1">
            <a:spLocks noChangeArrowheads="1"/>
          </p:cNvSpPr>
          <p:nvPr/>
        </p:nvSpPr>
        <p:spPr bwMode="auto">
          <a:xfrm>
            <a:off x="2357438" y="2465388"/>
            <a:ext cx="3748087" cy="8540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TW" sz="2000">
                <a:ea typeface="新細明體" charset="-120"/>
              </a:rPr>
              <a:t>Correct       : “</a:t>
            </a:r>
            <a:r>
              <a:rPr lang="en-US" altLang="zh-TW" sz="2000">
                <a:solidFill>
                  <a:srgbClr val="0000FF"/>
                </a:solidFill>
                <a:ea typeface="新細明體" charset="-120"/>
              </a:rPr>
              <a:t>the effect is clear</a:t>
            </a:r>
            <a:r>
              <a:rPr lang="en-US" altLang="zh-TW" sz="2000">
                <a:ea typeface="新細明體" charset="-120"/>
              </a:rPr>
              <a:t>”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TW" sz="2000">
                <a:ea typeface="新細明體" charset="-120"/>
              </a:rPr>
              <a:t>Recognized: “</a:t>
            </a:r>
            <a:r>
              <a:rPr lang="en-US" altLang="zh-TW" sz="2000">
                <a:solidFill>
                  <a:srgbClr val="0000FF"/>
                </a:solidFill>
                <a:ea typeface="新細明體" charset="-120"/>
              </a:rPr>
              <a:t>effect is</a:t>
            </a:r>
            <a:r>
              <a:rPr lang="en-US" altLang="zh-TW" sz="2000">
                <a:ea typeface="新細明體" charset="-120"/>
              </a:rPr>
              <a:t> not </a:t>
            </a:r>
            <a:r>
              <a:rPr lang="en-US" altLang="zh-TW" sz="2000">
                <a:solidFill>
                  <a:srgbClr val="0000FF"/>
                </a:solidFill>
                <a:ea typeface="新細明體" charset="-120"/>
              </a:rPr>
              <a:t>clear</a:t>
            </a:r>
            <a:r>
              <a:rPr lang="en-US" altLang="zh-TW" sz="2000">
                <a:ea typeface="新細明體" charset="-120"/>
              </a:rPr>
              <a:t>”</a:t>
            </a:r>
          </a:p>
        </p:txBody>
      </p:sp>
      <p:graphicFrame>
        <p:nvGraphicFramePr>
          <p:cNvPr id="74760" name="Object 7"/>
          <p:cNvGraphicFramePr>
            <a:graphicFrameLocks noChangeAspect="1"/>
          </p:cNvGraphicFramePr>
          <p:nvPr/>
        </p:nvGraphicFramePr>
        <p:xfrm>
          <a:off x="776288" y="4737100"/>
          <a:ext cx="79724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7" name="方程式" r:id="rId3" imgW="4876800" imgH="1219200" progId="Equation.3">
                  <p:embed/>
                </p:oleObj>
              </mc:Choice>
              <mc:Fallback>
                <p:oleObj name="方程式" r:id="rId3" imgW="4876800" imgH="1219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4737100"/>
                        <a:ext cx="7972425" cy="177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>
                                <a:alpha val="25098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1" name="Freeform 8"/>
          <p:cNvSpPr>
            <a:spLocks/>
          </p:cNvSpPr>
          <p:nvPr/>
        </p:nvSpPr>
        <p:spPr bwMode="auto">
          <a:xfrm>
            <a:off x="3976688" y="2441575"/>
            <a:ext cx="1393825" cy="865188"/>
          </a:xfrm>
          <a:custGeom>
            <a:avLst/>
            <a:gdLst>
              <a:gd name="T0" fmla="*/ 2147483647 w 878"/>
              <a:gd name="T1" fmla="*/ 2147483647 h 488"/>
              <a:gd name="T2" fmla="*/ 2147483647 w 878"/>
              <a:gd name="T3" fmla="*/ 2147483647 h 488"/>
              <a:gd name="T4" fmla="*/ 2147483647 w 878"/>
              <a:gd name="T5" fmla="*/ 2147483647 h 488"/>
              <a:gd name="T6" fmla="*/ 2147483647 w 878"/>
              <a:gd name="T7" fmla="*/ 2147483647 h 488"/>
              <a:gd name="T8" fmla="*/ 2147483647 w 878"/>
              <a:gd name="T9" fmla="*/ 2147483647 h 488"/>
              <a:gd name="T10" fmla="*/ 2147483647 w 878"/>
              <a:gd name="T11" fmla="*/ 2147483647 h 488"/>
              <a:gd name="T12" fmla="*/ 0 w 878"/>
              <a:gd name="T13" fmla="*/ 2147483647 h 488"/>
              <a:gd name="T14" fmla="*/ 2147483647 w 878"/>
              <a:gd name="T15" fmla="*/ 2147483647 h 488"/>
              <a:gd name="T16" fmla="*/ 2147483647 w 878"/>
              <a:gd name="T17" fmla="*/ 2147483647 h 488"/>
              <a:gd name="T18" fmla="*/ 2147483647 w 878"/>
              <a:gd name="T19" fmla="*/ 2147483647 h 488"/>
              <a:gd name="T20" fmla="*/ 2147483647 w 878"/>
              <a:gd name="T21" fmla="*/ 2147483647 h 488"/>
              <a:gd name="T22" fmla="*/ 2147483647 w 878"/>
              <a:gd name="T23" fmla="*/ 2147483647 h 488"/>
              <a:gd name="T24" fmla="*/ 2147483647 w 878"/>
              <a:gd name="T25" fmla="*/ 2147483647 h 488"/>
              <a:gd name="T26" fmla="*/ 2147483647 w 878"/>
              <a:gd name="T27" fmla="*/ 2147483647 h 488"/>
              <a:gd name="T28" fmla="*/ 2147483647 w 878"/>
              <a:gd name="T29" fmla="*/ 2147483647 h 488"/>
              <a:gd name="T30" fmla="*/ 2147483647 w 878"/>
              <a:gd name="T31" fmla="*/ 2147483647 h 488"/>
              <a:gd name="T32" fmla="*/ 2147483647 w 878"/>
              <a:gd name="T33" fmla="*/ 2147483647 h 488"/>
              <a:gd name="T34" fmla="*/ 2147483647 w 878"/>
              <a:gd name="T35" fmla="*/ 2147483647 h 4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78"/>
              <a:gd name="T55" fmla="*/ 0 h 488"/>
              <a:gd name="T56" fmla="*/ 878 w 878"/>
              <a:gd name="T57" fmla="*/ 488 h 4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78" h="488">
                <a:moveTo>
                  <a:pt x="329" y="46"/>
                </a:moveTo>
                <a:cubicBezTo>
                  <a:pt x="300" y="137"/>
                  <a:pt x="349" y="0"/>
                  <a:pt x="292" y="101"/>
                </a:cubicBezTo>
                <a:cubicBezTo>
                  <a:pt x="291" y="103"/>
                  <a:pt x="270" y="170"/>
                  <a:pt x="265" y="184"/>
                </a:cubicBezTo>
                <a:cubicBezTo>
                  <a:pt x="255" y="216"/>
                  <a:pt x="205" y="261"/>
                  <a:pt x="183" y="284"/>
                </a:cubicBezTo>
                <a:cubicBezTo>
                  <a:pt x="166" y="301"/>
                  <a:pt x="122" y="298"/>
                  <a:pt x="100" y="312"/>
                </a:cubicBezTo>
                <a:cubicBezTo>
                  <a:pt x="65" y="335"/>
                  <a:pt x="83" y="327"/>
                  <a:pt x="46" y="339"/>
                </a:cubicBezTo>
                <a:cubicBezTo>
                  <a:pt x="23" y="361"/>
                  <a:pt x="10" y="372"/>
                  <a:pt x="0" y="403"/>
                </a:cubicBezTo>
                <a:cubicBezTo>
                  <a:pt x="7" y="414"/>
                  <a:pt x="23" y="441"/>
                  <a:pt x="36" y="449"/>
                </a:cubicBezTo>
                <a:cubicBezTo>
                  <a:pt x="100" y="488"/>
                  <a:pt x="392" y="476"/>
                  <a:pt x="393" y="476"/>
                </a:cubicBezTo>
                <a:cubicBezTo>
                  <a:pt x="439" y="473"/>
                  <a:pt x="484" y="472"/>
                  <a:pt x="530" y="467"/>
                </a:cubicBezTo>
                <a:cubicBezTo>
                  <a:pt x="624" y="457"/>
                  <a:pt x="559" y="372"/>
                  <a:pt x="603" y="330"/>
                </a:cubicBezTo>
                <a:cubicBezTo>
                  <a:pt x="607" y="326"/>
                  <a:pt x="667" y="312"/>
                  <a:pt x="667" y="312"/>
                </a:cubicBezTo>
                <a:cubicBezTo>
                  <a:pt x="713" y="298"/>
                  <a:pt x="757" y="287"/>
                  <a:pt x="804" y="275"/>
                </a:cubicBezTo>
                <a:cubicBezTo>
                  <a:pt x="824" y="256"/>
                  <a:pt x="847" y="237"/>
                  <a:pt x="859" y="211"/>
                </a:cubicBezTo>
                <a:cubicBezTo>
                  <a:pt x="867" y="193"/>
                  <a:pt x="878" y="156"/>
                  <a:pt x="878" y="156"/>
                </a:cubicBezTo>
                <a:cubicBezTo>
                  <a:pt x="867" y="115"/>
                  <a:pt x="863" y="105"/>
                  <a:pt x="823" y="92"/>
                </a:cubicBezTo>
                <a:cubicBezTo>
                  <a:pt x="766" y="38"/>
                  <a:pt x="506" y="56"/>
                  <a:pt x="494" y="56"/>
                </a:cubicBezTo>
                <a:cubicBezTo>
                  <a:pt x="397" y="41"/>
                  <a:pt x="452" y="46"/>
                  <a:pt x="329" y="46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62" name="Freeform 9"/>
          <p:cNvSpPr>
            <a:spLocks/>
          </p:cNvSpPr>
          <p:nvPr/>
        </p:nvSpPr>
        <p:spPr bwMode="auto">
          <a:xfrm>
            <a:off x="5302250" y="2514600"/>
            <a:ext cx="782638" cy="812800"/>
          </a:xfrm>
          <a:custGeom>
            <a:avLst/>
            <a:gdLst>
              <a:gd name="T0" fmla="*/ 2147483647 w 418"/>
              <a:gd name="T1" fmla="*/ 2147483647 h 480"/>
              <a:gd name="T2" fmla="*/ 2147483647 w 418"/>
              <a:gd name="T3" fmla="*/ 2147483647 h 480"/>
              <a:gd name="T4" fmla="*/ 2147483647 w 418"/>
              <a:gd name="T5" fmla="*/ 2147483647 h 480"/>
              <a:gd name="T6" fmla="*/ 2147483647 w 418"/>
              <a:gd name="T7" fmla="*/ 2147483647 h 480"/>
              <a:gd name="T8" fmla="*/ 2147483647 w 418"/>
              <a:gd name="T9" fmla="*/ 2147483647 h 480"/>
              <a:gd name="T10" fmla="*/ 2147483647 w 418"/>
              <a:gd name="T11" fmla="*/ 2147483647 h 480"/>
              <a:gd name="T12" fmla="*/ 2147483647 w 418"/>
              <a:gd name="T13" fmla="*/ 2147483647 h 480"/>
              <a:gd name="T14" fmla="*/ 2147483647 w 418"/>
              <a:gd name="T15" fmla="*/ 2147483647 h 480"/>
              <a:gd name="T16" fmla="*/ 2147483647 w 418"/>
              <a:gd name="T17" fmla="*/ 2147483647 h 480"/>
              <a:gd name="T18" fmla="*/ 2147483647 w 418"/>
              <a:gd name="T19" fmla="*/ 2147483647 h 480"/>
              <a:gd name="T20" fmla="*/ 2147483647 w 418"/>
              <a:gd name="T21" fmla="*/ 2147483647 h 480"/>
              <a:gd name="T22" fmla="*/ 2147483647 w 418"/>
              <a:gd name="T23" fmla="*/ 2147483647 h 480"/>
              <a:gd name="T24" fmla="*/ 2147483647 w 418"/>
              <a:gd name="T25" fmla="*/ 2147483647 h 480"/>
              <a:gd name="T26" fmla="*/ 2147483647 w 418"/>
              <a:gd name="T27" fmla="*/ 2147483647 h 480"/>
              <a:gd name="T28" fmla="*/ 2147483647 w 418"/>
              <a:gd name="T29" fmla="*/ 2147483647 h 480"/>
              <a:gd name="T30" fmla="*/ 2147483647 w 418"/>
              <a:gd name="T31" fmla="*/ 2147483647 h 4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8"/>
              <a:gd name="T49" fmla="*/ 0 h 480"/>
              <a:gd name="T50" fmla="*/ 418 w 418"/>
              <a:gd name="T51" fmla="*/ 480 h 48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8" h="480">
                <a:moveTo>
                  <a:pt x="46" y="32"/>
                </a:moveTo>
                <a:cubicBezTo>
                  <a:pt x="0" y="80"/>
                  <a:pt x="20" y="175"/>
                  <a:pt x="37" y="234"/>
                </a:cubicBezTo>
                <a:cubicBezTo>
                  <a:pt x="43" y="253"/>
                  <a:pt x="58" y="269"/>
                  <a:pt x="64" y="288"/>
                </a:cubicBezTo>
                <a:cubicBezTo>
                  <a:pt x="58" y="297"/>
                  <a:pt x="50" y="306"/>
                  <a:pt x="46" y="316"/>
                </a:cubicBezTo>
                <a:cubicBezTo>
                  <a:pt x="38" y="334"/>
                  <a:pt x="28" y="371"/>
                  <a:pt x="28" y="371"/>
                </a:cubicBezTo>
                <a:cubicBezTo>
                  <a:pt x="48" y="430"/>
                  <a:pt x="71" y="461"/>
                  <a:pt x="128" y="480"/>
                </a:cubicBezTo>
                <a:cubicBezTo>
                  <a:pt x="168" y="477"/>
                  <a:pt x="253" y="474"/>
                  <a:pt x="302" y="462"/>
                </a:cubicBezTo>
                <a:cubicBezTo>
                  <a:pt x="321" y="457"/>
                  <a:pt x="339" y="450"/>
                  <a:pt x="357" y="444"/>
                </a:cubicBezTo>
                <a:cubicBezTo>
                  <a:pt x="366" y="441"/>
                  <a:pt x="384" y="435"/>
                  <a:pt x="384" y="435"/>
                </a:cubicBezTo>
                <a:cubicBezTo>
                  <a:pt x="418" y="401"/>
                  <a:pt x="410" y="419"/>
                  <a:pt x="393" y="343"/>
                </a:cubicBezTo>
                <a:cubicBezTo>
                  <a:pt x="389" y="324"/>
                  <a:pt x="381" y="306"/>
                  <a:pt x="375" y="288"/>
                </a:cubicBezTo>
                <a:cubicBezTo>
                  <a:pt x="372" y="279"/>
                  <a:pt x="366" y="261"/>
                  <a:pt x="366" y="261"/>
                </a:cubicBezTo>
                <a:cubicBezTo>
                  <a:pt x="381" y="217"/>
                  <a:pt x="373" y="181"/>
                  <a:pt x="348" y="142"/>
                </a:cubicBezTo>
                <a:cubicBezTo>
                  <a:pt x="333" y="83"/>
                  <a:pt x="334" y="25"/>
                  <a:pt x="265" y="14"/>
                </a:cubicBezTo>
                <a:cubicBezTo>
                  <a:pt x="241" y="10"/>
                  <a:pt x="216" y="8"/>
                  <a:pt x="192" y="5"/>
                </a:cubicBezTo>
                <a:cubicBezTo>
                  <a:pt x="164" y="7"/>
                  <a:pt x="78" y="0"/>
                  <a:pt x="46" y="32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63" name="Text Box 10"/>
          <p:cNvSpPr txBox="1">
            <a:spLocks noChangeArrowheads="1"/>
          </p:cNvSpPr>
          <p:nvPr/>
        </p:nvSpPr>
        <p:spPr bwMode="auto">
          <a:xfrm>
            <a:off x="3740150" y="3395663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6600"/>
                </a:solidFill>
                <a:latin typeface="Comic Sans MS" pitchFamily="66" charset="0"/>
                <a:ea typeface="新細明體" charset="-120"/>
              </a:rPr>
              <a:t>matched</a:t>
            </a:r>
          </a:p>
        </p:txBody>
      </p:sp>
      <p:sp>
        <p:nvSpPr>
          <p:cNvPr id="74764" name="Text Box 11"/>
          <p:cNvSpPr txBox="1">
            <a:spLocks noChangeArrowheads="1"/>
          </p:cNvSpPr>
          <p:nvPr/>
        </p:nvSpPr>
        <p:spPr bwMode="auto">
          <a:xfrm>
            <a:off x="5626100" y="3381375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6600"/>
                </a:solidFill>
                <a:latin typeface="Comic Sans MS" pitchFamily="66" charset="0"/>
                <a:ea typeface="新細明體" charset="-120"/>
              </a:rPr>
              <a:t>matched</a:t>
            </a:r>
          </a:p>
        </p:txBody>
      </p:sp>
      <p:sp>
        <p:nvSpPr>
          <p:cNvPr id="74765" name="Text Box 12"/>
          <p:cNvSpPr txBox="1">
            <a:spLocks noChangeArrowheads="1"/>
          </p:cNvSpPr>
          <p:nvPr/>
        </p:nvSpPr>
        <p:spPr bwMode="auto">
          <a:xfrm>
            <a:off x="4649788" y="3514725"/>
            <a:ext cx="97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6600"/>
                </a:solidFill>
                <a:latin typeface="Comic Sans MS" pitchFamily="66" charset="0"/>
                <a:ea typeface="新細明體" charset="-120"/>
              </a:rPr>
              <a:t>inserted</a:t>
            </a:r>
          </a:p>
        </p:txBody>
      </p:sp>
      <p:sp>
        <p:nvSpPr>
          <p:cNvPr id="74766" name="Line 13"/>
          <p:cNvSpPr>
            <a:spLocks noChangeShapeType="1"/>
          </p:cNvSpPr>
          <p:nvPr/>
        </p:nvSpPr>
        <p:spPr bwMode="auto">
          <a:xfrm flipV="1">
            <a:off x="5165725" y="3233738"/>
            <a:ext cx="0" cy="3476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67" name="Line 14"/>
          <p:cNvSpPr>
            <a:spLocks noChangeShapeType="1"/>
          </p:cNvSpPr>
          <p:nvPr/>
        </p:nvSpPr>
        <p:spPr bwMode="auto">
          <a:xfrm flipH="1" flipV="1">
            <a:off x="5934075" y="3278188"/>
            <a:ext cx="209550" cy="146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68" name="Line 15"/>
          <p:cNvSpPr>
            <a:spLocks noChangeShapeType="1"/>
          </p:cNvSpPr>
          <p:nvPr/>
        </p:nvSpPr>
        <p:spPr bwMode="auto">
          <a:xfrm flipV="1">
            <a:off x="4213225" y="3292475"/>
            <a:ext cx="298450" cy="146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69" name="Line 16"/>
          <p:cNvSpPr>
            <a:spLocks noChangeShapeType="1"/>
          </p:cNvSpPr>
          <p:nvPr/>
        </p:nvSpPr>
        <p:spPr bwMode="auto">
          <a:xfrm>
            <a:off x="3771900" y="2419350"/>
            <a:ext cx="276225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70" name="Text Box 17"/>
          <p:cNvSpPr txBox="1">
            <a:spLocks noChangeArrowheads="1"/>
          </p:cNvSpPr>
          <p:nvPr/>
        </p:nvSpPr>
        <p:spPr bwMode="auto">
          <a:xfrm>
            <a:off x="3508375" y="2176463"/>
            <a:ext cx="903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6600"/>
                </a:solidFill>
                <a:latin typeface="Comic Sans MS" pitchFamily="66" charset="0"/>
                <a:ea typeface="新細明體" charset="-120"/>
              </a:rPr>
              <a:t>deleted</a:t>
            </a:r>
          </a:p>
        </p:txBody>
      </p:sp>
      <p:sp>
        <p:nvSpPr>
          <p:cNvPr id="74771" name="Freeform 18"/>
          <p:cNvSpPr>
            <a:spLocks/>
          </p:cNvSpPr>
          <p:nvPr/>
        </p:nvSpPr>
        <p:spPr bwMode="auto">
          <a:xfrm>
            <a:off x="558800" y="5164138"/>
            <a:ext cx="206375" cy="1008062"/>
          </a:xfrm>
          <a:custGeom>
            <a:avLst/>
            <a:gdLst>
              <a:gd name="T0" fmla="*/ 2147483647 w 182"/>
              <a:gd name="T1" fmla="*/ 0 h 635"/>
              <a:gd name="T2" fmla="*/ 0 w 182"/>
              <a:gd name="T3" fmla="*/ 2147483647 h 635"/>
              <a:gd name="T4" fmla="*/ 2147483647 w 182"/>
              <a:gd name="T5" fmla="*/ 2147483647 h 635"/>
              <a:gd name="T6" fmla="*/ 0 60000 65536"/>
              <a:gd name="T7" fmla="*/ 0 60000 65536"/>
              <a:gd name="T8" fmla="*/ 0 60000 65536"/>
              <a:gd name="T9" fmla="*/ 0 w 182"/>
              <a:gd name="T10" fmla="*/ 0 h 635"/>
              <a:gd name="T11" fmla="*/ 182 w 182"/>
              <a:gd name="T12" fmla="*/ 635 h 6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635">
                <a:moveTo>
                  <a:pt x="182" y="0"/>
                </a:moveTo>
                <a:cubicBezTo>
                  <a:pt x="91" y="83"/>
                  <a:pt x="0" y="167"/>
                  <a:pt x="0" y="273"/>
                </a:cubicBezTo>
                <a:cubicBezTo>
                  <a:pt x="0" y="379"/>
                  <a:pt x="91" y="507"/>
                  <a:pt x="182" y="63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4772" name="Text Box 19"/>
          <p:cNvSpPr txBox="1">
            <a:spLocks noChangeArrowheads="1"/>
          </p:cNvSpPr>
          <p:nvPr/>
        </p:nvSpPr>
        <p:spPr bwMode="auto">
          <a:xfrm>
            <a:off x="-61913" y="5113338"/>
            <a:ext cx="7381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WER+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WAR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00FF"/>
                </a:solidFill>
                <a:ea typeface="新細明體" charset="-120"/>
              </a:rPr>
              <a:t>=100%</a:t>
            </a:r>
          </a:p>
        </p:txBody>
      </p:sp>
      <p:sp>
        <p:nvSpPr>
          <p:cNvPr id="74773" name="Text Box 20"/>
          <p:cNvSpPr txBox="1">
            <a:spLocks noChangeArrowheads="1"/>
          </p:cNvSpPr>
          <p:nvPr/>
        </p:nvSpPr>
        <p:spPr bwMode="auto">
          <a:xfrm>
            <a:off x="6677025" y="4479925"/>
            <a:ext cx="2109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Might be higher than 100%</a:t>
            </a:r>
          </a:p>
        </p:txBody>
      </p:sp>
      <p:sp>
        <p:nvSpPr>
          <p:cNvPr id="74774" name="Text Box 21"/>
          <p:cNvSpPr txBox="1">
            <a:spLocks noChangeArrowheads="1"/>
          </p:cNvSpPr>
          <p:nvPr/>
        </p:nvSpPr>
        <p:spPr bwMode="auto">
          <a:xfrm>
            <a:off x="7437438" y="6467475"/>
            <a:ext cx="1460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Might be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8E4B67E-9E00-42A9-99E0-1702CA9C6146}" type="slidenum">
              <a:rPr lang="en-US" altLang="zh-TW"/>
              <a:pPr>
                <a:defRPr/>
              </a:pPr>
              <a:t>73</a:t>
            </a:fld>
            <a:endParaRPr lang="en-US" altLang="zh-TW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 smtClean="0"/>
              <a:t/>
            </a:r>
            <a:br>
              <a:rPr lang="en-US" altLang="zh-TW" sz="2800" smtClean="0"/>
            </a:br>
            <a:r>
              <a:rPr lang="en-US" altLang="zh-TW" sz="2800" smtClean="0"/>
              <a:t/>
            </a:r>
            <a:br>
              <a:rPr lang="en-US" altLang="zh-TW" sz="2800" smtClean="0"/>
            </a:br>
            <a:r>
              <a:rPr lang="en-US" altLang="zh-TW" sz="2800" smtClean="0"/>
              <a:t/>
            </a:r>
            <a:br>
              <a:rPr lang="en-US" altLang="zh-TW" sz="2800" smtClean="0"/>
            </a:br>
            <a:endParaRPr lang="en-US" altLang="zh-TW" sz="2800" smtClean="0"/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655638" y="260350"/>
            <a:ext cx="78327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3200">
                <a:solidFill>
                  <a:schemeClr val="tx2"/>
                </a:solidFill>
                <a:ea typeface="新細明體" charset="-120"/>
              </a:rPr>
              <a:t>Symbols for Mathematical Operations</a:t>
            </a:r>
          </a:p>
        </p:txBody>
      </p:sp>
      <p:pic>
        <p:nvPicPr>
          <p:cNvPr id="757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6767" b="-835"/>
          <a:stretch>
            <a:fillRect/>
          </a:stretch>
        </p:blipFill>
        <p:spPr bwMode="auto">
          <a:xfrm>
            <a:off x="827088" y="2205038"/>
            <a:ext cx="72739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5B6E6A0-A725-429C-AF68-739F28B20E28}" type="slidenum">
              <a:rPr lang="en-US" altLang="zh-TW"/>
              <a:pPr>
                <a:defRPr/>
              </a:pPr>
              <a:t>74</a:t>
            </a:fld>
            <a:endParaRPr lang="en-US" altLang="zh-TW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(1/7)</a:t>
            </a:r>
          </a:p>
        </p:txBody>
      </p:sp>
      <p:sp>
        <p:nvSpPr>
          <p:cNvPr id="76804" name="Text Box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5538"/>
            <a:ext cx="8610600" cy="55626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  <a:p>
            <a:pPr eaLnBrk="1" hangingPunct="1">
              <a:spcBef>
                <a:spcPct val="0"/>
              </a:spcBef>
            </a:pPr>
            <a:endParaRPr lang="en-US" altLang="zh-TW" sz="1800" b="1" smtClean="0"/>
          </a:p>
        </p:txBody>
      </p:sp>
      <p:grpSp>
        <p:nvGrpSpPr>
          <p:cNvPr id="76805" name="Group 67"/>
          <p:cNvGrpSpPr>
            <a:grpSpLocks/>
          </p:cNvGrpSpPr>
          <p:nvPr/>
        </p:nvGrpSpPr>
        <p:grpSpPr bwMode="auto">
          <a:xfrm>
            <a:off x="1243013" y="3716338"/>
            <a:ext cx="2365375" cy="1250950"/>
            <a:chOff x="783" y="2341"/>
            <a:chExt cx="1490" cy="788"/>
          </a:xfrm>
        </p:grpSpPr>
        <p:sp>
          <p:nvSpPr>
            <p:cNvPr id="76849" name="AutoShape 8"/>
            <p:cNvSpPr>
              <a:spLocks noChangeArrowheads="1"/>
            </p:cNvSpPr>
            <p:nvPr/>
          </p:nvSpPr>
          <p:spPr bwMode="auto">
            <a:xfrm>
              <a:off x="783" y="2341"/>
              <a:ext cx="1490" cy="7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zh-TW" sz="1800">
                <a:ea typeface="新細明體" charset="-120"/>
              </a:endParaRPr>
            </a:p>
          </p:txBody>
        </p:sp>
        <p:sp>
          <p:nvSpPr>
            <p:cNvPr id="76850" name="AutoShape 9"/>
            <p:cNvSpPr>
              <a:spLocks noChangeArrowheads="1"/>
            </p:cNvSpPr>
            <p:nvPr/>
          </p:nvSpPr>
          <p:spPr bwMode="auto">
            <a:xfrm>
              <a:off x="969" y="2548"/>
              <a:ext cx="419" cy="457"/>
            </a:xfrm>
            <a:prstGeom prst="can">
              <a:avLst>
                <a:gd name="adj" fmla="val 272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1" name="Oval 10"/>
            <p:cNvSpPr>
              <a:spLocks noChangeArrowheads="1"/>
            </p:cNvSpPr>
            <p:nvPr/>
          </p:nvSpPr>
          <p:spPr bwMode="auto">
            <a:xfrm>
              <a:off x="1062" y="2880"/>
              <a:ext cx="140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2" name="Oval 11"/>
            <p:cNvSpPr>
              <a:spLocks noChangeArrowheads="1"/>
            </p:cNvSpPr>
            <p:nvPr/>
          </p:nvSpPr>
          <p:spPr bwMode="auto">
            <a:xfrm>
              <a:off x="1109" y="2839"/>
              <a:ext cx="140" cy="12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3" name="Oval 12"/>
            <p:cNvSpPr>
              <a:spLocks noChangeArrowheads="1"/>
            </p:cNvSpPr>
            <p:nvPr/>
          </p:nvSpPr>
          <p:spPr bwMode="auto">
            <a:xfrm>
              <a:off x="1202" y="2880"/>
              <a:ext cx="140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4" name="Oval 13"/>
            <p:cNvSpPr>
              <a:spLocks noChangeArrowheads="1"/>
            </p:cNvSpPr>
            <p:nvPr/>
          </p:nvSpPr>
          <p:spPr bwMode="auto">
            <a:xfrm>
              <a:off x="969" y="2839"/>
              <a:ext cx="140" cy="12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5" name="Oval 14"/>
            <p:cNvSpPr>
              <a:spLocks noChangeArrowheads="1"/>
            </p:cNvSpPr>
            <p:nvPr/>
          </p:nvSpPr>
          <p:spPr bwMode="auto">
            <a:xfrm>
              <a:off x="1156" y="2797"/>
              <a:ext cx="139" cy="125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6" name="Oval 15"/>
            <p:cNvSpPr>
              <a:spLocks noChangeArrowheads="1"/>
            </p:cNvSpPr>
            <p:nvPr/>
          </p:nvSpPr>
          <p:spPr bwMode="auto">
            <a:xfrm>
              <a:off x="1249" y="2839"/>
              <a:ext cx="139" cy="12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7" name="AutoShape 16"/>
            <p:cNvSpPr>
              <a:spLocks noChangeArrowheads="1"/>
            </p:cNvSpPr>
            <p:nvPr/>
          </p:nvSpPr>
          <p:spPr bwMode="auto">
            <a:xfrm>
              <a:off x="1528" y="2548"/>
              <a:ext cx="419" cy="457"/>
            </a:xfrm>
            <a:prstGeom prst="can">
              <a:avLst>
                <a:gd name="adj" fmla="val 272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8" name="Oval 17"/>
            <p:cNvSpPr>
              <a:spLocks noChangeArrowheads="1"/>
            </p:cNvSpPr>
            <p:nvPr/>
          </p:nvSpPr>
          <p:spPr bwMode="auto">
            <a:xfrm>
              <a:off x="1621" y="2880"/>
              <a:ext cx="140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59" name="Oval 18"/>
            <p:cNvSpPr>
              <a:spLocks noChangeArrowheads="1"/>
            </p:cNvSpPr>
            <p:nvPr/>
          </p:nvSpPr>
          <p:spPr bwMode="auto">
            <a:xfrm>
              <a:off x="1668" y="2839"/>
              <a:ext cx="139" cy="12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60" name="Oval 19"/>
            <p:cNvSpPr>
              <a:spLocks noChangeArrowheads="1"/>
            </p:cNvSpPr>
            <p:nvPr/>
          </p:nvSpPr>
          <p:spPr bwMode="auto">
            <a:xfrm>
              <a:off x="1761" y="2880"/>
              <a:ext cx="140" cy="125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61" name="Oval 20"/>
            <p:cNvSpPr>
              <a:spLocks noChangeArrowheads="1"/>
            </p:cNvSpPr>
            <p:nvPr/>
          </p:nvSpPr>
          <p:spPr bwMode="auto">
            <a:xfrm>
              <a:off x="1528" y="2839"/>
              <a:ext cx="140" cy="12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62" name="Oval 21"/>
            <p:cNvSpPr>
              <a:spLocks noChangeArrowheads="1"/>
            </p:cNvSpPr>
            <p:nvPr/>
          </p:nvSpPr>
          <p:spPr bwMode="auto">
            <a:xfrm>
              <a:off x="1714" y="2797"/>
              <a:ext cx="140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63" name="Oval 22"/>
            <p:cNvSpPr>
              <a:spLocks noChangeArrowheads="1"/>
            </p:cNvSpPr>
            <p:nvPr/>
          </p:nvSpPr>
          <p:spPr bwMode="auto">
            <a:xfrm>
              <a:off x="1807" y="2839"/>
              <a:ext cx="140" cy="12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000">
                <a:ea typeface="新細明體" charset="-120"/>
              </a:endParaRPr>
            </a:p>
          </p:txBody>
        </p:sp>
        <p:sp>
          <p:nvSpPr>
            <p:cNvPr id="76864" name="Text Box 23"/>
            <p:cNvSpPr txBox="1">
              <a:spLocks noChangeArrowheads="1"/>
            </p:cNvSpPr>
            <p:nvPr/>
          </p:nvSpPr>
          <p:spPr bwMode="auto">
            <a:xfrm>
              <a:off x="1109" y="2382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A</a:t>
              </a:r>
            </a:p>
          </p:txBody>
        </p:sp>
        <p:sp>
          <p:nvSpPr>
            <p:cNvPr id="76865" name="Text Box 24"/>
            <p:cNvSpPr txBox="1">
              <a:spLocks noChangeArrowheads="1"/>
            </p:cNvSpPr>
            <p:nvPr/>
          </p:nvSpPr>
          <p:spPr bwMode="auto">
            <a:xfrm>
              <a:off x="1668" y="2382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ea typeface="新細明體" charset="-120"/>
                </a:rPr>
                <a:t>B</a:t>
              </a:r>
            </a:p>
          </p:txBody>
        </p:sp>
      </p:grpSp>
      <p:sp>
        <p:nvSpPr>
          <p:cNvPr id="76806" name="Oval 25"/>
          <p:cNvSpPr>
            <a:spLocks noChangeArrowheads="1"/>
          </p:cNvSpPr>
          <p:nvPr/>
        </p:nvSpPr>
        <p:spPr bwMode="auto">
          <a:xfrm>
            <a:off x="4857750" y="4152900"/>
            <a:ext cx="222250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6807" name="Oval 26"/>
          <p:cNvSpPr>
            <a:spLocks noChangeArrowheads="1"/>
          </p:cNvSpPr>
          <p:nvPr/>
        </p:nvSpPr>
        <p:spPr bwMode="auto">
          <a:xfrm>
            <a:off x="5153025" y="4152900"/>
            <a:ext cx="222250" cy="19685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6808" name="Oval 27"/>
          <p:cNvSpPr>
            <a:spLocks noChangeArrowheads="1"/>
          </p:cNvSpPr>
          <p:nvPr/>
        </p:nvSpPr>
        <p:spPr bwMode="auto">
          <a:xfrm>
            <a:off x="5448300" y="4152900"/>
            <a:ext cx="222250" cy="19685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76809" name="Text Box 28"/>
          <p:cNvSpPr txBox="1">
            <a:spLocks noChangeArrowheads="1"/>
          </p:cNvSpPr>
          <p:nvPr/>
        </p:nvSpPr>
        <p:spPr bwMode="auto">
          <a:xfrm>
            <a:off x="3887788" y="4979988"/>
            <a:ext cx="5013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ea typeface="新細明體" charset="-120"/>
              </a:rPr>
              <a:t>Observed data : </a:t>
            </a:r>
            <a:r>
              <a:rPr lang="en-US" altLang="zh-TW" b="1" i="1">
                <a:ea typeface="新細明體" charset="-120"/>
              </a:rPr>
              <a:t>O</a:t>
            </a:r>
            <a:r>
              <a:rPr lang="en-US" altLang="zh-TW">
                <a:ea typeface="新細明體" charset="-120"/>
              </a:rPr>
              <a:t> : “ball sequence”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ea typeface="新細明體" charset="-120"/>
              </a:rPr>
              <a:t>Latent data : </a:t>
            </a:r>
            <a:r>
              <a:rPr lang="en-US" altLang="zh-TW" b="1" i="1">
                <a:ea typeface="新細明體" charset="-120"/>
              </a:rPr>
              <a:t>S</a:t>
            </a:r>
            <a:r>
              <a:rPr lang="en-US" altLang="zh-TW">
                <a:ea typeface="新細明體" charset="-120"/>
              </a:rPr>
              <a:t> : “bottle sequence”</a:t>
            </a:r>
          </a:p>
        </p:txBody>
      </p:sp>
      <p:sp>
        <p:nvSpPr>
          <p:cNvPr id="76810" name="Text Box 29"/>
          <p:cNvSpPr txBox="1">
            <a:spLocks noChangeArrowheads="1"/>
          </p:cNvSpPr>
          <p:nvPr/>
        </p:nvSpPr>
        <p:spPr bwMode="auto">
          <a:xfrm>
            <a:off x="755650" y="5895975"/>
            <a:ext cx="695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ea typeface="新細明體" charset="-120"/>
              </a:rPr>
              <a:t>Parameters to be estimated to maximize log</a:t>
            </a:r>
            <a:r>
              <a:rPr lang="en-US" altLang="zh-TW" sz="2000" i="1">
                <a:ea typeface="新細明體" charset="-120"/>
              </a:rPr>
              <a:t>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b="1" i="1">
                <a:ea typeface="新細明體" charset="-120"/>
              </a:rPr>
              <a:t>O|</a:t>
            </a:r>
            <a:r>
              <a:rPr lang="el-GR" altLang="zh-TW" sz="2000" b="1" i="1">
                <a:ea typeface="新細明體" charset="-120"/>
              </a:rPr>
              <a:t>λ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 </a:t>
            </a:r>
            <a:r>
              <a:rPr lang="en-US" altLang="zh-TW" sz="2000" b="1" i="1">
                <a:ea typeface="新細明體" charset="-120"/>
              </a:rPr>
              <a:t/>
            </a:r>
            <a:br>
              <a:rPr lang="en-US" altLang="zh-TW" sz="2000" b="1" i="1">
                <a:ea typeface="新細明體" charset="-120"/>
              </a:rPr>
            </a:br>
            <a:r>
              <a:rPr lang="en-US" altLang="zh-TW" sz="2000" b="1">
                <a:ea typeface="新細明體" charset="-120"/>
                <a:sym typeface="Symbol" pitchFamily="18" charset="2"/>
              </a:rPr>
              <a:t></a:t>
            </a:r>
            <a:r>
              <a:rPr lang="en-US" altLang="zh-TW" sz="2000">
                <a:ea typeface="新細明體" charset="-120"/>
                <a:sym typeface="Symbol" pitchFamily="18" charset="2"/>
              </a:rPr>
              <a:t>={</a:t>
            </a:r>
            <a:r>
              <a:rPr lang="en-US" altLang="zh-TW" sz="2000" i="1">
                <a:ea typeface="新細明體" charset="-120"/>
              </a:rPr>
              <a:t>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ea typeface="新細明體" charset="-120"/>
              </a:rPr>
              <a:t>A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ea typeface="新細明體" charset="-120"/>
              </a:rPr>
              <a:t>B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ea typeface="新細明體" charset="-120"/>
              </a:rPr>
              <a:t>B|A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ea typeface="新細明體" charset="-120"/>
              </a:rPr>
              <a:t>A|B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solidFill>
                  <a:srgbClr val="FF0000"/>
                </a:solidFill>
                <a:ea typeface="新細明體" charset="-120"/>
              </a:rPr>
              <a:t>R</a:t>
            </a:r>
            <a:r>
              <a:rPr lang="en-US" altLang="zh-TW" sz="2000" i="1">
                <a:ea typeface="新細明體" charset="-120"/>
              </a:rPr>
              <a:t>|A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solidFill>
                  <a:schemeClr val="folHlink"/>
                </a:solidFill>
                <a:ea typeface="新細明體" charset="-120"/>
              </a:rPr>
              <a:t>G</a:t>
            </a:r>
            <a:r>
              <a:rPr lang="en-US" altLang="zh-TW" sz="2000" i="1">
                <a:ea typeface="新細明體" charset="-120"/>
              </a:rPr>
              <a:t>|A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solidFill>
                  <a:srgbClr val="FF0000"/>
                </a:solidFill>
                <a:ea typeface="新細明體" charset="-120"/>
              </a:rPr>
              <a:t>R</a:t>
            </a:r>
            <a:r>
              <a:rPr lang="en-US" altLang="zh-TW" sz="2000" i="1">
                <a:ea typeface="新細明體" charset="-120"/>
              </a:rPr>
              <a:t>|B</a:t>
            </a:r>
            <a:r>
              <a:rPr lang="en-US" altLang="zh-TW" sz="2000">
                <a:ea typeface="新細明體" charset="-120"/>
              </a:rPr>
              <a:t>)</a:t>
            </a:r>
            <a:r>
              <a:rPr lang="en-US" altLang="zh-TW" sz="2000" i="1">
                <a:ea typeface="新細明體" charset="-120"/>
              </a:rPr>
              <a:t>,P</a:t>
            </a:r>
            <a:r>
              <a:rPr lang="en-US" altLang="zh-TW" sz="2000">
                <a:ea typeface="新細明體" charset="-120"/>
              </a:rPr>
              <a:t>(</a:t>
            </a:r>
            <a:r>
              <a:rPr lang="en-US" altLang="zh-TW" sz="2000" i="1">
                <a:solidFill>
                  <a:schemeClr val="folHlink"/>
                </a:solidFill>
                <a:ea typeface="新細明體" charset="-120"/>
              </a:rPr>
              <a:t>G</a:t>
            </a:r>
            <a:r>
              <a:rPr lang="en-US" altLang="zh-TW" sz="2000" i="1">
                <a:ea typeface="新細明體" charset="-120"/>
              </a:rPr>
              <a:t>|B</a:t>
            </a:r>
            <a:r>
              <a:rPr lang="en-US" altLang="zh-TW" sz="2000">
                <a:ea typeface="新細明體" charset="-120"/>
              </a:rPr>
              <a:t>)}</a:t>
            </a:r>
          </a:p>
        </p:txBody>
      </p:sp>
      <p:sp>
        <p:nvSpPr>
          <p:cNvPr id="76811" name="AutoShape 31"/>
          <p:cNvSpPr>
            <a:spLocks noChangeArrowheads="1"/>
          </p:cNvSpPr>
          <p:nvPr/>
        </p:nvSpPr>
        <p:spPr bwMode="auto">
          <a:xfrm>
            <a:off x="3897313" y="4089400"/>
            <a:ext cx="768350" cy="366713"/>
          </a:xfrm>
          <a:prstGeom prst="notchedRightArrow">
            <a:avLst>
              <a:gd name="adj1" fmla="val 50000"/>
              <a:gd name="adj2" fmla="val 52381"/>
            </a:avLst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ea typeface="新細明體" charset="-120"/>
            </a:endParaRPr>
          </a:p>
        </p:txBody>
      </p:sp>
      <p:grpSp>
        <p:nvGrpSpPr>
          <p:cNvPr id="76812" name="Group 70"/>
          <p:cNvGrpSpPr>
            <a:grpSpLocks/>
          </p:cNvGrpSpPr>
          <p:nvPr/>
        </p:nvGrpSpPr>
        <p:grpSpPr bwMode="auto">
          <a:xfrm>
            <a:off x="450850" y="1341438"/>
            <a:ext cx="8297863" cy="2232025"/>
            <a:chOff x="284" y="845"/>
            <a:chExt cx="5227" cy="1406"/>
          </a:xfrm>
        </p:grpSpPr>
        <p:grpSp>
          <p:nvGrpSpPr>
            <p:cNvPr id="76813" name="Group 68"/>
            <p:cNvGrpSpPr>
              <a:grpSpLocks/>
            </p:cNvGrpSpPr>
            <p:nvPr/>
          </p:nvGrpSpPr>
          <p:grpSpPr bwMode="auto">
            <a:xfrm>
              <a:off x="284" y="845"/>
              <a:ext cx="5227" cy="1406"/>
              <a:chOff x="0" y="709"/>
              <a:chExt cx="5227" cy="1406"/>
            </a:xfrm>
          </p:grpSpPr>
          <p:sp>
            <p:nvSpPr>
              <p:cNvPr id="76815" name="Rectangle 33"/>
              <p:cNvSpPr>
                <a:spLocks noChangeArrowheads="1"/>
              </p:cNvSpPr>
              <p:nvPr/>
            </p:nvSpPr>
            <p:spPr bwMode="auto">
              <a:xfrm>
                <a:off x="1553" y="709"/>
                <a:ext cx="2177" cy="1406"/>
              </a:xfrm>
              <a:prstGeom prst="rect">
                <a:avLst/>
              </a:prstGeom>
              <a:gradFill rotWithShape="1">
                <a:gsLst>
                  <a:gs pos="0">
                    <a:srgbClr val="FFFF99">
                      <a:alpha val="7999"/>
                    </a:srgbClr>
                  </a:gs>
                  <a:gs pos="100000">
                    <a:srgbClr val="767647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>
                  <a:ea typeface="新細明體" charset="-120"/>
                </a:endParaRPr>
              </a:p>
            </p:txBody>
          </p:sp>
          <p:sp>
            <p:nvSpPr>
              <p:cNvPr id="76816" name="AutoShape 34"/>
              <p:cNvSpPr>
                <a:spLocks noChangeArrowheads="1"/>
              </p:cNvSpPr>
              <p:nvPr/>
            </p:nvSpPr>
            <p:spPr bwMode="auto">
              <a:xfrm>
                <a:off x="1054" y="1253"/>
                <a:ext cx="499" cy="268"/>
              </a:xfrm>
              <a:prstGeom prst="notchedRightArrow">
                <a:avLst>
                  <a:gd name="adj1" fmla="val 50000"/>
                  <a:gd name="adj2" fmla="val 46549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zh-TW" sz="1800">
                  <a:ea typeface="新細明體" charset="-120"/>
                </a:endParaRPr>
              </a:p>
            </p:txBody>
          </p:sp>
          <p:sp>
            <p:nvSpPr>
              <p:cNvPr id="76817" name="Text Box 35"/>
              <p:cNvSpPr txBox="1">
                <a:spLocks noChangeArrowheads="1"/>
              </p:cNvSpPr>
              <p:nvPr/>
            </p:nvSpPr>
            <p:spPr bwMode="auto">
              <a:xfrm>
                <a:off x="0" y="1277"/>
                <a:ext cx="101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000" i="1">
                    <a:ea typeface="新細明體" charset="-120"/>
                  </a:rPr>
                  <a:t>o</a:t>
                </a:r>
                <a:r>
                  <a:rPr lang="en-US" altLang="zh-TW" sz="2000" i="1" baseline="-25000">
                    <a:ea typeface="新細明體" charset="-120"/>
                  </a:rPr>
                  <a:t>1</a:t>
                </a:r>
                <a:r>
                  <a:rPr lang="en-US" altLang="zh-TW" sz="2000" i="1">
                    <a:ea typeface="新細明體" charset="-120"/>
                  </a:rPr>
                  <a:t>,o</a:t>
                </a:r>
                <a:r>
                  <a:rPr lang="en-US" altLang="zh-TW" sz="2000" i="1" baseline="-25000">
                    <a:ea typeface="新細明體" charset="-120"/>
                  </a:rPr>
                  <a:t>2</a:t>
                </a:r>
                <a:r>
                  <a:rPr lang="en-US" altLang="zh-TW" sz="2000" i="1">
                    <a:ea typeface="新細明體" charset="-120"/>
                  </a:rPr>
                  <a:t>,……,o</a:t>
                </a:r>
                <a:r>
                  <a:rPr lang="en-US" altLang="zh-TW" sz="2000" i="1" baseline="-25000">
                    <a:ea typeface="新細明體" charset="-120"/>
                  </a:rPr>
                  <a:t>T</a:t>
                </a:r>
              </a:p>
            </p:txBody>
          </p:sp>
          <p:sp>
            <p:nvSpPr>
              <p:cNvPr id="76818" name="Text Box 36"/>
              <p:cNvSpPr txBox="1">
                <a:spLocks noChangeArrowheads="1"/>
              </p:cNvSpPr>
              <p:nvPr/>
            </p:nvSpPr>
            <p:spPr bwMode="auto">
              <a:xfrm>
                <a:off x="4216" y="1253"/>
                <a:ext cx="67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000" i="1">
                    <a:ea typeface="新細明體" charset="-120"/>
                  </a:rPr>
                  <a:t>p</a:t>
                </a:r>
                <a:r>
                  <a:rPr lang="en-US" altLang="zh-TW" sz="2000">
                    <a:ea typeface="新細明體" charset="-120"/>
                  </a:rPr>
                  <a:t>(</a:t>
                </a:r>
                <a:r>
                  <a:rPr lang="en-US" altLang="zh-TW" sz="2000" b="1" i="1">
                    <a:ea typeface="新細明體" charset="-120"/>
                  </a:rPr>
                  <a:t>O</a:t>
                </a:r>
                <a:r>
                  <a:rPr lang="en-US" altLang="zh-TW" sz="2000" i="1">
                    <a:ea typeface="新細明體" charset="-120"/>
                  </a:rPr>
                  <a:t>|</a:t>
                </a:r>
                <a:r>
                  <a:rPr lang="el-GR" altLang="zh-TW" sz="2000" b="1" i="1">
                    <a:ea typeface="新細明體" charset="-120"/>
                  </a:rPr>
                  <a:t>λ</a:t>
                </a:r>
                <a:r>
                  <a:rPr lang="en-US" altLang="zh-TW" sz="2000">
                    <a:ea typeface="新細明體" charset="-120"/>
                  </a:rPr>
                  <a:t>)</a:t>
                </a:r>
                <a:r>
                  <a:rPr lang="en-US" altLang="zh-TW" sz="2000" i="1">
                    <a:ea typeface="新細明體" charset="-120"/>
                  </a:rPr>
                  <a:t> </a:t>
                </a:r>
              </a:p>
            </p:txBody>
          </p:sp>
          <p:sp>
            <p:nvSpPr>
              <p:cNvPr id="76819" name="Text Box 37"/>
              <p:cNvSpPr txBox="1">
                <a:spLocks noChangeArrowheads="1"/>
              </p:cNvSpPr>
              <p:nvPr/>
            </p:nvSpPr>
            <p:spPr bwMode="auto">
              <a:xfrm>
                <a:off x="1891" y="816"/>
                <a:ext cx="67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zh-TW" sz="2800" b="1" i="1">
                    <a:ea typeface="新細明體" charset="-120"/>
                  </a:rPr>
                  <a:t>λ</a:t>
                </a:r>
                <a:endParaRPr lang="en-US" altLang="zh-TW" sz="2800" b="1" i="1">
                  <a:ea typeface="新細明體" charset="-120"/>
                </a:endParaRPr>
              </a:p>
            </p:txBody>
          </p:sp>
          <p:sp>
            <p:nvSpPr>
              <p:cNvPr id="76820" name="Oval 38"/>
              <p:cNvSpPr>
                <a:spLocks noChangeArrowheads="1"/>
              </p:cNvSpPr>
              <p:nvPr/>
            </p:nvSpPr>
            <p:spPr bwMode="auto">
              <a:xfrm>
                <a:off x="1968" y="1481"/>
                <a:ext cx="186" cy="1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s</a:t>
                </a:r>
                <a:r>
                  <a:rPr lang="en-US" altLang="zh-TW" sz="1600" baseline="-25000">
                    <a:ea typeface="新細明體" charset="-120"/>
                  </a:rPr>
                  <a:t>2</a:t>
                </a:r>
              </a:p>
            </p:txBody>
          </p:sp>
          <p:sp>
            <p:nvSpPr>
              <p:cNvPr id="76821" name="Oval 39"/>
              <p:cNvSpPr>
                <a:spLocks noChangeArrowheads="1"/>
              </p:cNvSpPr>
              <p:nvPr/>
            </p:nvSpPr>
            <p:spPr bwMode="auto">
              <a:xfrm>
                <a:off x="2415" y="1045"/>
                <a:ext cx="186" cy="1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s</a:t>
                </a:r>
                <a:r>
                  <a:rPr lang="en-US" altLang="zh-TW" sz="1600" baseline="-25000">
                    <a:ea typeface="新細明體" charset="-120"/>
                  </a:rPr>
                  <a:t>1</a:t>
                </a:r>
              </a:p>
            </p:txBody>
          </p:sp>
          <p:sp>
            <p:nvSpPr>
              <p:cNvPr id="76822" name="Oval 40"/>
              <p:cNvSpPr>
                <a:spLocks noChangeArrowheads="1"/>
              </p:cNvSpPr>
              <p:nvPr/>
            </p:nvSpPr>
            <p:spPr bwMode="auto">
              <a:xfrm>
                <a:off x="2862" y="1481"/>
                <a:ext cx="186" cy="1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s</a:t>
                </a:r>
                <a:r>
                  <a:rPr lang="en-US" altLang="zh-TW" sz="1600" baseline="-25000">
                    <a:ea typeface="新細明體" charset="-120"/>
                  </a:rPr>
                  <a:t>3</a:t>
                </a:r>
              </a:p>
            </p:txBody>
          </p:sp>
          <p:sp>
            <p:nvSpPr>
              <p:cNvPr id="76823" name="Line 41"/>
              <p:cNvSpPr>
                <a:spLocks noChangeShapeType="1"/>
              </p:cNvSpPr>
              <p:nvPr/>
            </p:nvSpPr>
            <p:spPr bwMode="auto">
              <a:xfrm flipH="1">
                <a:off x="2098" y="1213"/>
                <a:ext cx="335" cy="3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824" name="Line 42"/>
              <p:cNvSpPr>
                <a:spLocks noChangeShapeType="1"/>
              </p:cNvSpPr>
              <p:nvPr/>
            </p:nvSpPr>
            <p:spPr bwMode="auto">
              <a:xfrm flipV="1">
                <a:off x="2154" y="1213"/>
                <a:ext cx="373" cy="3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825" name="Line 43"/>
              <p:cNvSpPr>
                <a:spLocks noChangeShapeType="1"/>
              </p:cNvSpPr>
              <p:nvPr/>
            </p:nvSpPr>
            <p:spPr bwMode="auto">
              <a:xfrm>
                <a:off x="2148" y="1571"/>
                <a:ext cx="7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826" name="Line 44"/>
              <p:cNvSpPr>
                <a:spLocks noChangeShapeType="1"/>
              </p:cNvSpPr>
              <p:nvPr/>
            </p:nvSpPr>
            <p:spPr bwMode="auto">
              <a:xfrm flipH="1">
                <a:off x="2123" y="1616"/>
                <a:ext cx="7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827" name="Line 45"/>
              <p:cNvSpPr>
                <a:spLocks noChangeShapeType="1"/>
              </p:cNvSpPr>
              <p:nvPr/>
            </p:nvSpPr>
            <p:spPr bwMode="auto">
              <a:xfrm>
                <a:off x="2527" y="1246"/>
                <a:ext cx="335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828" name="Line 46"/>
              <p:cNvSpPr>
                <a:spLocks noChangeShapeType="1"/>
              </p:cNvSpPr>
              <p:nvPr/>
            </p:nvSpPr>
            <p:spPr bwMode="auto">
              <a:xfrm flipH="1" flipV="1">
                <a:off x="2564" y="1179"/>
                <a:ext cx="373" cy="3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829" name="Arc 47"/>
              <p:cNvSpPr>
                <a:spLocks/>
              </p:cNvSpPr>
              <p:nvPr/>
            </p:nvSpPr>
            <p:spPr bwMode="auto">
              <a:xfrm flipV="1">
                <a:off x="2378" y="843"/>
                <a:ext cx="260" cy="202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1041"/>
                      <a:pt x="7632" y="2030"/>
                      <a:pt x="18047" y="294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1041"/>
                      <a:pt x="7632" y="2030"/>
                      <a:pt x="18047" y="294"/>
                    </a:cubicBez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zh-TW" altLang="en-US"/>
              </a:p>
            </p:txBody>
          </p:sp>
          <p:sp>
            <p:nvSpPr>
              <p:cNvPr id="76830" name="Arc 48"/>
              <p:cNvSpPr>
                <a:spLocks/>
              </p:cNvSpPr>
              <p:nvPr/>
            </p:nvSpPr>
            <p:spPr bwMode="auto">
              <a:xfrm rot="3913781" flipV="1">
                <a:off x="3024" y="1403"/>
                <a:ext cx="235" cy="223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1041"/>
                      <a:pt x="7632" y="2030"/>
                      <a:pt x="18047" y="294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1041"/>
                      <a:pt x="7632" y="2030"/>
                      <a:pt x="18047" y="294"/>
                    </a:cubicBez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6831" name="Arc 49"/>
              <p:cNvSpPr>
                <a:spLocks/>
              </p:cNvSpPr>
              <p:nvPr/>
            </p:nvSpPr>
            <p:spPr bwMode="auto">
              <a:xfrm rot="16773843" flipV="1">
                <a:off x="1757" y="1437"/>
                <a:ext cx="235" cy="223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1041"/>
                      <a:pt x="7632" y="2030"/>
                      <a:pt x="18047" y="294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1041"/>
                      <a:pt x="7632" y="2030"/>
                      <a:pt x="18047" y="294"/>
                    </a:cubicBez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6832" name="AutoShape 50"/>
              <p:cNvSpPr>
                <a:spLocks noChangeArrowheads="1"/>
              </p:cNvSpPr>
              <p:nvPr/>
            </p:nvSpPr>
            <p:spPr bwMode="auto">
              <a:xfrm>
                <a:off x="2638" y="1112"/>
                <a:ext cx="150" cy="67"/>
              </a:xfrm>
              <a:prstGeom prst="rightArrow">
                <a:avLst>
                  <a:gd name="adj1" fmla="val 50000"/>
                  <a:gd name="adj2" fmla="val 55970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>
                  <a:ea typeface="新細明體" charset="-120"/>
                </a:endParaRPr>
              </a:p>
            </p:txBody>
          </p:sp>
          <p:sp>
            <p:nvSpPr>
              <p:cNvPr id="76833" name="Text Box 51"/>
              <p:cNvSpPr txBox="1">
                <a:spLocks noChangeArrowheads="1"/>
              </p:cNvSpPr>
              <p:nvPr/>
            </p:nvSpPr>
            <p:spPr bwMode="auto">
              <a:xfrm>
                <a:off x="2742" y="1076"/>
                <a:ext cx="101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 b="1">
                    <a:ea typeface="新細明體" charset="-120"/>
                  </a:rPr>
                  <a:t>{A:</a:t>
                </a:r>
                <a:r>
                  <a:rPr lang="en-US" altLang="zh-TW" sz="1600">
                    <a:ea typeface="新細明體" charset="-120"/>
                  </a:rPr>
                  <a:t>.3</a:t>
                </a:r>
                <a:r>
                  <a:rPr lang="en-US" altLang="zh-TW" sz="1600" b="1">
                    <a:ea typeface="新細明體" charset="-120"/>
                  </a:rPr>
                  <a:t>,B:</a:t>
                </a:r>
                <a:r>
                  <a:rPr lang="en-US" altLang="zh-TW" sz="1600">
                    <a:ea typeface="新細明體" charset="-120"/>
                  </a:rPr>
                  <a:t>.2</a:t>
                </a:r>
                <a:r>
                  <a:rPr lang="en-US" altLang="zh-TW" sz="1600" b="1">
                    <a:ea typeface="新細明體" charset="-120"/>
                  </a:rPr>
                  <a:t>,C:</a:t>
                </a:r>
                <a:r>
                  <a:rPr lang="en-US" altLang="zh-TW" sz="1600">
                    <a:ea typeface="新細明體" charset="-120"/>
                  </a:rPr>
                  <a:t>.5</a:t>
                </a:r>
                <a:r>
                  <a:rPr lang="en-US" altLang="zh-TW" sz="1600" b="1">
                    <a:ea typeface="新細明體" charset="-120"/>
                  </a:rPr>
                  <a:t>}</a:t>
                </a:r>
              </a:p>
            </p:txBody>
          </p:sp>
          <p:sp>
            <p:nvSpPr>
              <p:cNvPr id="76834" name="AutoShape 52"/>
              <p:cNvSpPr>
                <a:spLocks noChangeArrowheads="1"/>
              </p:cNvSpPr>
              <p:nvPr/>
            </p:nvSpPr>
            <p:spPr bwMode="auto">
              <a:xfrm>
                <a:off x="2042" y="1683"/>
                <a:ext cx="75" cy="101"/>
              </a:xfrm>
              <a:prstGeom prst="downArrow">
                <a:avLst>
                  <a:gd name="adj1" fmla="val 50000"/>
                  <a:gd name="adj2" fmla="val 33667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>
                  <a:ea typeface="新細明體" charset="-120"/>
                </a:endParaRPr>
              </a:p>
            </p:txBody>
          </p:sp>
          <p:sp>
            <p:nvSpPr>
              <p:cNvPr id="76835" name="AutoShape 53"/>
              <p:cNvSpPr>
                <a:spLocks noChangeArrowheads="1"/>
              </p:cNvSpPr>
              <p:nvPr/>
            </p:nvSpPr>
            <p:spPr bwMode="auto">
              <a:xfrm>
                <a:off x="2937" y="1683"/>
                <a:ext cx="74" cy="101"/>
              </a:xfrm>
              <a:prstGeom prst="downArrow">
                <a:avLst>
                  <a:gd name="adj1" fmla="val 50000"/>
                  <a:gd name="adj2" fmla="val 34122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>
                  <a:ea typeface="新細明體" charset="-120"/>
                </a:endParaRPr>
              </a:p>
            </p:txBody>
          </p:sp>
          <p:sp>
            <p:nvSpPr>
              <p:cNvPr id="76836" name="Text Box 54"/>
              <p:cNvSpPr txBox="1">
                <a:spLocks noChangeArrowheads="1"/>
              </p:cNvSpPr>
              <p:nvPr/>
            </p:nvSpPr>
            <p:spPr bwMode="auto">
              <a:xfrm>
                <a:off x="1621" y="1832"/>
                <a:ext cx="101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 b="1">
                    <a:ea typeface="新細明體" charset="-120"/>
                  </a:rPr>
                  <a:t>{A:</a:t>
                </a:r>
                <a:r>
                  <a:rPr lang="en-US" altLang="zh-TW" sz="1600">
                    <a:ea typeface="新細明體" charset="-120"/>
                  </a:rPr>
                  <a:t>.7</a:t>
                </a:r>
                <a:r>
                  <a:rPr lang="en-US" altLang="zh-TW" sz="1600" b="1">
                    <a:ea typeface="新細明體" charset="-120"/>
                  </a:rPr>
                  <a:t>,B:</a:t>
                </a:r>
                <a:r>
                  <a:rPr lang="en-US" altLang="zh-TW" sz="1600">
                    <a:ea typeface="新細明體" charset="-120"/>
                  </a:rPr>
                  <a:t>.1</a:t>
                </a:r>
                <a:r>
                  <a:rPr lang="en-US" altLang="zh-TW" sz="1600" b="1">
                    <a:ea typeface="新細明體" charset="-120"/>
                  </a:rPr>
                  <a:t>,C:</a:t>
                </a:r>
                <a:r>
                  <a:rPr lang="en-US" altLang="zh-TW" sz="1600">
                    <a:ea typeface="新細明體" charset="-120"/>
                  </a:rPr>
                  <a:t>.2</a:t>
                </a:r>
                <a:r>
                  <a:rPr lang="en-US" altLang="zh-TW" sz="1600" b="1">
                    <a:ea typeface="新細明體" charset="-120"/>
                  </a:rPr>
                  <a:t>}</a:t>
                </a:r>
              </a:p>
            </p:txBody>
          </p:sp>
          <p:sp>
            <p:nvSpPr>
              <p:cNvPr id="76837" name="Text Box 55"/>
              <p:cNvSpPr txBox="1">
                <a:spLocks noChangeArrowheads="1"/>
              </p:cNvSpPr>
              <p:nvPr/>
            </p:nvSpPr>
            <p:spPr bwMode="auto">
              <a:xfrm>
                <a:off x="2620" y="1832"/>
                <a:ext cx="101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 b="1">
                    <a:ea typeface="新細明體" charset="-120"/>
                  </a:rPr>
                  <a:t>{A:</a:t>
                </a:r>
                <a:r>
                  <a:rPr lang="en-US" altLang="zh-TW" sz="1600">
                    <a:ea typeface="新細明體" charset="-120"/>
                  </a:rPr>
                  <a:t>.3</a:t>
                </a:r>
                <a:r>
                  <a:rPr lang="en-US" altLang="zh-TW" sz="1600" b="1">
                    <a:ea typeface="新細明體" charset="-120"/>
                  </a:rPr>
                  <a:t>,B:</a:t>
                </a:r>
                <a:r>
                  <a:rPr lang="en-US" altLang="zh-TW" sz="1600">
                    <a:ea typeface="新細明體" charset="-120"/>
                  </a:rPr>
                  <a:t>.6</a:t>
                </a:r>
                <a:r>
                  <a:rPr lang="en-US" altLang="zh-TW" sz="1600" b="1">
                    <a:ea typeface="新細明體" charset="-120"/>
                  </a:rPr>
                  <a:t>,C:</a:t>
                </a:r>
                <a:r>
                  <a:rPr lang="en-US" altLang="zh-TW" sz="1600">
                    <a:ea typeface="新細明體" charset="-120"/>
                  </a:rPr>
                  <a:t>.1</a:t>
                </a:r>
                <a:r>
                  <a:rPr lang="en-US" altLang="zh-TW" sz="1600" b="1">
                    <a:ea typeface="新細明體" charset="-120"/>
                  </a:rPr>
                  <a:t>}</a:t>
                </a:r>
              </a:p>
            </p:txBody>
          </p:sp>
          <p:sp>
            <p:nvSpPr>
              <p:cNvPr id="76838" name="Text Box 56"/>
              <p:cNvSpPr txBox="1">
                <a:spLocks noChangeArrowheads="1"/>
              </p:cNvSpPr>
              <p:nvPr/>
            </p:nvSpPr>
            <p:spPr bwMode="auto">
              <a:xfrm>
                <a:off x="1539" y="1481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0.7</a:t>
                </a:r>
              </a:p>
            </p:txBody>
          </p:sp>
          <p:sp>
            <p:nvSpPr>
              <p:cNvPr id="76839" name="Text Box 57"/>
              <p:cNvSpPr txBox="1">
                <a:spLocks noChangeArrowheads="1"/>
              </p:cNvSpPr>
              <p:nvPr/>
            </p:nvSpPr>
            <p:spPr bwMode="auto">
              <a:xfrm>
                <a:off x="2098" y="1247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0.3</a:t>
                </a:r>
              </a:p>
            </p:txBody>
          </p:sp>
          <p:sp>
            <p:nvSpPr>
              <p:cNvPr id="76840" name="Text Box 58"/>
              <p:cNvSpPr txBox="1">
                <a:spLocks noChangeArrowheads="1"/>
              </p:cNvSpPr>
              <p:nvPr/>
            </p:nvSpPr>
            <p:spPr bwMode="auto">
              <a:xfrm>
                <a:off x="2284" y="1347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0.3</a:t>
                </a:r>
              </a:p>
            </p:txBody>
          </p:sp>
          <p:sp>
            <p:nvSpPr>
              <p:cNvPr id="76841" name="Text Box 59"/>
              <p:cNvSpPr txBox="1">
                <a:spLocks noChangeArrowheads="1"/>
              </p:cNvSpPr>
              <p:nvPr/>
            </p:nvSpPr>
            <p:spPr bwMode="auto">
              <a:xfrm>
                <a:off x="2396" y="1616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0.2</a:t>
                </a:r>
              </a:p>
            </p:txBody>
          </p:sp>
          <p:sp>
            <p:nvSpPr>
              <p:cNvPr id="76842" name="Text Box 60"/>
              <p:cNvSpPr txBox="1">
                <a:spLocks noChangeArrowheads="1"/>
              </p:cNvSpPr>
              <p:nvPr/>
            </p:nvSpPr>
            <p:spPr bwMode="auto">
              <a:xfrm>
                <a:off x="2359" y="1447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0.2</a:t>
                </a:r>
              </a:p>
            </p:txBody>
          </p:sp>
          <p:sp>
            <p:nvSpPr>
              <p:cNvPr id="76843" name="Text Box 61"/>
              <p:cNvSpPr txBox="1">
                <a:spLocks noChangeArrowheads="1"/>
              </p:cNvSpPr>
              <p:nvPr/>
            </p:nvSpPr>
            <p:spPr bwMode="auto">
              <a:xfrm>
                <a:off x="2545" y="1347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0.1</a:t>
                </a:r>
              </a:p>
            </p:txBody>
          </p:sp>
          <p:sp>
            <p:nvSpPr>
              <p:cNvPr id="76844" name="Text Box 62"/>
              <p:cNvSpPr txBox="1">
                <a:spLocks noChangeArrowheads="1"/>
              </p:cNvSpPr>
              <p:nvPr/>
            </p:nvSpPr>
            <p:spPr bwMode="auto">
              <a:xfrm>
                <a:off x="2731" y="1247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0.3</a:t>
                </a:r>
              </a:p>
            </p:txBody>
          </p:sp>
          <p:sp>
            <p:nvSpPr>
              <p:cNvPr id="76845" name="Text Box 63"/>
              <p:cNvSpPr txBox="1">
                <a:spLocks noChangeArrowheads="1"/>
              </p:cNvSpPr>
              <p:nvPr/>
            </p:nvSpPr>
            <p:spPr bwMode="auto">
              <a:xfrm>
                <a:off x="3216" y="1447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0.7</a:t>
                </a:r>
              </a:p>
            </p:txBody>
          </p:sp>
          <p:sp>
            <p:nvSpPr>
              <p:cNvPr id="76846" name="AutoShape 64"/>
              <p:cNvSpPr>
                <a:spLocks noChangeArrowheads="1"/>
              </p:cNvSpPr>
              <p:nvPr/>
            </p:nvSpPr>
            <p:spPr bwMode="auto">
              <a:xfrm>
                <a:off x="3775" y="1253"/>
                <a:ext cx="499" cy="268"/>
              </a:xfrm>
              <a:prstGeom prst="notchedRightArrow">
                <a:avLst>
                  <a:gd name="adj1" fmla="val 50000"/>
                  <a:gd name="adj2" fmla="val 46549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zh-TW" sz="1800">
                  <a:ea typeface="新細明體" charset="-120"/>
                </a:endParaRPr>
              </a:p>
            </p:txBody>
          </p:sp>
          <p:sp>
            <p:nvSpPr>
              <p:cNvPr id="76847" name="Text Box 65"/>
              <p:cNvSpPr txBox="1">
                <a:spLocks noChangeArrowheads="1"/>
              </p:cNvSpPr>
              <p:nvPr/>
            </p:nvSpPr>
            <p:spPr bwMode="auto">
              <a:xfrm>
                <a:off x="3821" y="1662"/>
                <a:ext cx="140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000" i="1">
                    <a:ea typeface="新細明體" charset="-120"/>
                  </a:rPr>
                  <a:t>p</a:t>
                </a:r>
                <a:r>
                  <a:rPr lang="en-US" altLang="zh-TW" sz="2000">
                    <a:ea typeface="新細明體" charset="-120"/>
                  </a:rPr>
                  <a:t>(</a:t>
                </a:r>
                <a:r>
                  <a:rPr lang="en-US" altLang="zh-TW" sz="2000" b="1" i="1">
                    <a:ea typeface="新細明體" charset="-120"/>
                  </a:rPr>
                  <a:t>O</a:t>
                </a:r>
                <a:r>
                  <a:rPr lang="en-US" altLang="zh-TW" sz="2000" i="1">
                    <a:ea typeface="新細明體" charset="-120"/>
                  </a:rPr>
                  <a:t>|</a:t>
                </a:r>
                <a:r>
                  <a:rPr lang="el-GR" altLang="zh-TW" sz="2000" b="1" i="1">
                    <a:ea typeface="新細明體" charset="-120"/>
                  </a:rPr>
                  <a:t>λ</a:t>
                </a:r>
                <a:r>
                  <a:rPr lang="en-US" altLang="zh-TW" sz="2000">
                    <a:ea typeface="新細明體" charset="-120"/>
                  </a:rPr>
                  <a:t>)</a:t>
                </a:r>
                <a:r>
                  <a:rPr lang="en-US" altLang="zh-TW" sz="2000" i="1">
                    <a:ea typeface="新細明體" charset="-120"/>
                  </a:rPr>
                  <a:t>&gt; p</a:t>
                </a:r>
                <a:r>
                  <a:rPr lang="en-US" altLang="zh-TW" sz="2000">
                    <a:ea typeface="新細明體" charset="-120"/>
                  </a:rPr>
                  <a:t>(</a:t>
                </a:r>
                <a:r>
                  <a:rPr lang="en-US" altLang="zh-TW" sz="2000" b="1" i="1">
                    <a:ea typeface="新細明體" charset="-120"/>
                  </a:rPr>
                  <a:t>O</a:t>
                </a:r>
                <a:r>
                  <a:rPr lang="en-US" altLang="zh-TW" sz="2000" i="1">
                    <a:ea typeface="新細明體" charset="-120"/>
                  </a:rPr>
                  <a:t>|</a:t>
                </a:r>
                <a:r>
                  <a:rPr lang="el-GR" altLang="zh-TW" sz="2000" b="1" i="1">
                    <a:ea typeface="新細明體" charset="-120"/>
                  </a:rPr>
                  <a:t>λ</a:t>
                </a:r>
                <a:r>
                  <a:rPr lang="en-US" altLang="zh-TW" sz="2000">
                    <a:ea typeface="新細明體" charset="-120"/>
                  </a:rPr>
                  <a:t>) </a:t>
                </a:r>
              </a:p>
            </p:txBody>
          </p:sp>
          <p:sp>
            <p:nvSpPr>
              <p:cNvPr id="76848" name="Text Box 66"/>
              <p:cNvSpPr txBox="1">
                <a:spLocks noChangeArrowheads="1"/>
              </p:cNvSpPr>
              <p:nvPr/>
            </p:nvSpPr>
            <p:spPr bwMode="auto">
              <a:xfrm>
                <a:off x="2650" y="743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00">
                    <a:ea typeface="新細明體" charset="-120"/>
                  </a:rPr>
                  <a:t>0.6</a:t>
                </a:r>
              </a:p>
            </p:txBody>
          </p:sp>
        </p:grpSp>
        <p:sp>
          <p:nvSpPr>
            <p:cNvPr id="76814" name="Line 69"/>
            <p:cNvSpPr>
              <a:spLocks noChangeShapeType="1"/>
            </p:cNvSpPr>
            <p:nvPr/>
          </p:nvSpPr>
          <p:spPr bwMode="auto">
            <a:xfrm flipV="1">
              <a:off x="4503" y="1850"/>
              <a:ext cx="13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4DAE5582-F9A7-4C5E-8358-0F185FF69A0C}" type="slidenum">
              <a:rPr lang="en-US" altLang="zh-TW"/>
              <a:pPr>
                <a:defRPr/>
              </a:pPr>
              <a:t>75</a:t>
            </a:fld>
            <a:endParaRPr lang="en-US" altLang="zh-TW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(2/7)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60475"/>
            <a:ext cx="8424863" cy="5638800"/>
          </a:xfrm>
        </p:spPr>
        <p:txBody>
          <a:bodyPr/>
          <a:lstStyle/>
          <a:p>
            <a:pPr eaLnBrk="1" hangingPunct="1"/>
            <a:r>
              <a:rPr lang="en-US" altLang="zh-TW" sz="2800" smtClean="0"/>
              <a:t>Introduction of EM (Expectation Maximization):</a:t>
            </a:r>
            <a:endParaRPr lang="en-US" altLang="zh-TW" smtClean="0"/>
          </a:p>
          <a:p>
            <a:pPr lvl="1" eaLnBrk="1" hangingPunct="1"/>
            <a:r>
              <a:rPr lang="en-US" altLang="zh-TW" sz="2400" smtClean="0"/>
              <a:t>Why EM?</a:t>
            </a:r>
          </a:p>
          <a:p>
            <a:pPr lvl="2" eaLnBrk="1" hangingPunct="1"/>
            <a:r>
              <a:rPr lang="en-US" altLang="zh-TW" sz="2000" smtClean="0"/>
              <a:t>Simple optimization algorithms for likelihood function         relies on the intermediate variables, called </a:t>
            </a:r>
            <a:r>
              <a:rPr lang="en-US" altLang="zh-TW" sz="2000" smtClean="0">
                <a:solidFill>
                  <a:srgbClr val="0000FF"/>
                </a:solidFill>
              </a:rPr>
              <a:t>latent data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>In our case here</a:t>
            </a:r>
            <a:r>
              <a:rPr lang="en-US" altLang="zh-TW" sz="2000" i="1" smtClean="0"/>
              <a:t>, </a:t>
            </a:r>
            <a:r>
              <a:rPr lang="en-US" altLang="zh-TW" sz="2000" b="1" i="1" smtClean="0"/>
              <a:t>the state sequence</a:t>
            </a:r>
            <a:r>
              <a:rPr lang="en-US" altLang="zh-TW" sz="2000" i="1" smtClean="0"/>
              <a:t> is the latent data</a:t>
            </a:r>
          </a:p>
          <a:p>
            <a:pPr lvl="2" eaLnBrk="1" hangingPunct="1"/>
            <a:r>
              <a:rPr lang="en-US" altLang="zh-TW" sz="2000" smtClean="0"/>
              <a:t>Direct access to the data necessary to estimate the parameters is impossible or difficult</a:t>
            </a:r>
            <a:br>
              <a:rPr lang="en-US" altLang="zh-TW" sz="2000" smtClean="0"/>
            </a:br>
            <a:r>
              <a:rPr lang="en-US" altLang="zh-TW" sz="2000" smtClean="0"/>
              <a:t>In our case here, it is almost impossible to estimate {</a:t>
            </a:r>
            <a:r>
              <a:rPr lang="en-US" altLang="zh-TW" sz="2000" b="1" i="1" smtClean="0"/>
              <a:t>A</a:t>
            </a:r>
            <a:r>
              <a:rPr lang="en-US" altLang="zh-TW" sz="2000" i="1" smtClean="0"/>
              <a:t>,</a:t>
            </a:r>
            <a:r>
              <a:rPr lang="en-US" altLang="zh-TW" sz="2000" b="1" i="1" smtClean="0"/>
              <a:t>B</a:t>
            </a:r>
            <a:r>
              <a:rPr lang="en-US" altLang="zh-TW" sz="2000" i="1" smtClean="0"/>
              <a:t>, </a:t>
            </a:r>
            <a:r>
              <a:rPr lang="en-US" altLang="zh-TW" sz="2000" b="1" i="1" smtClean="0">
                <a:sym typeface="Symbol" pitchFamily="18" charset="2"/>
              </a:rPr>
              <a:t></a:t>
            </a:r>
            <a:r>
              <a:rPr lang="en-US" altLang="zh-TW" sz="2000" smtClean="0"/>
              <a:t>} without consideration of the </a:t>
            </a:r>
            <a:r>
              <a:rPr lang="en-US" altLang="zh-TW" sz="2000" b="1" i="1" smtClean="0"/>
              <a:t>state sequence</a:t>
            </a:r>
            <a:endParaRPr lang="en-US" altLang="zh-TW" sz="2000" smtClean="0"/>
          </a:p>
          <a:p>
            <a:pPr lvl="1" eaLnBrk="1" hangingPunct="1"/>
            <a:r>
              <a:rPr lang="en-US" altLang="zh-TW" sz="2400" smtClean="0"/>
              <a:t>Two Major Steps :</a:t>
            </a:r>
          </a:p>
          <a:p>
            <a:pPr lvl="2" eaLnBrk="1" hangingPunct="1"/>
            <a:r>
              <a:rPr lang="en-US" altLang="zh-TW" sz="2000" b="1" i="1" smtClean="0">
                <a:solidFill>
                  <a:srgbClr val="FF0000"/>
                </a:solidFill>
              </a:rPr>
              <a:t>E</a:t>
            </a:r>
            <a:r>
              <a:rPr lang="en-US" altLang="zh-TW" sz="2000" smtClean="0">
                <a:solidFill>
                  <a:srgbClr val="FF0000"/>
                </a:solidFill>
              </a:rPr>
              <a:t> : expectation</a:t>
            </a:r>
            <a:r>
              <a:rPr lang="en-US" altLang="zh-TW" sz="2000" smtClean="0"/>
              <a:t> with respect to the </a:t>
            </a:r>
            <a:r>
              <a:rPr lang="en-US" altLang="zh-TW" sz="2000" smtClean="0">
                <a:solidFill>
                  <a:srgbClr val="000066"/>
                </a:solidFill>
              </a:rPr>
              <a:t>latent data</a:t>
            </a:r>
            <a:r>
              <a:rPr lang="en-US" altLang="zh-TW" sz="2000" smtClean="0"/>
              <a:t> using the current estimate of the parameters and conditioned on the observations</a:t>
            </a:r>
          </a:p>
          <a:p>
            <a:pPr lvl="2" eaLnBrk="1" hangingPunct="1"/>
            <a:r>
              <a:rPr lang="en-US" altLang="zh-TW" sz="2000" b="1" i="1" smtClean="0">
                <a:solidFill>
                  <a:srgbClr val="FF0000"/>
                </a:solidFill>
              </a:rPr>
              <a:t>M</a:t>
            </a:r>
            <a:r>
              <a:rPr lang="en-US" altLang="zh-TW" sz="2000" smtClean="0">
                <a:solidFill>
                  <a:srgbClr val="FF0000"/>
                </a:solidFill>
              </a:rPr>
              <a:t>:</a:t>
            </a:r>
            <a:r>
              <a:rPr lang="en-US" altLang="zh-TW" sz="2000" smtClean="0"/>
              <a:t> provides a new estimation of the parameters according to Maximum likelihood (ML) or Maximum A Posterior  (MAP) Criteria</a:t>
            </a:r>
          </a:p>
          <a:p>
            <a:pPr eaLnBrk="1" hangingPunct="1"/>
            <a:endParaRPr lang="en-US" altLang="zh-TW" sz="2000" smtClean="0"/>
          </a:p>
        </p:txBody>
      </p:sp>
      <p:graphicFrame>
        <p:nvGraphicFramePr>
          <p:cNvPr id="77829" name="Object 2"/>
          <p:cNvGraphicFramePr>
            <a:graphicFrameLocks noChangeAspect="1"/>
          </p:cNvGraphicFramePr>
          <p:nvPr/>
        </p:nvGraphicFramePr>
        <p:xfrm>
          <a:off x="7380288" y="5373688"/>
          <a:ext cx="122396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方程式" r:id="rId3" imgW="545626" imgH="253780" progId="Equation.3">
                  <p:embed/>
                </p:oleObj>
              </mc:Choice>
              <mc:Fallback>
                <p:oleObj name="方程式" r:id="rId3" imgW="545626" imgH="2537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5373688"/>
                        <a:ext cx="1223962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BABCD07C-D34E-434B-A429-67D0F37CF22B}" type="slidenum">
              <a:rPr lang="en-US" altLang="zh-TW"/>
              <a:pPr>
                <a:defRPr/>
              </a:pPr>
              <a:t>76</a:t>
            </a:fld>
            <a:endParaRPr lang="en-US" altLang="zh-TW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(3/7)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630363"/>
            <a:ext cx="8362950" cy="5327650"/>
          </a:xfrm>
        </p:spPr>
        <p:txBody>
          <a:bodyPr/>
          <a:lstStyle/>
          <a:p>
            <a:pPr eaLnBrk="1" hangingPunct="1"/>
            <a:r>
              <a:rPr lang="en-US" altLang="zh-TW" smtClean="0"/>
              <a:t>Estimation principle based on observations: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b="1" smtClean="0"/>
              <a:t>The Maximum Likelihood  (</a:t>
            </a:r>
            <a:r>
              <a:rPr lang="en-US" altLang="zh-TW" b="1" smtClean="0">
                <a:solidFill>
                  <a:srgbClr val="FF0066"/>
                </a:solidFill>
              </a:rPr>
              <a:t>ML</a:t>
            </a:r>
            <a:r>
              <a:rPr lang="en-US" altLang="zh-TW" b="1" smtClean="0"/>
              <a:t>) Principle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en-US" altLang="zh-TW" smtClean="0"/>
              <a:t>find the model parameter </a:t>
            </a:r>
            <a:r>
              <a:rPr lang="en-US" altLang="zh-TW" sz="1800" b="1" i="1" smtClean="0">
                <a:cs typeface="Arial" charset="0"/>
              </a:rPr>
              <a:t>     </a:t>
            </a:r>
            <a:r>
              <a:rPr lang="en-US" altLang="zh-TW" smtClean="0"/>
              <a:t> so that the likelihood </a:t>
            </a:r>
            <a:r>
              <a:rPr lang="en-US" altLang="zh-TW" i="1" smtClean="0"/>
              <a:t>              </a:t>
            </a:r>
            <a:r>
              <a:rPr lang="en-US" altLang="zh-TW" smtClean="0"/>
              <a:t> is maximum</a:t>
            </a:r>
            <a:br>
              <a:rPr lang="en-US" altLang="zh-TW" smtClean="0"/>
            </a:br>
            <a:r>
              <a:rPr lang="en-US" altLang="zh-TW" i="1" smtClean="0"/>
              <a:t>for example, if</a:t>
            </a:r>
            <a:r>
              <a:rPr lang="en-US" altLang="zh-TW" smtClean="0"/>
              <a:t>                 </a:t>
            </a:r>
            <a:r>
              <a:rPr lang="en-US" altLang="zh-TW" i="1" smtClean="0"/>
              <a:t>is the parameters of a multivariate normal distribution, and</a:t>
            </a:r>
            <a:r>
              <a:rPr lang="en-US" altLang="zh-TW" smtClean="0"/>
              <a:t> </a:t>
            </a:r>
            <a:r>
              <a:rPr lang="en-US" altLang="zh-TW" b="1" i="1" smtClean="0"/>
              <a:t>X</a:t>
            </a:r>
            <a:r>
              <a:rPr lang="en-US" altLang="zh-TW" smtClean="0"/>
              <a:t> </a:t>
            </a:r>
            <a:r>
              <a:rPr lang="en-US" altLang="zh-TW" i="1" smtClean="0"/>
              <a:t>is i.i.d. </a:t>
            </a:r>
            <a:r>
              <a:rPr lang="en-US" altLang="zh-TW" smtClean="0"/>
              <a:t>(</a:t>
            </a:r>
            <a:r>
              <a:rPr lang="en-US" altLang="zh-TW" smtClean="0">
                <a:latin typeface="Comic Sans MS" pitchFamily="66" charset="0"/>
              </a:rPr>
              <a:t>independent, identically distributed</a:t>
            </a:r>
            <a:r>
              <a:rPr lang="en-US" altLang="zh-TW" smtClean="0"/>
              <a:t>)</a:t>
            </a:r>
            <a:r>
              <a:rPr lang="en-US" altLang="zh-TW" i="1" smtClean="0"/>
              <a:t>, then the ML estimate of</a:t>
            </a:r>
            <a:r>
              <a:rPr lang="en-US" altLang="zh-TW" smtClean="0"/>
              <a:t>                  </a:t>
            </a:r>
            <a:r>
              <a:rPr lang="en-US" altLang="zh-TW" i="1" smtClean="0"/>
              <a:t>is</a:t>
            </a:r>
            <a:r>
              <a:rPr lang="en-US" altLang="zh-TW" smtClean="0"/>
              <a:t> </a:t>
            </a:r>
            <a:br>
              <a:rPr lang="en-US" altLang="zh-TW" smtClean="0"/>
            </a:br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b="1" smtClean="0"/>
              <a:t>The Maximum A Posteriori (</a:t>
            </a:r>
            <a:r>
              <a:rPr lang="en-US" altLang="zh-TW" b="1" smtClean="0">
                <a:solidFill>
                  <a:srgbClr val="FF0066"/>
                </a:solidFill>
              </a:rPr>
              <a:t>MAP</a:t>
            </a:r>
            <a:r>
              <a:rPr lang="en-US" altLang="zh-TW" b="1" smtClean="0"/>
              <a:t>) Principle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en-US" altLang="zh-TW" smtClean="0"/>
              <a:t> find the model parameter </a:t>
            </a:r>
            <a:r>
              <a:rPr lang="en-US" altLang="zh-TW" sz="1800" b="1" i="1" smtClean="0">
                <a:cs typeface="Arial" charset="0"/>
              </a:rPr>
              <a:t>        </a:t>
            </a:r>
            <a:r>
              <a:rPr lang="en-US" altLang="zh-TW" smtClean="0"/>
              <a:t> so that the likelihood </a:t>
            </a:r>
            <a:r>
              <a:rPr lang="en-US" altLang="zh-TW" i="1" smtClean="0"/>
              <a:t>             </a:t>
            </a:r>
            <a:r>
              <a:rPr lang="en-US" altLang="zh-TW" smtClean="0"/>
              <a:t> is maximum</a:t>
            </a:r>
          </a:p>
        </p:txBody>
      </p:sp>
      <p:graphicFrame>
        <p:nvGraphicFramePr>
          <p:cNvPr id="78853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706563" y="4949825"/>
          <a:ext cx="54610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2" name="方程式" r:id="rId3" imgW="2501900" imgH="355600" progId="Equation.3">
                  <p:embed/>
                </p:oleObj>
              </mc:Choice>
              <mc:Fallback>
                <p:oleObj name="方程式" r:id="rId3" imgW="2501900" imgH="355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63" y="4949825"/>
                        <a:ext cx="5461000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4" name="Object 3"/>
          <p:cNvGraphicFramePr>
            <a:graphicFrameLocks noChangeAspect="1"/>
          </p:cNvGraphicFramePr>
          <p:nvPr/>
        </p:nvGraphicFramePr>
        <p:xfrm>
          <a:off x="4957763" y="2230438"/>
          <a:ext cx="26638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3" name="方程式" r:id="rId5" imgW="1219200" imgH="228600" progId="Equation.3">
                  <p:embed/>
                </p:oleObj>
              </mc:Choice>
              <mc:Fallback>
                <p:oleObj name="方程式" r:id="rId5" imgW="12192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7763" y="2230438"/>
                        <a:ext cx="26638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5" name="Object 4"/>
          <p:cNvGraphicFramePr>
            <a:graphicFrameLocks noChangeAspect="1"/>
          </p:cNvGraphicFramePr>
          <p:nvPr/>
        </p:nvGraphicFramePr>
        <p:xfrm>
          <a:off x="1200150" y="2205038"/>
          <a:ext cx="2522538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4" name="方程式" r:id="rId7" imgW="1091726" imgH="228501" progId="Equation.3">
                  <p:embed/>
                </p:oleObj>
              </mc:Choice>
              <mc:Fallback>
                <p:oleObj name="方程式" r:id="rId7" imgW="1091726" imgH="228501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205038"/>
                        <a:ext cx="2522538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6" name="AutoShape 7"/>
          <p:cNvSpPr>
            <a:spLocks noChangeArrowheads="1"/>
          </p:cNvSpPr>
          <p:nvPr/>
        </p:nvSpPr>
        <p:spPr bwMode="auto">
          <a:xfrm>
            <a:off x="3927475" y="2324100"/>
            <a:ext cx="863600" cy="287338"/>
          </a:xfrm>
          <a:prstGeom prst="leftRightArrow">
            <a:avLst>
              <a:gd name="adj1" fmla="val 50000"/>
              <a:gd name="adj2" fmla="val 601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78857" name="Object 5"/>
          <p:cNvGraphicFramePr>
            <a:graphicFrameLocks noChangeAspect="1"/>
          </p:cNvGraphicFramePr>
          <p:nvPr/>
        </p:nvGraphicFramePr>
        <p:xfrm>
          <a:off x="6907213" y="3221038"/>
          <a:ext cx="9191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5" name="方程式" r:id="rId9" imgW="469696" imgH="253890" progId="Equation.3">
                  <p:embed/>
                </p:oleObj>
              </mc:Choice>
              <mc:Fallback>
                <p:oleObj name="方程式" r:id="rId9" imgW="469696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3221038"/>
                        <a:ext cx="919162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8" name="Object 6"/>
          <p:cNvGraphicFramePr>
            <a:graphicFrameLocks noChangeAspect="1"/>
          </p:cNvGraphicFramePr>
          <p:nvPr/>
        </p:nvGraphicFramePr>
        <p:xfrm>
          <a:off x="4124325" y="3302000"/>
          <a:ext cx="322263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6" name="方程式" r:id="rId11" imgW="164885" imgH="164885" progId="Equation.3">
                  <p:embed/>
                </p:oleObj>
              </mc:Choice>
              <mc:Fallback>
                <p:oleObj name="方程式" r:id="rId11" imgW="164885" imgH="16488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325" y="3302000"/>
                        <a:ext cx="322263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9" name="Object 7"/>
          <p:cNvGraphicFramePr>
            <a:graphicFrameLocks noChangeAspect="1"/>
          </p:cNvGraphicFramePr>
          <p:nvPr/>
        </p:nvGraphicFramePr>
        <p:xfrm>
          <a:off x="4292600" y="6238875"/>
          <a:ext cx="322263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7" name="方程式" r:id="rId13" imgW="164885" imgH="164885" progId="Equation.3">
                  <p:embed/>
                </p:oleObj>
              </mc:Choice>
              <mc:Fallback>
                <p:oleObj name="方程式" r:id="rId13" imgW="164885" imgH="16488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600" y="6238875"/>
                        <a:ext cx="322263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0" name="Object 8"/>
          <p:cNvGraphicFramePr>
            <a:graphicFrameLocks noChangeAspect="1"/>
          </p:cNvGraphicFramePr>
          <p:nvPr/>
        </p:nvGraphicFramePr>
        <p:xfrm>
          <a:off x="7164388" y="6165850"/>
          <a:ext cx="9191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8" name="方程式" r:id="rId14" imgW="469696" imgH="253890" progId="Equation.3">
                  <p:embed/>
                </p:oleObj>
              </mc:Choice>
              <mc:Fallback>
                <p:oleObj name="方程式" r:id="rId14" imgW="469696" imgH="25389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6165850"/>
                        <a:ext cx="919162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1" name="Object 9"/>
          <p:cNvGraphicFramePr>
            <a:graphicFrameLocks noChangeAspect="1"/>
          </p:cNvGraphicFramePr>
          <p:nvPr/>
        </p:nvGraphicFramePr>
        <p:xfrm>
          <a:off x="2947988" y="3897313"/>
          <a:ext cx="971550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9" name="方程式" r:id="rId16" imgW="685502" imgH="215806" progId="Equation.3">
                  <p:embed/>
                </p:oleObj>
              </mc:Choice>
              <mc:Fallback>
                <p:oleObj name="方程式" r:id="rId16" imgW="685502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7988" y="3897313"/>
                        <a:ext cx="971550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2" name="Object 10"/>
          <p:cNvGraphicFramePr>
            <a:graphicFrameLocks noChangeAspect="1"/>
          </p:cNvGraphicFramePr>
          <p:nvPr/>
        </p:nvGraphicFramePr>
        <p:xfrm>
          <a:off x="5659438" y="4508500"/>
          <a:ext cx="9715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0" name="方程式" r:id="rId18" imgW="685502" imgH="215806" progId="Equation.3">
                  <p:embed/>
                </p:oleObj>
              </mc:Choice>
              <mc:Fallback>
                <p:oleObj name="方程式" r:id="rId18" imgW="685502" imgH="21580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4508500"/>
                        <a:ext cx="97155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3" name="Rectangle 14"/>
          <p:cNvSpPr>
            <a:spLocks noChangeArrowheads="1"/>
          </p:cNvSpPr>
          <p:nvPr/>
        </p:nvSpPr>
        <p:spPr bwMode="auto">
          <a:xfrm>
            <a:off x="501650" y="987425"/>
            <a:ext cx="82296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u="sng">
                <a:solidFill>
                  <a:schemeClr val="tx2"/>
                </a:solidFill>
                <a:ea typeface="新細明體" charset="-120"/>
              </a:rPr>
              <a:t>ML and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59C8AAE8-F18E-46E5-BC62-121B44357E0B}" type="slidenum">
              <a:rPr lang="en-US" altLang="zh-TW"/>
              <a:pPr>
                <a:defRPr/>
              </a:pPr>
              <a:t>77</a:t>
            </a:fld>
            <a:endParaRPr lang="en-US" altLang="zh-TW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(4/7)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8013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The EM Algorithm is important to HMMs and other learning techniques</a:t>
            </a:r>
          </a:p>
          <a:p>
            <a:pPr lvl="1" eaLnBrk="1" hangingPunct="1"/>
            <a:r>
              <a:rPr lang="en-US" altLang="zh-TW" smtClean="0"/>
              <a:t>Discover new model parameters to maximize the log-likelihood of </a:t>
            </a:r>
            <a:r>
              <a:rPr lang="en-US" altLang="zh-TW" smtClean="0">
                <a:solidFill>
                  <a:srgbClr val="000066"/>
                </a:solidFill>
              </a:rPr>
              <a:t>incomplete data</a:t>
            </a:r>
            <a:r>
              <a:rPr lang="en-US" altLang="zh-TW" smtClean="0"/>
              <a:t>                       by iteratively maximizing the expectation of log-likelihood from </a:t>
            </a:r>
            <a:r>
              <a:rPr lang="en-US" altLang="zh-TW" smtClean="0">
                <a:solidFill>
                  <a:srgbClr val="000066"/>
                </a:solidFill>
              </a:rPr>
              <a:t>complete data</a:t>
            </a:r>
          </a:p>
          <a:p>
            <a:pPr lvl="1"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Firstly, using scalar (discrete) random variables to introduce the EM algorithm</a:t>
            </a:r>
          </a:p>
          <a:p>
            <a:pPr lvl="1" eaLnBrk="1" hangingPunct="1"/>
            <a:r>
              <a:rPr lang="en-US" altLang="zh-TW" smtClean="0"/>
              <a:t>The observable training data  </a:t>
            </a:r>
          </a:p>
          <a:p>
            <a:pPr lvl="2" eaLnBrk="1" hangingPunct="1"/>
            <a:r>
              <a:rPr lang="en-US" altLang="zh-TW" sz="1800" smtClean="0"/>
              <a:t>We want to maximize               </a:t>
            </a:r>
            <a:r>
              <a:rPr lang="en-US" altLang="zh-TW" sz="1800" i="1" smtClean="0"/>
              <a:t>,     </a:t>
            </a:r>
            <a:r>
              <a:rPr lang="en-US" altLang="zh-TW" sz="1800" smtClean="0">
                <a:cs typeface="Arial" charset="0"/>
              </a:rPr>
              <a:t> is a parameter vector</a:t>
            </a:r>
            <a:endParaRPr lang="en-US" altLang="zh-TW" sz="1800" smtClean="0"/>
          </a:p>
          <a:p>
            <a:pPr lvl="1" eaLnBrk="1" hangingPunct="1"/>
            <a:r>
              <a:rPr lang="en-US" altLang="zh-TW" smtClean="0"/>
              <a:t>The hidden (unobservable) data </a:t>
            </a:r>
            <a:endParaRPr lang="en-US" altLang="zh-TW" i="1" smtClean="0"/>
          </a:p>
          <a:p>
            <a:pPr lvl="2" eaLnBrk="1" hangingPunct="1"/>
            <a:r>
              <a:rPr lang="en-US" altLang="zh-TW" sz="1800" smtClean="0"/>
              <a:t>E.g. the component probabilities (or densities) of observable data      , or the underlying state sequence in HMMs</a:t>
            </a:r>
            <a:r>
              <a:rPr lang="en-US" altLang="zh-TW" sz="1800" i="1" smtClean="0"/>
              <a:t> </a:t>
            </a:r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79877" name="Object 2"/>
          <p:cNvGraphicFramePr>
            <a:graphicFrameLocks noChangeAspect="1"/>
          </p:cNvGraphicFramePr>
          <p:nvPr/>
        </p:nvGraphicFramePr>
        <p:xfrm>
          <a:off x="4597400" y="4362450"/>
          <a:ext cx="3349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8" name="方程式" r:id="rId3" imgW="164814" imgH="177492" progId="Equation.3">
                  <p:embed/>
                </p:oleObj>
              </mc:Choice>
              <mc:Fallback>
                <p:oleObj name="方程式" r:id="rId3" imgW="164814" imgH="177492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4362450"/>
                        <a:ext cx="334963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3"/>
          <p:cNvGraphicFramePr>
            <a:graphicFrameLocks noChangeAspect="1"/>
          </p:cNvGraphicFramePr>
          <p:nvPr/>
        </p:nvGraphicFramePr>
        <p:xfrm>
          <a:off x="4926013" y="5064125"/>
          <a:ext cx="309562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9" name="方程式" r:id="rId5" imgW="152202" imgH="177569" progId="Equation.3">
                  <p:embed/>
                </p:oleObj>
              </mc:Choice>
              <mc:Fallback>
                <p:oleObj name="方程式" r:id="rId5" imgW="152202" imgH="17756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3" y="5064125"/>
                        <a:ext cx="309562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9" name="Object 4"/>
          <p:cNvGraphicFramePr>
            <a:graphicFrameLocks noChangeAspect="1"/>
          </p:cNvGraphicFramePr>
          <p:nvPr/>
        </p:nvGraphicFramePr>
        <p:xfrm>
          <a:off x="4919663" y="4732338"/>
          <a:ext cx="2571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0" name="方程式" r:id="rId7" imgW="126725" imgH="177415" progId="Equation.3">
                  <p:embed/>
                </p:oleObj>
              </mc:Choice>
              <mc:Fallback>
                <p:oleObj name="方程式" r:id="rId7" imgW="126725" imgH="17741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4732338"/>
                        <a:ext cx="2571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0" name="Object 5"/>
          <p:cNvGraphicFramePr>
            <a:graphicFrameLocks noChangeAspect="1"/>
          </p:cNvGraphicFramePr>
          <p:nvPr/>
        </p:nvGraphicFramePr>
        <p:xfrm>
          <a:off x="3849688" y="4703763"/>
          <a:ext cx="889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1" name="方程式" r:id="rId9" imgW="444114" imgH="253780" progId="Equation.3">
                  <p:embed/>
                </p:oleObj>
              </mc:Choice>
              <mc:Fallback>
                <p:oleObj name="方程式" r:id="rId9" imgW="444114" imgH="2537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4703763"/>
                        <a:ext cx="889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1" name="Object 6"/>
          <p:cNvGraphicFramePr>
            <a:graphicFrameLocks noChangeAspect="1"/>
          </p:cNvGraphicFramePr>
          <p:nvPr/>
        </p:nvGraphicFramePr>
        <p:xfrm>
          <a:off x="6659563" y="2852738"/>
          <a:ext cx="16049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2" name="方程式" r:id="rId11" imgW="825500" imgH="254000" progId="Equation.3">
                  <p:embed/>
                </p:oleObj>
              </mc:Choice>
              <mc:Fallback>
                <p:oleObj name="方程式" r:id="rId11" imgW="8255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2852738"/>
                        <a:ext cx="16049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2" name="Object 7"/>
          <p:cNvGraphicFramePr>
            <a:graphicFrameLocks noChangeAspect="1"/>
          </p:cNvGraphicFramePr>
          <p:nvPr/>
        </p:nvGraphicFramePr>
        <p:xfrm>
          <a:off x="3492500" y="2543175"/>
          <a:ext cx="127317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3" name="方程式" r:id="rId13" imgW="660113" imgH="253890" progId="Equation.3">
                  <p:embed/>
                </p:oleObj>
              </mc:Choice>
              <mc:Fallback>
                <p:oleObj name="方程式" r:id="rId13" imgW="660113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543175"/>
                        <a:ext cx="1273175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3" name="Object 8"/>
          <p:cNvGraphicFramePr>
            <a:graphicFrameLocks noChangeAspect="1"/>
          </p:cNvGraphicFramePr>
          <p:nvPr/>
        </p:nvGraphicFramePr>
        <p:xfrm>
          <a:off x="2224088" y="5702300"/>
          <a:ext cx="33496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4" name="方程式" r:id="rId15" imgW="164814" imgH="177492" progId="Equation.3">
                  <p:embed/>
                </p:oleObj>
              </mc:Choice>
              <mc:Fallback>
                <p:oleObj name="方程式" r:id="rId15" imgW="164814" imgH="17749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8" y="5702300"/>
                        <a:ext cx="334962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E60FDEC-445C-4CF7-9D19-69239FA041C5}" type="slidenum">
              <a:rPr lang="en-US" altLang="zh-TW"/>
              <a:pPr>
                <a:defRPr/>
              </a:pPr>
              <a:t>78</a:t>
            </a:fld>
            <a:endParaRPr lang="en-US" altLang="zh-TW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(5/7)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06513"/>
            <a:ext cx="8228012" cy="5638800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Assume we have     </a:t>
            </a:r>
            <a:r>
              <a:rPr lang="en-US" altLang="zh-TW" b="1" i="1" smtClean="0">
                <a:cs typeface="Arial" charset="0"/>
              </a:rPr>
              <a:t> </a:t>
            </a:r>
            <a:r>
              <a:rPr lang="en-US" altLang="zh-TW" smtClean="0"/>
              <a:t>and estimate the probability that each    occurred in the generation of </a:t>
            </a:r>
            <a:endParaRPr lang="en-US" altLang="zh-TW" i="1" smtClean="0"/>
          </a:p>
          <a:p>
            <a:pPr lvl="1" eaLnBrk="1" hangingPunct="1"/>
            <a:r>
              <a:rPr lang="en-US" altLang="zh-TW" smtClean="0"/>
              <a:t>Pretend we had in fact observed a complete data pair            with frequency proportional to the probability </a:t>
            </a:r>
            <a:r>
              <a:rPr lang="en-US" altLang="zh-TW" i="1" smtClean="0"/>
              <a:t>                        </a:t>
            </a:r>
            <a:r>
              <a:rPr lang="en-US" altLang="zh-TW" smtClean="0"/>
              <a:t>, to computed a new     </a:t>
            </a:r>
            <a:r>
              <a:rPr lang="en-US" altLang="zh-TW" smtClean="0">
                <a:cs typeface="Arial" charset="0"/>
              </a:rPr>
              <a:t>, the maximum likelihood estimate of </a:t>
            </a:r>
            <a:endParaRPr lang="en-US" altLang="zh-TW" b="1" i="1" smtClean="0">
              <a:cs typeface="Arial" charset="0"/>
            </a:endParaRPr>
          </a:p>
          <a:p>
            <a:pPr lvl="1" eaLnBrk="1" hangingPunct="1"/>
            <a:r>
              <a:rPr lang="en-US" altLang="zh-TW" smtClean="0">
                <a:cs typeface="Arial" charset="0"/>
              </a:rPr>
              <a:t>Does the process converge?</a:t>
            </a:r>
          </a:p>
          <a:p>
            <a:pPr lvl="1" eaLnBrk="1" hangingPunct="1"/>
            <a:r>
              <a:rPr lang="en-US" altLang="zh-TW" b="1" smtClean="0">
                <a:cs typeface="Arial" charset="0"/>
              </a:rPr>
              <a:t>Algorithm</a:t>
            </a:r>
          </a:p>
          <a:p>
            <a:pPr lvl="1" eaLnBrk="1" hangingPunct="1">
              <a:buFontTx/>
              <a:buNone/>
            </a:pPr>
            <a:r>
              <a:rPr lang="en-US" altLang="zh-TW" smtClean="0">
                <a:cs typeface="Arial" charset="0"/>
              </a:rPr>
              <a:t>       </a:t>
            </a:r>
            <a:endParaRPr lang="en-US" altLang="zh-TW" i="1" smtClean="0"/>
          </a:p>
          <a:p>
            <a:pPr lvl="1" eaLnBrk="1" hangingPunct="1">
              <a:buFontTx/>
              <a:buNone/>
            </a:pPr>
            <a:r>
              <a:rPr lang="en-US" altLang="zh-TW" sz="3200" smtClean="0"/>
              <a:t>    </a:t>
            </a:r>
            <a:r>
              <a:rPr lang="en-US" altLang="zh-TW" smtClean="0"/>
              <a:t>     </a:t>
            </a:r>
            <a:endParaRPr lang="en-US" altLang="zh-TW" sz="1000" i="1" smtClean="0"/>
          </a:p>
          <a:p>
            <a:pPr lvl="2" eaLnBrk="1" hangingPunct="1"/>
            <a:r>
              <a:rPr lang="en-US" altLang="zh-TW" sz="1800" b="1" smtClean="0"/>
              <a:t>Log-likelihood expression</a:t>
            </a:r>
            <a:r>
              <a:rPr lang="en-US" altLang="zh-TW" sz="1800" smtClean="0"/>
              <a:t> and expectation taken over </a:t>
            </a:r>
            <a:r>
              <a:rPr lang="en-US" altLang="zh-TW" sz="1800" b="1" i="1" smtClean="0"/>
              <a:t>S</a:t>
            </a:r>
          </a:p>
          <a:p>
            <a:pPr lvl="1" eaLnBrk="1" hangingPunct="1">
              <a:buFontTx/>
              <a:buNone/>
            </a:pPr>
            <a:r>
              <a:rPr lang="en-US" altLang="zh-TW" i="1" smtClean="0"/>
              <a:t>         </a:t>
            </a:r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mtClean="0">
              <a:cs typeface="Arial" charset="0"/>
            </a:endParaRPr>
          </a:p>
          <a:p>
            <a:pPr eaLnBrk="1" hangingPunct="1"/>
            <a:endParaRPr lang="en-US" altLang="zh-TW" smtClean="0">
              <a:cs typeface="Arial" charset="0"/>
            </a:endParaRPr>
          </a:p>
        </p:txBody>
      </p:sp>
      <p:graphicFrame>
        <p:nvGraphicFramePr>
          <p:cNvPr id="80901" name="Object 2"/>
          <p:cNvGraphicFramePr>
            <a:graphicFrameLocks noChangeAspect="1"/>
          </p:cNvGraphicFramePr>
          <p:nvPr/>
        </p:nvGraphicFramePr>
        <p:xfrm>
          <a:off x="1617663" y="3781425"/>
          <a:ext cx="303212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0" name="方程式" r:id="rId3" imgW="1727200" imgH="279400" progId="Equation.3">
                  <p:embed/>
                </p:oleObj>
              </mc:Choice>
              <mc:Fallback>
                <p:oleObj name="方程式" r:id="rId3" imgW="1727200" imgH="279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663" y="3781425"/>
                        <a:ext cx="303212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3"/>
          <p:cNvGraphicFramePr>
            <a:graphicFrameLocks noChangeAspect="1"/>
          </p:cNvGraphicFramePr>
          <p:nvPr/>
        </p:nvGraphicFramePr>
        <p:xfrm>
          <a:off x="1662113" y="5030788"/>
          <a:ext cx="41783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1" name="方程式" r:id="rId5" imgW="2501900" imgH="279400" progId="Equation.3">
                  <p:embed/>
                </p:oleObj>
              </mc:Choice>
              <mc:Fallback>
                <p:oleObj name="方程式" r:id="rId5" imgW="2501900" imgH="279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5030788"/>
                        <a:ext cx="41783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3" name="Object 4"/>
          <p:cNvGraphicFramePr>
            <a:graphicFrameLocks noChangeAspect="1"/>
          </p:cNvGraphicFramePr>
          <p:nvPr/>
        </p:nvGraphicFramePr>
        <p:xfrm>
          <a:off x="3205163" y="2614613"/>
          <a:ext cx="2444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2" name="方程式" r:id="rId7" imgW="139639" imgH="203112" progId="Equation.3">
                  <p:embed/>
                </p:oleObj>
              </mc:Choice>
              <mc:Fallback>
                <p:oleObj name="方程式" r:id="rId7" imgW="139639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163" y="2614613"/>
                        <a:ext cx="2444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4" name="Object 5"/>
          <p:cNvGraphicFramePr>
            <a:graphicFrameLocks noChangeAspect="1"/>
          </p:cNvGraphicFramePr>
          <p:nvPr/>
        </p:nvGraphicFramePr>
        <p:xfrm>
          <a:off x="5867400" y="2276475"/>
          <a:ext cx="144938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3" name="方程式" r:id="rId9" imgW="609336" imgH="253890" progId="Equation.3">
                  <p:embed/>
                </p:oleObj>
              </mc:Choice>
              <mc:Fallback>
                <p:oleObj name="方程式" r:id="rId9" imgW="609336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276475"/>
                        <a:ext cx="1449388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5" name="Object 6"/>
          <p:cNvGraphicFramePr>
            <a:graphicFrameLocks noChangeAspect="1"/>
          </p:cNvGraphicFramePr>
          <p:nvPr/>
        </p:nvGraphicFramePr>
        <p:xfrm>
          <a:off x="3235325" y="1346200"/>
          <a:ext cx="2571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4" name="方程式" r:id="rId11" imgW="126725" imgH="177415" progId="Equation.3">
                  <p:embed/>
                </p:oleObj>
              </mc:Choice>
              <mc:Fallback>
                <p:oleObj name="方程式" r:id="rId11" imgW="126725" imgH="17741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1346200"/>
                        <a:ext cx="2571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6" name="Object 7"/>
          <p:cNvGraphicFramePr>
            <a:graphicFrameLocks noChangeAspect="1"/>
          </p:cNvGraphicFramePr>
          <p:nvPr/>
        </p:nvGraphicFramePr>
        <p:xfrm>
          <a:off x="4522788" y="1682750"/>
          <a:ext cx="33655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5" name="方程式" r:id="rId13" imgW="164814" imgH="177492" progId="Equation.3">
                  <p:embed/>
                </p:oleObj>
              </mc:Choice>
              <mc:Fallback>
                <p:oleObj name="方程式" r:id="rId13" imgW="164814" imgH="17749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8" y="1682750"/>
                        <a:ext cx="33655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7" name="Object 8"/>
          <p:cNvGraphicFramePr>
            <a:graphicFrameLocks noChangeAspect="1"/>
          </p:cNvGraphicFramePr>
          <p:nvPr/>
        </p:nvGraphicFramePr>
        <p:xfrm>
          <a:off x="7667625" y="2578100"/>
          <a:ext cx="2571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6" name="方程式" r:id="rId15" imgW="126725" imgH="177415" progId="Equation.3">
                  <p:embed/>
                </p:oleObj>
              </mc:Choice>
              <mc:Fallback>
                <p:oleObj name="方程式" r:id="rId15" imgW="126725" imgH="17741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2578100"/>
                        <a:ext cx="2571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8" name="Object 9"/>
          <p:cNvGraphicFramePr>
            <a:graphicFrameLocks noChangeAspect="1"/>
          </p:cNvGraphicFramePr>
          <p:nvPr/>
        </p:nvGraphicFramePr>
        <p:xfrm>
          <a:off x="7283450" y="2001838"/>
          <a:ext cx="7461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7" name="方程式" r:id="rId16" imgW="406048" imgH="215713" progId="Equation.3">
                  <p:embed/>
                </p:oleObj>
              </mc:Choice>
              <mc:Fallback>
                <p:oleObj name="方程式" r:id="rId16" imgW="406048" imgH="2157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3450" y="2001838"/>
                        <a:ext cx="74612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9" name="Object 10"/>
          <p:cNvGraphicFramePr>
            <a:graphicFrameLocks noChangeAspect="1"/>
          </p:cNvGraphicFramePr>
          <p:nvPr/>
        </p:nvGraphicFramePr>
        <p:xfrm>
          <a:off x="7847013" y="1393825"/>
          <a:ext cx="2555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8" name="方程式" r:id="rId18" imgW="152202" imgH="177569" progId="Equation.3">
                  <p:embed/>
                </p:oleObj>
              </mc:Choice>
              <mc:Fallback>
                <p:oleObj name="方程式" r:id="rId18" imgW="152202" imgH="17756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7013" y="1393825"/>
                        <a:ext cx="2555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Text Box 13"/>
          <p:cNvSpPr txBox="1">
            <a:spLocks noChangeArrowheads="1"/>
          </p:cNvSpPr>
          <p:nvPr/>
        </p:nvSpPr>
        <p:spPr bwMode="auto">
          <a:xfrm>
            <a:off x="4873625" y="3817938"/>
            <a:ext cx="1198563" cy="336550"/>
          </a:xfrm>
          <a:prstGeom prst="rect">
            <a:avLst/>
          </a:prstGeom>
          <a:solidFill>
            <a:srgbClr val="FFFF99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Bayes’ rule</a:t>
            </a:r>
          </a:p>
        </p:txBody>
      </p:sp>
      <p:sp>
        <p:nvSpPr>
          <p:cNvPr id="80911" name="Text Box 14"/>
          <p:cNvSpPr txBox="1">
            <a:spLocks noChangeArrowheads="1"/>
          </p:cNvSpPr>
          <p:nvPr/>
        </p:nvSpPr>
        <p:spPr bwMode="auto">
          <a:xfrm>
            <a:off x="6270625" y="5421313"/>
            <a:ext cx="2459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take expectation over </a:t>
            </a:r>
            <a:r>
              <a:rPr lang="en-US" altLang="zh-TW" sz="1600" b="1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S</a:t>
            </a:r>
          </a:p>
        </p:txBody>
      </p:sp>
      <p:sp>
        <p:nvSpPr>
          <p:cNvPr id="80912" name="Text Box 15"/>
          <p:cNvSpPr txBox="1">
            <a:spLocks noChangeArrowheads="1"/>
          </p:cNvSpPr>
          <p:nvPr/>
        </p:nvSpPr>
        <p:spPr bwMode="auto">
          <a:xfrm>
            <a:off x="4051300" y="4275138"/>
            <a:ext cx="2633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incomplete data likelihood</a:t>
            </a:r>
          </a:p>
        </p:txBody>
      </p:sp>
      <p:sp>
        <p:nvSpPr>
          <p:cNvPr id="80913" name="Line 16"/>
          <p:cNvSpPr>
            <a:spLocks noChangeShapeType="1"/>
          </p:cNvSpPr>
          <p:nvPr/>
        </p:nvSpPr>
        <p:spPr bwMode="auto">
          <a:xfrm flipV="1">
            <a:off x="1979613" y="4181475"/>
            <a:ext cx="153987" cy="212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80914" name="Line 17"/>
          <p:cNvSpPr>
            <a:spLocks noChangeShapeType="1"/>
          </p:cNvSpPr>
          <p:nvPr/>
        </p:nvSpPr>
        <p:spPr bwMode="auto">
          <a:xfrm flipH="1" flipV="1">
            <a:off x="4346575" y="4181475"/>
            <a:ext cx="190500" cy="173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graphicFrame>
        <p:nvGraphicFramePr>
          <p:cNvPr id="80915" name="Object 11"/>
          <p:cNvGraphicFramePr>
            <a:graphicFrameLocks noChangeAspect="1"/>
          </p:cNvGraphicFramePr>
          <p:nvPr/>
        </p:nvGraphicFramePr>
        <p:xfrm>
          <a:off x="1692275" y="5737225"/>
          <a:ext cx="58324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9" name="方程式" r:id="rId20" imgW="3492500" imgH="736600" progId="Equation.3">
                  <p:embed/>
                </p:oleObj>
              </mc:Choice>
              <mc:Fallback>
                <p:oleObj name="方程式" r:id="rId20" imgW="3492500" imgH="736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737225"/>
                        <a:ext cx="583247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6" name="Line 19"/>
          <p:cNvSpPr>
            <a:spLocks noChangeShapeType="1"/>
          </p:cNvSpPr>
          <p:nvPr/>
        </p:nvSpPr>
        <p:spPr bwMode="auto">
          <a:xfrm flipH="1">
            <a:off x="2540000" y="3622675"/>
            <a:ext cx="104775" cy="1809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80917" name="Text Box 20"/>
          <p:cNvSpPr txBox="1">
            <a:spLocks noChangeArrowheads="1"/>
          </p:cNvSpPr>
          <p:nvPr/>
        </p:nvSpPr>
        <p:spPr bwMode="auto">
          <a:xfrm>
            <a:off x="2482850" y="3371850"/>
            <a:ext cx="2303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unknown model setting</a:t>
            </a:r>
          </a:p>
        </p:txBody>
      </p:sp>
      <p:sp>
        <p:nvSpPr>
          <p:cNvPr id="80918" name="AutoShape 21"/>
          <p:cNvSpPr>
            <a:spLocks noChangeArrowheads="1"/>
          </p:cNvSpPr>
          <p:nvPr/>
        </p:nvSpPr>
        <p:spPr bwMode="auto">
          <a:xfrm>
            <a:off x="5940425" y="5316538"/>
            <a:ext cx="215900" cy="679450"/>
          </a:xfrm>
          <a:prstGeom prst="curvedLeftArrow">
            <a:avLst>
              <a:gd name="adj1" fmla="val 62941"/>
              <a:gd name="adj2" fmla="val 12588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80919" name="Text Box 22"/>
          <p:cNvSpPr txBox="1">
            <a:spLocks noChangeArrowheads="1"/>
          </p:cNvSpPr>
          <p:nvPr/>
        </p:nvSpPr>
        <p:spPr bwMode="auto">
          <a:xfrm>
            <a:off x="1076325" y="4303713"/>
            <a:ext cx="2470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complete data likelihood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D8FF49A0-16C9-494C-BEA9-E73B7393305F}" type="slidenum">
              <a:rPr lang="en-US" altLang="zh-TW"/>
              <a:pPr>
                <a:defRPr/>
              </a:pPr>
              <a:t>79</a:t>
            </a:fld>
            <a:endParaRPr lang="en-US" altLang="zh-TW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(6/7)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235075"/>
            <a:ext cx="8228013" cy="5638800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Algorithm (Cont.)</a:t>
            </a:r>
          </a:p>
          <a:p>
            <a:pPr lvl="2" eaLnBrk="1" hangingPunct="1"/>
            <a:r>
              <a:rPr lang="en-US" altLang="zh-TW" sz="1800" smtClean="0"/>
              <a:t>We can thus express                       as follows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2" eaLnBrk="1" hangingPunct="1"/>
            <a:endParaRPr lang="en-US" altLang="zh-TW" sz="1800" smtClean="0"/>
          </a:p>
          <a:p>
            <a:pPr lvl="2" eaLnBrk="1" hangingPunct="1"/>
            <a:r>
              <a:rPr lang="en-US" altLang="zh-TW" sz="1800" smtClean="0"/>
              <a:t>We want </a:t>
            </a:r>
          </a:p>
        </p:txBody>
      </p:sp>
      <p:graphicFrame>
        <p:nvGraphicFramePr>
          <p:cNvPr id="81925" name="Object 2"/>
          <p:cNvGraphicFramePr>
            <a:graphicFrameLocks noChangeAspect="1"/>
          </p:cNvGraphicFramePr>
          <p:nvPr/>
        </p:nvGraphicFramePr>
        <p:xfrm>
          <a:off x="1714500" y="2003425"/>
          <a:ext cx="517525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8" name="方程式" r:id="rId3" imgW="3492500" imgH="1854200" progId="Equation.3">
                  <p:embed/>
                </p:oleObj>
              </mc:Choice>
              <mc:Fallback>
                <p:oleObj name="方程式" r:id="rId3" imgW="3492500" imgH="1854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003425"/>
                        <a:ext cx="5175250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3"/>
          <p:cNvGraphicFramePr>
            <a:graphicFrameLocks noChangeAspect="1"/>
          </p:cNvGraphicFramePr>
          <p:nvPr/>
        </p:nvGraphicFramePr>
        <p:xfrm>
          <a:off x="1692275" y="5260975"/>
          <a:ext cx="4129088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" name="方程式" r:id="rId5" imgW="2425680" imgH="1015920" progId="Equation.3">
                  <p:embed/>
                </p:oleObj>
              </mc:Choice>
              <mc:Fallback>
                <p:oleObj name="方程式" r:id="rId5" imgW="2425680" imgH="101592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260975"/>
                        <a:ext cx="4129088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7" name="Object 4"/>
          <p:cNvGraphicFramePr>
            <a:graphicFrameLocks noChangeAspect="1"/>
          </p:cNvGraphicFramePr>
          <p:nvPr/>
        </p:nvGraphicFramePr>
        <p:xfrm>
          <a:off x="3989388" y="1573213"/>
          <a:ext cx="11588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0" name="方程式" r:id="rId7" imgW="660400" imgH="279400" progId="Equation.3">
                  <p:embed/>
                </p:oleObj>
              </mc:Choice>
              <mc:Fallback>
                <p:oleObj name="方程式" r:id="rId7" imgW="6604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1573213"/>
                        <a:ext cx="11588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8" name="Object 5"/>
          <p:cNvGraphicFramePr>
            <a:graphicFrameLocks noChangeAspect="1"/>
          </p:cNvGraphicFramePr>
          <p:nvPr/>
        </p:nvGraphicFramePr>
        <p:xfrm>
          <a:off x="2720975" y="4860925"/>
          <a:ext cx="25177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1" name="方程式" r:id="rId9" imgW="1435100" imgH="279400" progId="Equation.3">
                  <p:embed/>
                </p:oleObj>
              </mc:Choice>
              <mc:Fallback>
                <p:oleObj name="方程式" r:id="rId9" imgW="1435100" imgH="279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4860925"/>
                        <a:ext cx="25177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9" name="Line 8"/>
          <p:cNvSpPr>
            <a:spLocks noChangeShapeType="1"/>
          </p:cNvSpPr>
          <p:nvPr/>
        </p:nvSpPr>
        <p:spPr bwMode="auto">
          <a:xfrm>
            <a:off x="3779838" y="6169025"/>
            <a:ext cx="1944687" cy="360363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3A2DC27A-7684-4D5F-B1DC-4A003B135D72}" type="slidenum">
              <a:rPr lang="en-US" altLang="zh-TW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Observable Markov Model (cont.)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Example 3: Given a Markov model, what is the mean occupancy duration of each state </a:t>
            </a:r>
            <a:r>
              <a:rPr lang="en-US" altLang="zh-TW" i="1" smtClean="0"/>
              <a:t>i</a:t>
            </a:r>
            <a:r>
              <a:rPr lang="en-US" altLang="zh-TW" i="1" baseline="-25000" smtClean="0"/>
              <a:t> </a:t>
            </a:r>
            <a:r>
              <a:rPr lang="en-US" altLang="zh-TW" smtClean="0"/>
              <a:t>   </a:t>
            </a:r>
          </a:p>
        </p:txBody>
      </p:sp>
      <p:graphicFrame>
        <p:nvGraphicFramePr>
          <p:cNvPr id="9221" name="Object 6"/>
          <p:cNvGraphicFramePr>
            <a:graphicFrameLocks/>
          </p:cNvGraphicFramePr>
          <p:nvPr/>
        </p:nvGraphicFramePr>
        <p:xfrm>
          <a:off x="928688" y="2214563"/>
          <a:ext cx="6613525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4" imgW="3492500" imgH="1854200" progId="Equation.3">
                  <p:embed/>
                </p:oleObj>
              </mc:Choice>
              <mc:Fallback>
                <p:oleObj name="Equation" r:id="rId4" imgW="3492500" imgH="185420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214563"/>
                        <a:ext cx="6613525" cy="350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Line 7"/>
          <p:cNvSpPr>
            <a:spLocks noChangeShapeType="1"/>
          </p:cNvSpPr>
          <p:nvPr/>
        </p:nvSpPr>
        <p:spPr bwMode="auto">
          <a:xfrm>
            <a:off x="5943600" y="6002338"/>
            <a:ext cx="194468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9223" name="Line 8"/>
          <p:cNvSpPr>
            <a:spLocks noChangeShapeType="1"/>
          </p:cNvSpPr>
          <p:nvPr/>
        </p:nvSpPr>
        <p:spPr bwMode="auto">
          <a:xfrm rot="-5400000">
            <a:off x="5318125" y="5373688"/>
            <a:ext cx="1255713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9224" name="Freeform 9"/>
          <p:cNvSpPr>
            <a:spLocks/>
          </p:cNvSpPr>
          <p:nvPr/>
        </p:nvSpPr>
        <p:spPr bwMode="auto">
          <a:xfrm>
            <a:off x="6084888" y="4797425"/>
            <a:ext cx="1368425" cy="1152525"/>
          </a:xfrm>
          <a:custGeom>
            <a:avLst/>
            <a:gdLst>
              <a:gd name="T0" fmla="*/ 0 w 862"/>
              <a:gd name="T1" fmla="*/ 0 h 726"/>
              <a:gd name="T2" fmla="*/ 2147483647 w 862"/>
              <a:gd name="T3" fmla="*/ 2147483647 h 726"/>
              <a:gd name="T4" fmla="*/ 2147483647 w 862"/>
              <a:gd name="T5" fmla="*/ 2147483647 h 726"/>
              <a:gd name="T6" fmla="*/ 2147483647 w 862"/>
              <a:gd name="T7" fmla="*/ 2147483647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726"/>
              <a:gd name="T14" fmla="*/ 862 w 862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726">
                <a:moveTo>
                  <a:pt x="0" y="0"/>
                </a:moveTo>
                <a:cubicBezTo>
                  <a:pt x="7" y="170"/>
                  <a:pt x="15" y="341"/>
                  <a:pt x="91" y="454"/>
                </a:cubicBezTo>
                <a:cubicBezTo>
                  <a:pt x="167" y="567"/>
                  <a:pt x="326" y="635"/>
                  <a:pt x="454" y="680"/>
                </a:cubicBezTo>
                <a:cubicBezTo>
                  <a:pt x="582" y="725"/>
                  <a:pt x="722" y="725"/>
                  <a:pt x="862" y="72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7470775" y="6038850"/>
            <a:ext cx="1236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Time (Duration)</a:t>
            </a: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016500" y="5257800"/>
            <a:ext cx="88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ea typeface="新細明體" charset="-120"/>
              </a:rPr>
              <a:t>Probability</a:t>
            </a:r>
          </a:p>
        </p:txBody>
      </p:sp>
      <p:sp>
        <p:nvSpPr>
          <p:cNvPr id="9227" name="文字方塊 1"/>
          <p:cNvSpPr txBox="1">
            <a:spLocks noChangeArrowheads="1"/>
          </p:cNvSpPr>
          <p:nvPr/>
        </p:nvSpPr>
        <p:spPr bwMode="auto">
          <a:xfrm>
            <a:off x="3917950" y="2738438"/>
            <a:ext cx="2570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ea typeface="新細明體" charset="-120"/>
              </a:rPr>
              <a:t>a geometric distribution</a:t>
            </a:r>
            <a:endParaRPr lang="zh-TW" altLang="en-US" sz="1800">
              <a:solidFill>
                <a:srgbClr val="0000FF"/>
              </a:solidFill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7F95C9B4-CC3E-468F-8DDC-4D3EE6D60DAA}" type="slidenum">
              <a:rPr lang="en-US" altLang="zh-TW"/>
              <a:pPr>
                <a:defRPr/>
              </a:pPr>
              <a:t>80</a:t>
            </a:fld>
            <a:endParaRPr lang="en-US" altLang="zh-TW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EM Algorithm (7/7)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500"/>
            <a:ext cx="8229600" cy="4987925"/>
          </a:xfrm>
        </p:spPr>
        <p:txBody>
          <a:bodyPr/>
          <a:lstStyle/>
          <a:p>
            <a:pPr lvl="2" eaLnBrk="1" hangingPunct="1"/>
            <a:r>
              <a:rPr lang="en-US" altLang="zh-TW" sz="1800" smtClean="0"/>
              <a:t>                                has the following property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Therefore, for maximizing                      </a:t>
            </a:r>
            <a:r>
              <a:rPr lang="en-US" altLang="zh-TW" i="1" smtClean="0"/>
              <a:t>,</a:t>
            </a:r>
            <a:r>
              <a:rPr lang="en-US" altLang="zh-TW" smtClean="0"/>
              <a:t> we only need to maximize the </a:t>
            </a:r>
            <a:r>
              <a:rPr lang="en-US" altLang="zh-TW" i="1" smtClean="0"/>
              <a:t>Q</a:t>
            </a:r>
            <a:r>
              <a:rPr lang="en-US" altLang="zh-TW" smtClean="0"/>
              <a:t>-function (auxiliary function) </a:t>
            </a:r>
            <a:r>
              <a:rPr lang="en-US" altLang="zh-TW" i="1" smtClean="0"/>
              <a:t> </a:t>
            </a:r>
          </a:p>
        </p:txBody>
      </p:sp>
      <p:graphicFrame>
        <p:nvGraphicFramePr>
          <p:cNvPr id="82949" name="Object 2"/>
          <p:cNvGraphicFramePr>
            <a:graphicFrameLocks noChangeAspect="1"/>
          </p:cNvGraphicFramePr>
          <p:nvPr/>
        </p:nvGraphicFramePr>
        <p:xfrm>
          <a:off x="1763713" y="1773238"/>
          <a:ext cx="4600575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5" name="方程式" r:id="rId3" imgW="3022600" imgH="2235200" progId="Equation.3">
                  <p:embed/>
                </p:oleObj>
              </mc:Choice>
              <mc:Fallback>
                <p:oleObj name="方程式" r:id="rId3" imgW="3022600" imgH="2235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773238"/>
                        <a:ext cx="4600575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0" name="Object 3"/>
          <p:cNvGraphicFramePr>
            <a:graphicFrameLocks noChangeAspect="1"/>
          </p:cNvGraphicFramePr>
          <p:nvPr/>
        </p:nvGraphicFramePr>
        <p:xfrm>
          <a:off x="1531938" y="5680075"/>
          <a:ext cx="373062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6" name="方程式" r:id="rId5" imgW="2209800" imgH="584200" progId="Equation.3">
                  <p:embed/>
                </p:oleObj>
              </mc:Choice>
              <mc:Fallback>
                <p:oleObj name="方程式" r:id="rId5" imgW="2209800" imgH="584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5680075"/>
                        <a:ext cx="3730625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1" name="Object 4"/>
          <p:cNvGraphicFramePr>
            <a:graphicFrameLocks noChangeAspect="1"/>
          </p:cNvGraphicFramePr>
          <p:nvPr/>
        </p:nvGraphicFramePr>
        <p:xfrm>
          <a:off x="1692275" y="1341438"/>
          <a:ext cx="194310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7" name="方程式" r:id="rId7" imgW="1143000" imgH="228600" progId="Equation.3">
                  <p:embed/>
                </p:oleObj>
              </mc:Choice>
              <mc:Fallback>
                <p:oleObj name="方程式" r:id="rId7" imgW="11430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341438"/>
                        <a:ext cx="194310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2" name="Object 5"/>
          <p:cNvGraphicFramePr>
            <a:graphicFrameLocks noChangeAspect="1"/>
          </p:cNvGraphicFramePr>
          <p:nvPr/>
        </p:nvGraphicFramePr>
        <p:xfrm>
          <a:off x="4364038" y="5157788"/>
          <a:ext cx="11588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8" name="方程式" r:id="rId9" imgW="660400" imgH="279400" progId="Equation.3">
                  <p:embed/>
                </p:oleObj>
              </mc:Choice>
              <mc:Fallback>
                <p:oleObj name="方程式" r:id="rId9" imgW="660400" imgH="279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038" y="5157788"/>
                        <a:ext cx="11588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6462713" y="3228975"/>
            <a:ext cx="2111375" cy="366713"/>
          </a:xfrm>
          <a:prstGeom prst="rect">
            <a:avLst/>
          </a:prstGeom>
          <a:solidFill>
            <a:srgbClr val="FFFF99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solidFill>
                  <a:srgbClr val="0000FF"/>
                </a:solidFill>
                <a:ea typeface="新細明體" charset="-120"/>
              </a:rPr>
              <a:t>Jensen’s inequality</a:t>
            </a:r>
          </a:p>
        </p:txBody>
      </p:sp>
      <p:sp>
        <p:nvSpPr>
          <p:cNvPr id="82954" name="Rectangle 9"/>
          <p:cNvSpPr>
            <a:spLocks noChangeArrowheads="1"/>
          </p:cNvSpPr>
          <p:nvPr/>
        </p:nvSpPr>
        <p:spPr bwMode="auto">
          <a:xfrm>
            <a:off x="1916113" y="2090738"/>
            <a:ext cx="3228975" cy="936625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82955" name="Text Box 10"/>
          <p:cNvSpPr txBox="1">
            <a:spLocks noChangeArrowheads="1"/>
          </p:cNvSpPr>
          <p:nvPr/>
        </p:nvSpPr>
        <p:spPr bwMode="auto">
          <a:xfrm>
            <a:off x="5205413" y="1960563"/>
            <a:ext cx="3343275" cy="366712"/>
          </a:xfrm>
          <a:prstGeom prst="rect">
            <a:avLst/>
          </a:prstGeom>
          <a:solidFill>
            <a:srgbClr val="FFFF99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solidFill>
                  <a:srgbClr val="0000FF"/>
                </a:solidFill>
                <a:ea typeface="新細明體" charset="-120"/>
              </a:rPr>
              <a:t>Kullbuack-Leibler (KL) distance</a:t>
            </a:r>
          </a:p>
        </p:txBody>
      </p:sp>
      <p:sp>
        <p:nvSpPr>
          <p:cNvPr id="82956" name="Text Box 11"/>
          <p:cNvSpPr txBox="1">
            <a:spLocks noChangeArrowheads="1"/>
          </p:cNvSpPr>
          <p:nvPr/>
        </p:nvSpPr>
        <p:spPr bwMode="auto">
          <a:xfrm>
            <a:off x="5549900" y="5916613"/>
            <a:ext cx="2944813" cy="825500"/>
          </a:xfrm>
          <a:prstGeom prst="rect">
            <a:avLst/>
          </a:prstGeom>
          <a:solidFill>
            <a:srgbClr val="FFFF99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solidFill>
                  <a:srgbClr val="0000FF"/>
                </a:solidFill>
                <a:ea typeface="新細明體" charset="-120"/>
              </a:rPr>
              <a:t>Expectation of the complete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solidFill>
                  <a:srgbClr val="0000FF"/>
                </a:solidFill>
                <a:ea typeface="新細明體" charset="-120"/>
              </a:rPr>
              <a:t>data log likelihood with respect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i="1">
                <a:solidFill>
                  <a:srgbClr val="0000FF"/>
                </a:solidFill>
                <a:ea typeface="新細明體" charset="-120"/>
              </a:rPr>
              <a:t>to the latent state sequences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F081FB9-3B65-4C8D-955E-400CDF167F8E}" type="slidenum">
              <a:rPr lang="en-US" altLang="zh-TW"/>
              <a:pPr>
                <a:defRPr/>
              </a:pPr>
              <a:t>81</a:t>
            </a:fld>
            <a:endParaRPr lang="en-US" altLang="zh-TW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EM Applied to Discrete HMM Training (1/5)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319213"/>
            <a:ext cx="822801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Apply EM algorithm to iteratively refine the HMM parameter vector </a:t>
            </a:r>
          </a:p>
          <a:p>
            <a:pPr lvl="1" eaLnBrk="1" hangingPunct="1"/>
            <a:r>
              <a:rPr lang="en-US" altLang="zh-TW" smtClean="0"/>
              <a:t>By maximizing the auxiliary function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Where                     and                     can be expressed as</a:t>
            </a:r>
          </a:p>
        </p:txBody>
      </p:sp>
      <p:graphicFrame>
        <p:nvGraphicFramePr>
          <p:cNvPr id="83973" name="Object 2"/>
          <p:cNvGraphicFramePr>
            <a:graphicFrameLocks noChangeAspect="1"/>
          </p:cNvGraphicFramePr>
          <p:nvPr/>
        </p:nvGraphicFramePr>
        <p:xfrm>
          <a:off x="3340100" y="1712913"/>
          <a:ext cx="1643063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8" name="方程式" r:id="rId3" imgW="812447" imgH="203112" progId="Equation.3">
                  <p:embed/>
                </p:oleObj>
              </mc:Choice>
              <mc:Fallback>
                <p:oleObj name="方程式" r:id="rId3" imgW="812447" imgH="203112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1712913"/>
                        <a:ext cx="1643063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4" name="Object 3"/>
          <p:cNvGraphicFramePr>
            <a:graphicFrameLocks noChangeAspect="1"/>
          </p:cNvGraphicFramePr>
          <p:nvPr/>
        </p:nvGraphicFramePr>
        <p:xfrm>
          <a:off x="1116013" y="2636838"/>
          <a:ext cx="4435475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9" name="方程式" r:id="rId5" imgW="2235200" imgH="812800" progId="Equation.3">
                  <p:embed/>
                </p:oleObj>
              </mc:Choice>
              <mc:Fallback>
                <p:oleObj name="方程式" r:id="rId5" imgW="2235200" imgH="812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636838"/>
                        <a:ext cx="4435475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4"/>
          <p:cNvGraphicFramePr>
            <a:graphicFrameLocks noChangeAspect="1"/>
          </p:cNvGraphicFramePr>
          <p:nvPr/>
        </p:nvGraphicFramePr>
        <p:xfrm>
          <a:off x="1230313" y="4427538"/>
          <a:ext cx="6999287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0" name="方程式" r:id="rId7" imgW="3060700" imgH="1574800" progId="Equation.3">
                  <p:embed/>
                </p:oleObj>
              </mc:Choice>
              <mc:Fallback>
                <p:oleObj name="方程式" r:id="rId7" imgW="3060700" imgH="1574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4427538"/>
                        <a:ext cx="6999287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6" name="Object 5"/>
          <p:cNvGraphicFramePr>
            <a:graphicFrameLocks noChangeAspect="1"/>
          </p:cNvGraphicFramePr>
          <p:nvPr/>
        </p:nvGraphicFramePr>
        <p:xfrm>
          <a:off x="2051050" y="4330700"/>
          <a:ext cx="118427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1" name="方程式" r:id="rId9" imgW="596900" imgH="482600" progId="Equation.3">
                  <p:embed/>
                </p:oleObj>
              </mc:Choice>
              <mc:Fallback>
                <p:oleObj name="方程式" r:id="rId9" imgW="5969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330700"/>
                        <a:ext cx="1184275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7" name="Object 6"/>
          <p:cNvGraphicFramePr>
            <a:graphicFrameLocks noChangeAspect="1"/>
          </p:cNvGraphicFramePr>
          <p:nvPr/>
        </p:nvGraphicFramePr>
        <p:xfrm>
          <a:off x="3905250" y="4316413"/>
          <a:ext cx="1365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2" name="方程式" r:id="rId11" imgW="609600" imgH="279400" progId="Equation.3">
                  <p:embed/>
                </p:oleObj>
              </mc:Choice>
              <mc:Fallback>
                <p:oleObj name="方程式" r:id="rId11" imgW="609600" imgH="279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4316413"/>
                        <a:ext cx="13652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10367E03-92F7-4E54-9046-418B6E198D03}" type="slidenum">
              <a:rPr lang="en-US" altLang="zh-TW"/>
              <a:pPr>
                <a:defRPr/>
              </a:pPr>
              <a:t>82</a:t>
            </a:fld>
            <a:endParaRPr lang="en-US" altLang="zh-TW"/>
          </a:p>
        </p:txBody>
      </p:sp>
      <p:pic>
        <p:nvPicPr>
          <p:cNvPr id="84995" name="Picture 2" descr="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2963" r="3351" b="7593"/>
          <a:stretch>
            <a:fillRect/>
          </a:stretch>
        </p:blipFill>
        <p:spPr bwMode="auto">
          <a:xfrm>
            <a:off x="1304925" y="4192588"/>
            <a:ext cx="698341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EM Applied to Discrete HMM Training (2/5)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499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74750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Rewrite the auxiliary function as</a:t>
            </a:r>
          </a:p>
        </p:txBody>
      </p:sp>
      <p:graphicFrame>
        <p:nvGraphicFramePr>
          <p:cNvPr id="84998" name="Object 2"/>
          <p:cNvGraphicFramePr>
            <a:graphicFrameLocks noChangeAspect="1"/>
          </p:cNvGraphicFramePr>
          <p:nvPr/>
        </p:nvGraphicFramePr>
        <p:xfrm>
          <a:off x="660400" y="1625600"/>
          <a:ext cx="8483600" cy="256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8" name="方程式" r:id="rId4" imgW="4699000" imgH="1803400" progId="Equation.3">
                  <p:embed/>
                </p:oleObj>
              </mc:Choice>
              <mc:Fallback>
                <p:oleObj name="方程式" r:id="rId4" imgW="4699000" imgH="1803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1625600"/>
                        <a:ext cx="8483600" cy="256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9" name="Oval 6"/>
          <p:cNvSpPr>
            <a:spLocks noChangeArrowheads="1"/>
          </p:cNvSpPr>
          <p:nvPr/>
        </p:nvSpPr>
        <p:spPr bwMode="auto">
          <a:xfrm>
            <a:off x="4859338" y="1682750"/>
            <a:ext cx="1441450" cy="1079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85000" name="Oval 7"/>
          <p:cNvSpPr>
            <a:spLocks noChangeArrowheads="1"/>
          </p:cNvSpPr>
          <p:nvPr/>
        </p:nvSpPr>
        <p:spPr bwMode="auto">
          <a:xfrm>
            <a:off x="6588125" y="1989138"/>
            <a:ext cx="431800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85001" name="Text Box 8"/>
          <p:cNvSpPr txBox="1">
            <a:spLocks noChangeArrowheads="1"/>
          </p:cNvSpPr>
          <p:nvPr/>
        </p:nvSpPr>
        <p:spPr bwMode="auto">
          <a:xfrm>
            <a:off x="5868988" y="1225550"/>
            <a:ext cx="53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i="1">
                <a:solidFill>
                  <a:srgbClr val="FF0000"/>
                </a:solidFill>
                <a:latin typeface="Times New Roman" pitchFamily="18" charset="0"/>
                <a:ea typeface="新細明體" charset="-120"/>
              </a:rPr>
              <a:t>w</a:t>
            </a:r>
            <a:r>
              <a:rPr lang="en-US" altLang="zh-TW" b="1" i="1" baseline="-25000">
                <a:solidFill>
                  <a:srgbClr val="FF0000"/>
                </a:solidFill>
                <a:latin typeface="Times New Roman" pitchFamily="18" charset="0"/>
                <a:ea typeface="新細明體" charset="-120"/>
              </a:rPr>
              <a:t>i</a:t>
            </a:r>
            <a:endParaRPr lang="en-US" altLang="zh-TW" b="1" i="1">
              <a:solidFill>
                <a:srgbClr val="FF0000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85002" name="Text Box 9"/>
          <p:cNvSpPr txBox="1">
            <a:spLocks noChangeArrowheads="1"/>
          </p:cNvSpPr>
          <p:nvPr/>
        </p:nvSpPr>
        <p:spPr bwMode="auto">
          <a:xfrm>
            <a:off x="6950075" y="1370013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i="1">
                <a:solidFill>
                  <a:srgbClr val="FF0000"/>
                </a:solidFill>
                <a:ea typeface="新細明體" charset="-120"/>
              </a:rPr>
              <a:t>y</a:t>
            </a:r>
            <a:r>
              <a:rPr lang="en-US" altLang="zh-TW" b="1" i="1" baseline="-25000">
                <a:solidFill>
                  <a:srgbClr val="FF0000"/>
                </a:solidFill>
                <a:ea typeface="新細明體" charset="-120"/>
              </a:rPr>
              <a:t>i</a:t>
            </a:r>
            <a:endParaRPr lang="en-US" altLang="zh-TW" b="1" i="1">
              <a:solidFill>
                <a:srgbClr val="FF0000"/>
              </a:solidFill>
              <a:ea typeface="新細明體" charset="-120"/>
            </a:endParaRPr>
          </a:p>
        </p:txBody>
      </p:sp>
      <p:sp>
        <p:nvSpPr>
          <p:cNvPr id="85003" name="Text Box 10"/>
          <p:cNvSpPr txBox="1">
            <a:spLocks noChangeArrowheads="1"/>
          </p:cNvSpPr>
          <p:nvPr/>
        </p:nvSpPr>
        <p:spPr bwMode="auto">
          <a:xfrm>
            <a:off x="4194175" y="19177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Comic Sans MS" pitchFamily="66" charset="0"/>
                <a:ea typeface="新細明體" charset="-120"/>
              </a:rPr>
              <a:t>?</a:t>
            </a:r>
          </a:p>
        </p:txBody>
      </p:sp>
      <p:sp>
        <p:nvSpPr>
          <p:cNvPr id="85004" name="Text Box 11"/>
          <p:cNvSpPr txBox="1">
            <a:spLocks noChangeArrowheads="1"/>
          </p:cNvSpPr>
          <p:nvPr/>
        </p:nvSpPr>
        <p:spPr bwMode="auto">
          <a:xfrm>
            <a:off x="4643438" y="271462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Comic Sans MS" pitchFamily="66" charset="0"/>
                <a:ea typeface="新細明體" charset="-120"/>
              </a:rPr>
              <a:t>?</a:t>
            </a:r>
          </a:p>
        </p:txBody>
      </p:sp>
      <p:sp>
        <p:nvSpPr>
          <p:cNvPr id="85005" name="Text Box 12"/>
          <p:cNvSpPr txBox="1">
            <a:spLocks noChangeArrowheads="1"/>
          </p:cNvSpPr>
          <p:nvPr/>
        </p:nvSpPr>
        <p:spPr bwMode="auto">
          <a:xfrm>
            <a:off x="4716463" y="34290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Comic Sans MS" pitchFamily="66" charset="0"/>
                <a:ea typeface="新細明體" charset="-12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1FA689F1-806B-4462-A888-35BB210B6D3D}" type="slidenum">
              <a:rPr lang="en-US" altLang="zh-TW"/>
              <a:pPr>
                <a:defRPr/>
              </a:pPr>
              <a:t>83</a:t>
            </a:fld>
            <a:endParaRPr lang="en-US" altLang="zh-TW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EM Applied to Discrete HMM Training (3/5)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13" y="1293813"/>
            <a:ext cx="7742237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The auxiliary function contains three independent</a:t>
            </a:r>
            <a:br>
              <a:rPr lang="en-US" altLang="zh-TW" smtClean="0"/>
            </a:br>
            <a:r>
              <a:rPr lang="en-US" altLang="zh-TW" smtClean="0"/>
              <a:t> terms,        ,         and </a:t>
            </a:r>
          </a:p>
          <a:p>
            <a:pPr lvl="1" eaLnBrk="1" hangingPunct="1"/>
            <a:r>
              <a:rPr lang="en-US" altLang="zh-TW" smtClean="0"/>
              <a:t>Can be maximized individually</a:t>
            </a:r>
          </a:p>
          <a:p>
            <a:pPr lvl="1" eaLnBrk="1" hangingPunct="1"/>
            <a:r>
              <a:rPr lang="en-US" altLang="zh-TW" smtClean="0"/>
              <a:t>All of the same form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86021" name="Object 2"/>
          <p:cNvGraphicFramePr>
            <a:graphicFrameLocks noChangeAspect="1"/>
          </p:cNvGraphicFramePr>
          <p:nvPr/>
        </p:nvGraphicFramePr>
        <p:xfrm>
          <a:off x="2916238" y="1628775"/>
          <a:ext cx="5016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3" name="方程式" r:id="rId3" imgW="177646" imgH="241091" progId="Equation.3">
                  <p:embed/>
                </p:oleObj>
              </mc:Choice>
              <mc:Fallback>
                <p:oleObj name="方程式" r:id="rId3" imgW="177646" imgH="24109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628775"/>
                        <a:ext cx="5016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3"/>
          <p:cNvGraphicFramePr>
            <a:graphicFrameLocks noChangeAspect="1"/>
          </p:cNvGraphicFramePr>
          <p:nvPr/>
        </p:nvGraphicFramePr>
        <p:xfrm>
          <a:off x="4106863" y="1714500"/>
          <a:ext cx="6477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4" name="方程式" r:id="rId5" imgW="342751" imgH="241195" progId="Equation.3">
                  <p:embed/>
                </p:oleObj>
              </mc:Choice>
              <mc:Fallback>
                <p:oleObj name="方程式" r:id="rId5" imgW="342751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1714500"/>
                        <a:ext cx="6477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3" name="Object 4"/>
          <p:cNvGraphicFramePr>
            <a:graphicFrameLocks noChangeAspect="1"/>
          </p:cNvGraphicFramePr>
          <p:nvPr/>
        </p:nvGraphicFramePr>
        <p:xfrm>
          <a:off x="2195513" y="1643063"/>
          <a:ext cx="4667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5" name="方程式" r:id="rId7" imgW="165028" imgH="228501" progId="Equation.3">
                  <p:embed/>
                </p:oleObj>
              </mc:Choice>
              <mc:Fallback>
                <p:oleObj name="方程式" r:id="rId7" imgW="165028" imgH="228501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643063"/>
                        <a:ext cx="4667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4" name="Object 5"/>
          <p:cNvGraphicFramePr>
            <a:graphicFrameLocks noChangeAspect="1"/>
          </p:cNvGraphicFramePr>
          <p:nvPr/>
        </p:nvGraphicFramePr>
        <p:xfrm>
          <a:off x="1116013" y="2997200"/>
          <a:ext cx="7632700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6" name="方程式" r:id="rId9" imgW="3975100" imgH="1054100" progId="Equation.3">
                  <p:embed/>
                </p:oleObj>
              </mc:Choice>
              <mc:Fallback>
                <p:oleObj name="方程式" r:id="rId9" imgW="3975100" imgH="1054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997200"/>
                        <a:ext cx="7632700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51DEA127-D18B-488D-A257-1095099AEB41}" type="slidenum">
              <a:rPr lang="en-US" altLang="zh-TW"/>
              <a:pPr>
                <a:defRPr/>
              </a:pPr>
              <a:t>84</a:t>
            </a:fld>
            <a:endParaRPr lang="en-US" altLang="zh-TW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EM Applied to Discrete HMM Training (4/5)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8013" cy="56388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Proof</a:t>
            </a:r>
            <a:r>
              <a:rPr lang="en-US" altLang="zh-TW" smtClean="0"/>
              <a:t>: Apply Lagrange Multiplier</a:t>
            </a:r>
            <a:endParaRPr lang="en-US" altLang="zh-TW" i="1" smtClean="0"/>
          </a:p>
        </p:txBody>
      </p:sp>
      <p:graphicFrame>
        <p:nvGraphicFramePr>
          <p:cNvPr id="87045" name="Object 2"/>
          <p:cNvGraphicFramePr>
            <a:graphicFrameLocks/>
          </p:cNvGraphicFramePr>
          <p:nvPr/>
        </p:nvGraphicFramePr>
        <p:xfrm>
          <a:off x="971550" y="1916113"/>
          <a:ext cx="7310438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1" name="方程式" r:id="rId3" imgW="3365500" imgH="1892300" progId="Equation.3">
                  <p:embed/>
                </p:oleObj>
              </mc:Choice>
              <mc:Fallback>
                <p:oleObj name="方程式" r:id="rId3" imgW="3365500" imgH="1892300" progId="Equation.3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16113"/>
                        <a:ext cx="7310438" cy="403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6" name="Oval 5"/>
          <p:cNvSpPr>
            <a:spLocks noChangeArrowheads="1"/>
          </p:cNvSpPr>
          <p:nvPr/>
        </p:nvSpPr>
        <p:spPr bwMode="auto">
          <a:xfrm>
            <a:off x="6813550" y="2071688"/>
            <a:ext cx="1790700" cy="1079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87047" name="Text Box 6"/>
          <p:cNvSpPr txBox="1">
            <a:spLocks noChangeArrowheads="1"/>
          </p:cNvSpPr>
          <p:nvPr/>
        </p:nvSpPr>
        <p:spPr bwMode="auto">
          <a:xfrm>
            <a:off x="6521450" y="32004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rgbClr val="FF0000"/>
                </a:solidFill>
                <a:ea typeface="新細明體" charset="-120"/>
              </a:rPr>
              <a:t>Constraint</a:t>
            </a:r>
          </a:p>
        </p:txBody>
      </p:sp>
      <p:sp>
        <p:nvSpPr>
          <p:cNvPr id="87048" name="文字方塊 7"/>
          <p:cNvSpPr txBox="1">
            <a:spLocks noChangeArrowheads="1"/>
          </p:cNvSpPr>
          <p:nvPr/>
        </p:nvSpPr>
        <p:spPr bwMode="auto">
          <a:xfrm>
            <a:off x="571500" y="6286500"/>
            <a:ext cx="658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rgbClr val="006600"/>
                </a:solidFill>
                <a:latin typeface="Corbel" pitchFamily="34" charset="0"/>
                <a:ea typeface="新細明體" charset="-120"/>
              </a:rPr>
              <a:t>Lagrange Multiplier: http://www.slimy.com/~steuard/teaching/tutorials/Lagrange.html</a:t>
            </a:r>
            <a:endParaRPr lang="zh-TW" altLang="en-US" sz="1400">
              <a:solidFill>
                <a:srgbClr val="006600"/>
              </a:solidFill>
              <a:latin typeface="Corbel" pitchFamily="34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E877A415-11C0-49A3-8A91-FEA81E8A58E7}" type="slidenum">
              <a:rPr lang="en-US" altLang="zh-TW"/>
              <a:pPr>
                <a:defRPr/>
              </a:pPr>
              <a:t>85</a:t>
            </a:fld>
            <a:endParaRPr lang="en-US" altLang="zh-TW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EM Applied to Discrete HMM Training (5/5)</a:t>
            </a:r>
            <a:endParaRPr lang="en-US" altLang="zh-TW" smtClean="0">
              <a:solidFill>
                <a:schemeClr val="tx1"/>
              </a:solidFill>
            </a:endParaRP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58913"/>
            <a:ext cx="822801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The new model parameter set                      can be expressed as: </a:t>
            </a:r>
          </a:p>
        </p:txBody>
      </p:sp>
      <p:graphicFrame>
        <p:nvGraphicFramePr>
          <p:cNvPr id="88069" name="Object 2"/>
          <p:cNvGraphicFramePr>
            <a:graphicFrameLocks/>
          </p:cNvGraphicFramePr>
          <p:nvPr/>
        </p:nvGraphicFramePr>
        <p:xfrm>
          <a:off x="5076825" y="1484313"/>
          <a:ext cx="15144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5" name="方程式" r:id="rId3" imgW="825500" imgH="228600" progId="Equation.3">
                  <p:embed/>
                </p:oleObj>
              </mc:Choice>
              <mc:Fallback>
                <p:oleObj name="方程式" r:id="rId3" imgW="825500" imgH="228600" progId="Equation.3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484313"/>
                        <a:ext cx="151447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3"/>
          <p:cNvGraphicFramePr>
            <a:graphicFrameLocks/>
          </p:cNvGraphicFramePr>
          <p:nvPr/>
        </p:nvGraphicFramePr>
        <p:xfrm>
          <a:off x="1116013" y="2349500"/>
          <a:ext cx="6932612" cy="408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方程式" r:id="rId5" imgW="2590800" imgH="2298700" progId="Equation.3">
                  <p:embed/>
                </p:oleObj>
              </mc:Choice>
              <mc:Fallback>
                <p:oleObj name="方程式" r:id="rId5" imgW="2590800" imgH="2298700" progId="Equation.3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349500"/>
                        <a:ext cx="6932612" cy="408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8824E5C1-C091-4FD3-966B-1583E524CC36}" type="slidenum">
              <a:rPr lang="en-US" altLang="zh-TW"/>
              <a:pPr>
                <a:defRPr/>
              </a:pPr>
              <a:t>86</a:t>
            </a:fld>
            <a:endParaRPr lang="en-US" altLang="zh-TW"/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215900"/>
            <a:ext cx="8672512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(1/7)</a:t>
            </a: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387475"/>
            <a:ext cx="8147050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Continuous HMM: the state observation does not come from a finite set, but from a continuous space</a:t>
            </a:r>
          </a:p>
          <a:p>
            <a:pPr lvl="1" eaLnBrk="1" hangingPunct="1"/>
            <a:r>
              <a:rPr lang="en-US" altLang="zh-TW" smtClean="0"/>
              <a:t>The difference between the discrete and continuous HMM lies in a different form of state output probability</a:t>
            </a:r>
          </a:p>
          <a:p>
            <a:pPr lvl="1" eaLnBrk="1" hangingPunct="1"/>
            <a:r>
              <a:rPr lang="en-US" altLang="zh-TW" smtClean="0"/>
              <a:t>Discrete HMM requires the quantization procedure to map observation vectors from the continuous space to the discrete space</a:t>
            </a:r>
          </a:p>
          <a:p>
            <a:pPr eaLnBrk="1" hangingPunct="1"/>
            <a:r>
              <a:rPr lang="en-US" altLang="zh-TW" smtClean="0"/>
              <a:t>Continuous Mixture HMM</a:t>
            </a:r>
          </a:p>
          <a:p>
            <a:pPr lvl="1" eaLnBrk="1" hangingPunct="1"/>
            <a:r>
              <a:rPr lang="en-US" altLang="zh-TW" smtClean="0"/>
              <a:t>The state observation distribution of HMM is modeled by multivariate Gaussian mixture density functions (</a:t>
            </a:r>
            <a:r>
              <a:rPr lang="en-US" altLang="zh-TW" i="1" smtClean="0"/>
              <a:t>M</a:t>
            </a:r>
            <a:r>
              <a:rPr lang="en-US" altLang="zh-TW" smtClean="0"/>
              <a:t> mixtures)</a:t>
            </a:r>
          </a:p>
          <a:p>
            <a:pPr lvl="1" eaLnBrk="1" hangingPunct="1"/>
            <a:endParaRPr lang="en-US" altLang="zh-TW" smtClean="0"/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6496050" y="6256338"/>
            <a:ext cx="236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Distribution for State </a:t>
            </a:r>
            <a:r>
              <a:rPr lang="en-US" altLang="zh-TW" sz="1800" i="1">
                <a:ea typeface="新細明體" charset="-120"/>
              </a:rPr>
              <a:t>i</a:t>
            </a:r>
          </a:p>
        </p:txBody>
      </p:sp>
      <p:graphicFrame>
        <p:nvGraphicFramePr>
          <p:cNvPr id="89094" name="Object 2"/>
          <p:cNvGraphicFramePr>
            <a:graphicFrameLocks noChangeAspect="1"/>
          </p:cNvGraphicFramePr>
          <p:nvPr/>
        </p:nvGraphicFramePr>
        <p:xfrm>
          <a:off x="52388" y="4941888"/>
          <a:ext cx="6319837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1" name="方程式" r:id="rId3" imgW="5041900" imgH="1066800" progId="Equation.3">
                  <p:embed/>
                </p:oleObj>
              </mc:Choice>
              <mc:Fallback>
                <p:oleObj name="方程式" r:id="rId3" imgW="5041900" imgH="1066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8" y="4941888"/>
                        <a:ext cx="6319837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5" name="Object 3"/>
          <p:cNvGraphicFramePr>
            <a:graphicFrameLocks noChangeAspect="1"/>
          </p:cNvGraphicFramePr>
          <p:nvPr/>
        </p:nvGraphicFramePr>
        <p:xfrm>
          <a:off x="395288" y="6392863"/>
          <a:ext cx="86518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2" name="方程式" r:id="rId5" imgW="545626" imgH="304536" progId="Equation.3">
                  <p:embed/>
                </p:oleObj>
              </mc:Choice>
              <mc:Fallback>
                <p:oleObj name="方程式" r:id="rId5" imgW="545626" imgH="30453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392863"/>
                        <a:ext cx="865187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6" name="Line 7"/>
          <p:cNvSpPr>
            <a:spLocks noChangeShapeType="1"/>
          </p:cNvSpPr>
          <p:nvPr/>
        </p:nvSpPr>
        <p:spPr bwMode="auto">
          <a:xfrm>
            <a:off x="6580188" y="6245225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097" name="Freeform 8"/>
          <p:cNvSpPr>
            <a:spLocks/>
          </p:cNvSpPr>
          <p:nvPr/>
        </p:nvSpPr>
        <p:spPr bwMode="auto">
          <a:xfrm>
            <a:off x="6580188" y="5572125"/>
            <a:ext cx="1008062" cy="623888"/>
          </a:xfrm>
          <a:custGeom>
            <a:avLst/>
            <a:gdLst>
              <a:gd name="T0" fmla="*/ 0 w 635"/>
              <a:gd name="T1" fmla="*/ 2147483647 h 393"/>
              <a:gd name="T2" fmla="*/ 2147483647 w 635"/>
              <a:gd name="T3" fmla="*/ 2147483647 h 393"/>
              <a:gd name="T4" fmla="*/ 2147483647 w 635"/>
              <a:gd name="T5" fmla="*/ 2147483647 h 393"/>
              <a:gd name="T6" fmla="*/ 2147483647 w 635"/>
              <a:gd name="T7" fmla="*/ 2147483647 h 393"/>
              <a:gd name="T8" fmla="*/ 2147483647 w 635"/>
              <a:gd name="T9" fmla="*/ 2147483647 h 393"/>
              <a:gd name="T10" fmla="*/ 2147483647 w 635"/>
              <a:gd name="T11" fmla="*/ 2147483647 h 393"/>
              <a:gd name="T12" fmla="*/ 2147483647 w 635"/>
              <a:gd name="T13" fmla="*/ 2147483647 h 393"/>
              <a:gd name="T14" fmla="*/ 2147483647 w 635"/>
              <a:gd name="T15" fmla="*/ 2147483647 h 393"/>
              <a:gd name="T16" fmla="*/ 2147483647 w 635"/>
              <a:gd name="T17" fmla="*/ 2147483647 h 393"/>
              <a:gd name="T18" fmla="*/ 2147483647 w 635"/>
              <a:gd name="T19" fmla="*/ 2147483647 h 393"/>
              <a:gd name="T20" fmla="*/ 2147483647 w 635"/>
              <a:gd name="T21" fmla="*/ 2147483647 h 3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5"/>
              <a:gd name="T34" fmla="*/ 0 h 393"/>
              <a:gd name="T35" fmla="*/ 635 w 635"/>
              <a:gd name="T36" fmla="*/ 393 h 3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5" h="393">
                <a:moveTo>
                  <a:pt x="0" y="378"/>
                </a:moveTo>
                <a:cubicBezTo>
                  <a:pt x="33" y="381"/>
                  <a:pt x="67" y="385"/>
                  <a:pt x="90" y="378"/>
                </a:cubicBezTo>
                <a:cubicBezTo>
                  <a:pt x="113" y="371"/>
                  <a:pt x="121" y="356"/>
                  <a:pt x="136" y="333"/>
                </a:cubicBezTo>
                <a:cubicBezTo>
                  <a:pt x="151" y="310"/>
                  <a:pt x="166" y="280"/>
                  <a:pt x="181" y="242"/>
                </a:cubicBezTo>
                <a:cubicBezTo>
                  <a:pt x="196" y="204"/>
                  <a:pt x="211" y="144"/>
                  <a:pt x="226" y="106"/>
                </a:cubicBezTo>
                <a:cubicBezTo>
                  <a:pt x="241" y="68"/>
                  <a:pt x="257" y="30"/>
                  <a:pt x="272" y="15"/>
                </a:cubicBezTo>
                <a:cubicBezTo>
                  <a:pt x="287" y="0"/>
                  <a:pt x="302" y="7"/>
                  <a:pt x="317" y="15"/>
                </a:cubicBezTo>
                <a:cubicBezTo>
                  <a:pt x="332" y="23"/>
                  <a:pt x="339" y="16"/>
                  <a:pt x="362" y="61"/>
                </a:cubicBezTo>
                <a:cubicBezTo>
                  <a:pt x="385" y="106"/>
                  <a:pt x="423" y="235"/>
                  <a:pt x="453" y="288"/>
                </a:cubicBezTo>
                <a:cubicBezTo>
                  <a:pt x="483" y="341"/>
                  <a:pt x="514" y="363"/>
                  <a:pt x="544" y="378"/>
                </a:cubicBezTo>
                <a:cubicBezTo>
                  <a:pt x="574" y="393"/>
                  <a:pt x="620" y="378"/>
                  <a:pt x="635" y="378"/>
                </a:cubicBezTo>
              </a:path>
            </a:pathLst>
          </a:cu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098" name="Freeform 9"/>
          <p:cNvSpPr>
            <a:spLocks/>
          </p:cNvSpPr>
          <p:nvPr/>
        </p:nvSpPr>
        <p:spPr bwMode="auto">
          <a:xfrm>
            <a:off x="6938963" y="5308600"/>
            <a:ext cx="1008062" cy="839788"/>
          </a:xfrm>
          <a:custGeom>
            <a:avLst/>
            <a:gdLst>
              <a:gd name="T0" fmla="*/ 0 w 635"/>
              <a:gd name="T1" fmla="*/ 2147483647 h 393"/>
              <a:gd name="T2" fmla="*/ 2147483647 w 635"/>
              <a:gd name="T3" fmla="*/ 2147483647 h 393"/>
              <a:gd name="T4" fmla="*/ 2147483647 w 635"/>
              <a:gd name="T5" fmla="*/ 2147483647 h 393"/>
              <a:gd name="T6" fmla="*/ 2147483647 w 635"/>
              <a:gd name="T7" fmla="*/ 2147483647 h 393"/>
              <a:gd name="T8" fmla="*/ 2147483647 w 635"/>
              <a:gd name="T9" fmla="*/ 2147483647 h 393"/>
              <a:gd name="T10" fmla="*/ 2147483647 w 635"/>
              <a:gd name="T11" fmla="*/ 2147483647 h 393"/>
              <a:gd name="T12" fmla="*/ 2147483647 w 635"/>
              <a:gd name="T13" fmla="*/ 2147483647 h 393"/>
              <a:gd name="T14" fmla="*/ 2147483647 w 635"/>
              <a:gd name="T15" fmla="*/ 2147483647 h 393"/>
              <a:gd name="T16" fmla="*/ 2147483647 w 635"/>
              <a:gd name="T17" fmla="*/ 2147483647 h 393"/>
              <a:gd name="T18" fmla="*/ 2147483647 w 635"/>
              <a:gd name="T19" fmla="*/ 2147483647 h 393"/>
              <a:gd name="T20" fmla="*/ 2147483647 w 635"/>
              <a:gd name="T21" fmla="*/ 2147483647 h 3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5"/>
              <a:gd name="T34" fmla="*/ 0 h 393"/>
              <a:gd name="T35" fmla="*/ 635 w 635"/>
              <a:gd name="T36" fmla="*/ 393 h 3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5" h="393">
                <a:moveTo>
                  <a:pt x="0" y="378"/>
                </a:moveTo>
                <a:cubicBezTo>
                  <a:pt x="33" y="381"/>
                  <a:pt x="67" y="385"/>
                  <a:pt x="90" y="378"/>
                </a:cubicBezTo>
                <a:cubicBezTo>
                  <a:pt x="113" y="371"/>
                  <a:pt x="121" y="356"/>
                  <a:pt x="136" y="333"/>
                </a:cubicBezTo>
                <a:cubicBezTo>
                  <a:pt x="151" y="310"/>
                  <a:pt x="166" y="280"/>
                  <a:pt x="181" y="242"/>
                </a:cubicBezTo>
                <a:cubicBezTo>
                  <a:pt x="196" y="204"/>
                  <a:pt x="211" y="144"/>
                  <a:pt x="226" y="106"/>
                </a:cubicBezTo>
                <a:cubicBezTo>
                  <a:pt x="241" y="68"/>
                  <a:pt x="257" y="30"/>
                  <a:pt x="272" y="15"/>
                </a:cubicBezTo>
                <a:cubicBezTo>
                  <a:pt x="287" y="0"/>
                  <a:pt x="302" y="7"/>
                  <a:pt x="317" y="15"/>
                </a:cubicBezTo>
                <a:cubicBezTo>
                  <a:pt x="332" y="23"/>
                  <a:pt x="339" y="16"/>
                  <a:pt x="362" y="61"/>
                </a:cubicBezTo>
                <a:cubicBezTo>
                  <a:pt x="385" y="106"/>
                  <a:pt x="423" y="235"/>
                  <a:pt x="453" y="288"/>
                </a:cubicBezTo>
                <a:cubicBezTo>
                  <a:pt x="483" y="341"/>
                  <a:pt x="514" y="363"/>
                  <a:pt x="544" y="378"/>
                </a:cubicBezTo>
                <a:cubicBezTo>
                  <a:pt x="574" y="393"/>
                  <a:pt x="620" y="378"/>
                  <a:pt x="635" y="37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099" name="Freeform 10"/>
          <p:cNvSpPr>
            <a:spLocks/>
          </p:cNvSpPr>
          <p:nvPr/>
        </p:nvSpPr>
        <p:spPr bwMode="auto">
          <a:xfrm>
            <a:off x="7443788" y="5668963"/>
            <a:ext cx="1511300" cy="479425"/>
          </a:xfrm>
          <a:custGeom>
            <a:avLst/>
            <a:gdLst>
              <a:gd name="T0" fmla="*/ 0 w 635"/>
              <a:gd name="T1" fmla="*/ 2147483647 h 393"/>
              <a:gd name="T2" fmla="*/ 2147483647 w 635"/>
              <a:gd name="T3" fmla="*/ 2147483647 h 393"/>
              <a:gd name="T4" fmla="*/ 2147483647 w 635"/>
              <a:gd name="T5" fmla="*/ 2147483647 h 393"/>
              <a:gd name="T6" fmla="*/ 2147483647 w 635"/>
              <a:gd name="T7" fmla="*/ 2147483647 h 393"/>
              <a:gd name="T8" fmla="*/ 2147483647 w 635"/>
              <a:gd name="T9" fmla="*/ 2147483647 h 393"/>
              <a:gd name="T10" fmla="*/ 2147483647 w 635"/>
              <a:gd name="T11" fmla="*/ 2147483647 h 393"/>
              <a:gd name="T12" fmla="*/ 2147483647 w 635"/>
              <a:gd name="T13" fmla="*/ 2147483647 h 393"/>
              <a:gd name="T14" fmla="*/ 2147483647 w 635"/>
              <a:gd name="T15" fmla="*/ 2147483647 h 393"/>
              <a:gd name="T16" fmla="*/ 2147483647 w 635"/>
              <a:gd name="T17" fmla="*/ 2147483647 h 393"/>
              <a:gd name="T18" fmla="*/ 2147483647 w 635"/>
              <a:gd name="T19" fmla="*/ 2147483647 h 393"/>
              <a:gd name="T20" fmla="*/ 2147483647 w 635"/>
              <a:gd name="T21" fmla="*/ 2147483647 h 3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5"/>
              <a:gd name="T34" fmla="*/ 0 h 393"/>
              <a:gd name="T35" fmla="*/ 635 w 635"/>
              <a:gd name="T36" fmla="*/ 393 h 3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5" h="393">
                <a:moveTo>
                  <a:pt x="0" y="378"/>
                </a:moveTo>
                <a:cubicBezTo>
                  <a:pt x="33" y="381"/>
                  <a:pt x="67" y="385"/>
                  <a:pt x="90" y="378"/>
                </a:cubicBezTo>
                <a:cubicBezTo>
                  <a:pt x="113" y="371"/>
                  <a:pt x="121" y="356"/>
                  <a:pt x="136" y="333"/>
                </a:cubicBezTo>
                <a:cubicBezTo>
                  <a:pt x="151" y="310"/>
                  <a:pt x="166" y="280"/>
                  <a:pt x="181" y="242"/>
                </a:cubicBezTo>
                <a:cubicBezTo>
                  <a:pt x="196" y="204"/>
                  <a:pt x="211" y="144"/>
                  <a:pt x="226" y="106"/>
                </a:cubicBezTo>
                <a:cubicBezTo>
                  <a:pt x="241" y="68"/>
                  <a:pt x="257" y="30"/>
                  <a:pt x="272" y="15"/>
                </a:cubicBezTo>
                <a:cubicBezTo>
                  <a:pt x="287" y="0"/>
                  <a:pt x="302" y="7"/>
                  <a:pt x="317" y="15"/>
                </a:cubicBezTo>
                <a:cubicBezTo>
                  <a:pt x="332" y="23"/>
                  <a:pt x="339" y="16"/>
                  <a:pt x="362" y="61"/>
                </a:cubicBezTo>
                <a:cubicBezTo>
                  <a:pt x="385" y="106"/>
                  <a:pt x="423" y="235"/>
                  <a:pt x="453" y="288"/>
                </a:cubicBezTo>
                <a:cubicBezTo>
                  <a:pt x="483" y="341"/>
                  <a:pt x="514" y="363"/>
                  <a:pt x="544" y="378"/>
                </a:cubicBezTo>
                <a:cubicBezTo>
                  <a:pt x="574" y="393"/>
                  <a:pt x="620" y="378"/>
                  <a:pt x="635" y="378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100" name="Text Box 11"/>
          <p:cNvSpPr txBox="1">
            <a:spLocks noChangeArrowheads="1"/>
          </p:cNvSpPr>
          <p:nvPr/>
        </p:nvSpPr>
        <p:spPr bwMode="auto">
          <a:xfrm>
            <a:off x="6704013" y="5256213"/>
            <a:ext cx="466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w</a:t>
            </a:r>
            <a:r>
              <a:rPr lang="en-US" altLang="zh-TW" sz="1800" baseline="-25000">
                <a:ea typeface="新細明體" charset="-120"/>
              </a:rPr>
              <a:t>i1</a:t>
            </a:r>
          </a:p>
        </p:txBody>
      </p:sp>
      <p:sp>
        <p:nvSpPr>
          <p:cNvPr id="89101" name="Text Box 12"/>
          <p:cNvSpPr txBox="1">
            <a:spLocks noChangeArrowheads="1"/>
          </p:cNvSpPr>
          <p:nvPr/>
        </p:nvSpPr>
        <p:spPr bwMode="auto">
          <a:xfrm>
            <a:off x="7154863" y="4948238"/>
            <a:ext cx="466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w</a:t>
            </a:r>
            <a:r>
              <a:rPr lang="en-US" altLang="zh-TW" sz="1800" baseline="-25000">
                <a:ea typeface="新細明體" charset="-120"/>
              </a:rPr>
              <a:t>i2</a:t>
            </a:r>
          </a:p>
        </p:txBody>
      </p:sp>
      <p:sp>
        <p:nvSpPr>
          <p:cNvPr id="89102" name="Text Box 13"/>
          <p:cNvSpPr txBox="1">
            <a:spLocks noChangeArrowheads="1"/>
          </p:cNvSpPr>
          <p:nvPr/>
        </p:nvSpPr>
        <p:spPr bwMode="auto">
          <a:xfrm>
            <a:off x="7875588" y="5308600"/>
            <a:ext cx="466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ea typeface="新細明體" charset="-120"/>
              </a:rPr>
              <a:t>w</a:t>
            </a:r>
            <a:r>
              <a:rPr lang="en-US" altLang="zh-TW" sz="1800" baseline="-25000">
                <a:ea typeface="新細明體" charset="-120"/>
              </a:rPr>
              <a:t>i3</a:t>
            </a:r>
          </a:p>
        </p:txBody>
      </p:sp>
      <p:sp>
        <p:nvSpPr>
          <p:cNvPr id="89103" name="Text Box 14"/>
          <p:cNvSpPr txBox="1">
            <a:spLocks noChangeArrowheads="1"/>
          </p:cNvSpPr>
          <p:nvPr/>
        </p:nvSpPr>
        <p:spPr bwMode="auto">
          <a:xfrm>
            <a:off x="6867525" y="5668963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99"/>
                </a:solidFill>
                <a:ea typeface="新細明體" charset="-120"/>
              </a:rPr>
              <a:t>N</a:t>
            </a:r>
            <a:r>
              <a:rPr lang="en-US" altLang="zh-TW" sz="1800" baseline="-25000">
                <a:solidFill>
                  <a:srgbClr val="003399"/>
                </a:solidFill>
                <a:ea typeface="新細明體" charset="-120"/>
              </a:rPr>
              <a:t>1</a:t>
            </a:r>
          </a:p>
        </p:txBody>
      </p:sp>
      <p:sp>
        <p:nvSpPr>
          <p:cNvPr id="89104" name="Text Box 15"/>
          <p:cNvSpPr txBox="1">
            <a:spLocks noChangeArrowheads="1"/>
          </p:cNvSpPr>
          <p:nvPr/>
        </p:nvSpPr>
        <p:spPr bwMode="auto">
          <a:xfrm>
            <a:off x="7227888" y="5453063"/>
            <a:ext cx="433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ea typeface="新細明體" charset="-120"/>
              </a:rPr>
              <a:t>N</a:t>
            </a:r>
            <a:r>
              <a:rPr lang="en-US" altLang="zh-TW" sz="1800" baseline="-25000">
                <a:solidFill>
                  <a:srgbClr val="FF0000"/>
                </a:solidFill>
                <a:ea typeface="新細明體" charset="-120"/>
              </a:rPr>
              <a:t>2</a:t>
            </a:r>
          </a:p>
        </p:txBody>
      </p:sp>
      <p:sp>
        <p:nvSpPr>
          <p:cNvPr id="89105" name="Text Box 16"/>
          <p:cNvSpPr txBox="1">
            <a:spLocks noChangeArrowheads="1"/>
          </p:cNvSpPr>
          <p:nvPr/>
        </p:nvSpPr>
        <p:spPr bwMode="auto">
          <a:xfrm>
            <a:off x="8020050" y="57404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chemeClr val="hlink"/>
                </a:solidFill>
                <a:ea typeface="新細明體" charset="-120"/>
              </a:rPr>
              <a:t>N</a:t>
            </a:r>
            <a:r>
              <a:rPr lang="en-US" altLang="zh-TW" sz="1800" baseline="-25000">
                <a:solidFill>
                  <a:schemeClr val="hlink"/>
                </a:solidFill>
                <a:ea typeface="新細明體" charset="-120"/>
              </a:rPr>
              <a:t>3</a:t>
            </a:r>
          </a:p>
        </p:txBody>
      </p:sp>
      <p:sp>
        <p:nvSpPr>
          <p:cNvPr id="89106" name="Freeform 17"/>
          <p:cNvSpPr>
            <a:spLocks/>
          </p:cNvSpPr>
          <p:nvPr/>
        </p:nvSpPr>
        <p:spPr bwMode="auto">
          <a:xfrm>
            <a:off x="6583363" y="5276850"/>
            <a:ext cx="2370137" cy="898525"/>
          </a:xfrm>
          <a:custGeom>
            <a:avLst/>
            <a:gdLst>
              <a:gd name="T0" fmla="*/ 0 w 1493"/>
              <a:gd name="T1" fmla="*/ 2147483647 h 566"/>
              <a:gd name="T2" fmla="*/ 2147483647 w 1493"/>
              <a:gd name="T3" fmla="*/ 2147483647 h 566"/>
              <a:gd name="T4" fmla="*/ 2147483647 w 1493"/>
              <a:gd name="T5" fmla="*/ 2147483647 h 566"/>
              <a:gd name="T6" fmla="*/ 2147483647 w 1493"/>
              <a:gd name="T7" fmla="*/ 2147483647 h 566"/>
              <a:gd name="T8" fmla="*/ 2147483647 w 1493"/>
              <a:gd name="T9" fmla="*/ 2147483647 h 566"/>
              <a:gd name="T10" fmla="*/ 2147483647 w 1493"/>
              <a:gd name="T11" fmla="*/ 2147483647 h 566"/>
              <a:gd name="T12" fmla="*/ 2147483647 w 1493"/>
              <a:gd name="T13" fmla="*/ 2147483647 h 566"/>
              <a:gd name="T14" fmla="*/ 2147483647 w 1493"/>
              <a:gd name="T15" fmla="*/ 2147483647 h 566"/>
              <a:gd name="T16" fmla="*/ 2147483647 w 1493"/>
              <a:gd name="T17" fmla="*/ 2147483647 h 566"/>
              <a:gd name="T18" fmla="*/ 2147483647 w 1493"/>
              <a:gd name="T19" fmla="*/ 2147483647 h 566"/>
              <a:gd name="T20" fmla="*/ 2147483647 w 1493"/>
              <a:gd name="T21" fmla="*/ 2147483647 h 566"/>
              <a:gd name="T22" fmla="*/ 2147483647 w 1493"/>
              <a:gd name="T23" fmla="*/ 2147483647 h 566"/>
              <a:gd name="T24" fmla="*/ 2147483647 w 1493"/>
              <a:gd name="T25" fmla="*/ 2147483647 h 566"/>
              <a:gd name="T26" fmla="*/ 2147483647 w 1493"/>
              <a:gd name="T27" fmla="*/ 2147483647 h 566"/>
              <a:gd name="T28" fmla="*/ 2147483647 w 1493"/>
              <a:gd name="T29" fmla="*/ 2147483647 h 566"/>
              <a:gd name="T30" fmla="*/ 2147483647 w 1493"/>
              <a:gd name="T31" fmla="*/ 2147483647 h 566"/>
              <a:gd name="T32" fmla="*/ 2147483647 w 1493"/>
              <a:gd name="T33" fmla="*/ 2147483647 h 566"/>
              <a:gd name="T34" fmla="*/ 2147483647 w 1493"/>
              <a:gd name="T35" fmla="*/ 2147483647 h 566"/>
              <a:gd name="T36" fmla="*/ 2147483647 w 1493"/>
              <a:gd name="T37" fmla="*/ 2147483647 h 566"/>
              <a:gd name="T38" fmla="*/ 2147483647 w 1493"/>
              <a:gd name="T39" fmla="*/ 2147483647 h 566"/>
              <a:gd name="T40" fmla="*/ 2147483647 w 1493"/>
              <a:gd name="T41" fmla="*/ 2147483647 h 566"/>
              <a:gd name="T42" fmla="*/ 2147483647 w 1493"/>
              <a:gd name="T43" fmla="*/ 2147483647 h 56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93"/>
              <a:gd name="T67" fmla="*/ 0 h 566"/>
              <a:gd name="T68" fmla="*/ 1493 w 1493"/>
              <a:gd name="T69" fmla="*/ 566 h 56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93" h="566">
                <a:moveTo>
                  <a:pt x="0" y="559"/>
                </a:moveTo>
                <a:cubicBezTo>
                  <a:pt x="37" y="562"/>
                  <a:pt x="75" y="566"/>
                  <a:pt x="97" y="559"/>
                </a:cubicBezTo>
                <a:cubicBezTo>
                  <a:pt x="119" y="552"/>
                  <a:pt x="124" y="533"/>
                  <a:pt x="135" y="517"/>
                </a:cubicBezTo>
                <a:cubicBezTo>
                  <a:pt x="146" y="501"/>
                  <a:pt x="151" y="499"/>
                  <a:pt x="165" y="461"/>
                </a:cubicBezTo>
                <a:cubicBezTo>
                  <a:pt x="179" y="423"/>
                  <a:pt x="202" y="335"/>
                  <a:pt x="221" y="289"/>
                </a:cubicBezTo>
                <a:cubicBezTo>
                  <a:pt x="240" y="243"/>
                  <a:pt x="257" y="200"/>
                  <a:pt x="279" y="187"/>
                </a:cubicBezTo>
                <a:cubicBezTo>
                  <a:pt x="301" y="174"/>
                  <a:pt x="333" y="200"/>
                  <a:pt x="351" y="213"/>
                </a:cubicBezTo>
                <a:cubicBezTo>
                  <a:pt x="369" y="226"/>
                  <a:pt x="377" y="259"/>
                  <a:pt x="387" y="265"/>
                </a:cubicBezTo>
                <a:cubicBezTo>
                  <a:pt x="397" y="271"/>
                  <a:pt x="400" y="275"/>
                  <a:pt x="413" y="249"/>
                </a:cubicBezTo>
                <a:cubicBezTo>
                  <a:pt x="426" y="223"/>
                  <a:pt x="451" y="146"/>
                  <a:pt x="465" y="109"/>
                </a:cubicBezTo>
                <a:cubicBezTo>
                  <a:pt x="479" y="72"/>
                  <a:pt x="482" y="41"/>
                  <a:pt x="499" y="29"/>
                </a:cubicBezTo>
                <a:cubicBezTo>
                  <a:pt x="516" y="17"/>
                  <a:pt x="543" y="0"/>
                  <a:pt x="565" y="35"/>
                </a:cubicBezTo>
                <a:cubicBezTo>
                  <a:pt x="587" y="70"/>
                  <a:pt x="610" y="181"/>
                  <a:pt x="633" y="239"/>
                </a:cubicBezTo>
                <a:cubicBezTo>
                  <a:pt x="656" y="297"/>
                  <a:pt x="670" y="364"/>
                  <a:pt x="705" y="385"/>
                </a:cubicBezTo>
                <a:cubicBezTo>
                  <a:pt x="740" y="406"/>
                  <a:pt x="810" y="377"/>
                  <a:pt x="843" y="363"/>
                </a:cubicBezTo>
                <a:cubicBezTo>
                  <a:pt x="876" y="349"/>
                  <a:pt x="881" y="318"/>
                  <a:pt x="901" y="299"/>
                </a:cubicBezTo>
                <a:cubicBezTo>
                  <a:pt x="921" y="280"/>
                  <a:pt x="932" y="252"/>
                  <a:pt x="961" y="247"/>
                </a:cubicBezTo>
                <a:cubicBezTo>
                  <a:pt x="990" y="242"/>
                  <a:pt x="1042" y="244"/>
                  <a:pt x="1075" y="267"/>
                </a:cubicBezTo>
                <a:cubicBezTo>
                  <a:pt x="1108" y="290"/>
                  <a:pt x="1136" y="352"/>
                  <a:pt x="1161" y="385"/>
                </a:cubicBezTo>
                <a:cubicBezTo>
                  <a:pt x="1186" y="418"/>
                  <a:pt x="1195" y="440"/>
                  <a:pt x="1227" y="465"/>
                </a:cubicBezTo>
                <a:cubicBezTo>
                  <a:pt x="1259" y="490"/>
                  <a:pt x="1311" y="522"/>
                  <a:pt x="1355" y="533"/>
                </a:cubicBezTo>
                <a:cubicBezTo>
                  <a:pt x="1399" y="544"/>
                  <a:pt x="1446" y="537"/>
                  <a:pt x="1493" y="531"/>
                </a:cubicBezTo>
              </a:path>
            </a:pathLst>
          </a:custGeom>
          <a:noFill/>
          <a:ln w="3175">
            <a:solidFill>
              <a:srgbClr val="C0C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706D1CA1-AF65-42C9-82E3-A6BCCDD3FA33}" type="slidenum">
              <a:rPr lang="en-US" altLang="zh-TW"/>
              <a:pPr>
                <a:defRPr/>
              </a:pPr>
              <a:t>87</a:t>
            </a:fld>
            <a:endParaRPr lang="en-US" altLang="zh-TW"/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58750"/>
            <a:ext cx="8672512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(2/7)</a:t>
            </a: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1217613"/>
            <a:ext cx="8229600" cy="5422900"/>
          </a:xfrm>
        </p:spPr>
        <p:txBody>
          <a:bodyPr/>
          <a:lstStyle/>
          <a:p>
            <a:pPr eaLnBrk="1" hangingPunct="1"/>
            <a:r>
              <a:rPr lang="en-US" altLang="zh-TW" smtClean="0"/>
              <a:t>Express         with respect to each single mixture component</a:t>
            </a:r>
          </a:p>
        </p:txBody>
      </p:sp>
      <p:graphicFrame>
        <p:nvGraphicFramePr>
          <p:cNvPr id="90117" name="Object 2"/>
          <p:cNvGraphicFramePr>
            <a:graphicFrameLocks noChangeAspect="1"/>
          </p:cNvGraphicFramePr>
          <p:nvPr/>
        </p:nvGraphicFramePr>
        <p:xfrm>
          <a:off x="2076450" y="1246188"/>
          <a:ext cx="6492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8" name="方程式" r:id="rId3" imgW="342751" imgH="241195" progId="Equation.3">
                  <p:embed/>
                </p:oleObj>
              </mc:Choice>
              <mc:Fallback>
                <p:oleObj name="方程式" r:id="rId3" imgW="342751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450" y="1246188"/>
                        <a:ext cx="6492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8" name="Object 3"/>
          <p:cNvGraphicFramePr>
            <a:graphicFrameLocks noChangeAspect="1"/>
          </p:cNvGraphicFramePr>
          <p:nvPr/>
        </p:nvGraphicFramePr>
        <p:xfrm>
          <a:off x="2484438" y="1614488"/>
          <a:ext cx="7223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9" name="方程式" r:id="rId5" imgW="380835" imgH="241195" progId="Equation.3">
                  <p:embed/>
                </p:oleObj>
              </mc:Choice>
              <mc:Fallback>
                <p:oleObj name="方程式" r:id="rId5" imgW="380835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614488"/>
                        <a:ext cx="7223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9" name="Object 4"/>
          <p:cNvGraphicFramePr>
            <a:graphicFrameLocks noChangeAspect="1"/>
          </p:cNvGraphicFramePr>
          <p:nvPr/>
        </p:nvGraphicFramePr>
        <p:xfrm>
          <a:off x="527050" y="2060575"/>
          <a:ext cx="6865938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0" name="Equation" r:id="rId7" imgW="3479800" imgH="1206500" progId="Equation.3">
                  <p:embed/>
                </p:oleObj>
              </mc:Choice>
              <mc:Fallback>
                <p:oleObj name="Equation" r:id="rId7" imgW="3479800" imgH="1206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2060575"/>
                        <a:ext cx="6865938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0" name="Object 5"/>
          <p:cNvGraphicFramePr>
            <a:graphicFrameLocks noChangeAspect="1"/>
          </p:cNvGraphicFramePr>
          <p:nvPr/>
        </p:nvGraphicFramePr>
        <p:xfrm>
          <a:off x="622300" y="3933825"/>
          <a:ext cx="5851525" cy="195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1" name="Equation" r:id="rId9" imgW="3238500" imgH="1143000" progId="Equation.3">
                  <p:embed/>
                </p:oleObj>
              </mc:Choice>
              <mc:Fallback>
                <p:oleObj name="Equation" r:id="rId9" imgW="3238500" imgH="1143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3933825"/>
                        <a:ext cx="5851525" cy="195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1" name="Object 6"/>
          <p:cNvGraphicFramePr>
            <a:graphicFrameLocks noChangeAspect="1"/>
          </p:cNvGraphicFramePr>
          <p:nvPr/>
        </p:nvGraphicFramePr>
        <p:xfrm>
          <a:off x="500063" y="6143625"/>
          <a:ext cx="3376612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2" name="Equation" r:id="rId11" imgW="1701800" imgH="533400" progId="Equation.3">
                  <p:embed/>
                </p:oleObj>
              </mc:Choice>
              <mc:Fallback>
                <p:oleObj name="Equation" r:id="rId11" imgW="1701800" imgH="533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6143625"/>
                        <a:ext cx="3376612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2" name="AutoShape 9"/>
          <p:cNvSpPr>
            <a:spLocks noChangeArrowheads="1"/>
          </p:cNvSpPr>
          <p:nvPr/>
        </p:nvSpPr>
        <p:spPr bwMode="auto">
          <a:xfrm rot="-2970524">
            <a:off x="5447507" y="2696368"/>
            <a:ext cx="234950" cy="690563"/>
          </a:xfrm>
          <a:prstGeom prst="curvedLeftArrow">
            <a:avLst>
              <a:gd name="adj1" fmla="val 58784"/>
              <a:gd name="adj2" fmla="val 11756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90123" name="Object 7"/>
          <p:cNvGraphicFramePr>
            <a:graphicFrameLocks noChangeAspect="1"/>
          </p:cNvGraphicFramePr>
          <p:nvPr/>
        </p:nvGraphicFramePr>
        <p:xfrm>
          <a:off x="5348288" y="1687513"/>
          <a:ext cx="37957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3" name="方程式" r:id="rId13" imgW="3822700" imgH="1092200" progId="Equation.3">
                  <p:embed/>
                </p:oleObj>
              </mc:Choice>
              <mc:Fallback>
                <p:oleObj name="方程式" r:id="rId13" imgW="3822700" imgH="1092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1687513"/>
                        <a:ext cx="3795712" cy="1123950"/>
                      </a:xfrm>
                      <a:prstGeom prst="rect">
                        <a:avLst/>
                      </a:prstGeom>
                      <a:solidFill>
                        <a:srgbClr val="FFFF99">
                          <a:alpha val="39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4" name="AutoShape 12"/>
          <p:cNvSpPr>
            <a:spLocks noChangeArrowheads="1"/>
          </p:cNvSpPr>
          <p:nvPr/>
        </p:nvSpPr>
        <p:spPr bwMode="auto">
          <a:xfrm>
            <a:off x="1116013" y="3573463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5367338" y="3302000"/>
            <a:ext cx="1849437" cy="808038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6FC1525D-492D-4EB1-8285-2CB337F060C8}" type="slidenum">
              <a:rPr lang="en-US" altLang="zh-TW"/>
              <a:pPr>
                <a:defRPr/>
              </a:pPr>
              <a:t>88</a:t>
            </a:fld>
            <a:endParaRPr lang="en-US" altLang="zh-TW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8750"/>
            <a:ext cx="8672513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(3/7)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31913"/>
            <a:ext cx="8228012" cy="5638800"/>
          </a:xfrm>
        </p:spPr>
        <p:txBody>
          <a:bodyPr/>
          <a:lstStyle/>
          <a:p>
            <a:pPr eaLnBrk="1" hangingPunct="1"/>
            <a:r>
              <a:rPr lang="en-US" altLang="zh-TW" smtClean="0"/>
              <a:t>Therefore, an auxiliary function for the EM algorithm can be written as: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>
              <a:buFontTx/>
              <a:buNone/>
            </a:pPr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91141" name="Object 2"/>
          <p:cNvGraphicFramePr>
            <a:graphicFrameLocks noChangeAspect="1"/>
          </p:cNvGraphicFramePr>
          <p:nvPr/>
        </p:nvGraphicFramePr>
        <p:xfrm>
          <a:off x="1019175" y="2060575"/>
          <a:ext cx="5375275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5" name="Equation" r:id="rId3" imgW="2819400" imgH="1104900" progId="Equation.3">
                  <p:embed/>
                </p:oleObj>
              </mc:Choice>
              <mc:Fallback>
                <p:oleObj name="Equation" r:id="rId3" imgW="2819400" imgH="1104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2060575"/>
                        <a:ext cx="5375275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3"/>
          <p:cNvGraphicFramePr>
            <a:graphicFrameLocks noChangeAspect="1"/>
          </p:cNvGraphicFramePr>
          <p:nvPr/>
        </p:nvGraphicFramePr>
        <p:xfrm>
          <a:off x="600075" y="4057650"/>
          <a:ext cx="791051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6" name="Equation" r:id="rId5" imgW="4051300" imgH="431800" progId="Equation.3">
                  <p:embed/>
                </p:oleObj>
              </mc:Choice>
              <mc:Fallback>
                <p:oleObj name="Equation" r:id="rId5" imgW="40513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4057650"/>
                        <a:ext cx="7910513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4"/>
          <p:cNvGraphicFramePr>
            <a:graphicFrameLocks noChangeAspect="1"/>
          </p:cNvGraphicFramePr>
          <p:nvPr/>
        </p:nvGraphicFramePr>
        <p:xfrm>
          <a:off x="623888" y="5445125"/>
          <a:ext cx="783748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7" name="方程式" r:id="rId7" imgW="2895600" imgH="241300" progId="Equation.3">
                  <p:embed/>
                </p:oleObj>
              </mc:Choice>
              <mc:Fallback>
                <p:oleObj name="方程式" r:id="rId7" imgW="28956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5445125"/>
                        <a:ext cx="7837487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4" name="AutoShape 8"/>
          <p:cNvSpPr>
            <a:spLocks noChangeArrowheads="1"/>
          </p:cNvSpPr>
          <p:nvPr/>
        </p:nvSpPr>
        <p:spPr bwMode="auto">
          <a:xfrm>
            <a:off x="4240213" y="4868863"/>
            <a:ext cx="228600" cy="501650"/>
          </a:xfrm>
          <a:prstGeom prst="downArrow">
            <a:avLst>
              <a:gd name="adj1" fmla="val 50000"/>
              <a:gd name="adj2" fmla="val 548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7300913" y="6010275"/>
            <a:ext cx="1281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mixture </a:t>
            </a:r>
            <a:b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</a:b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components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5738813" y="6002338"/>
            <a:ext cx="10652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Gaussian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density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functions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3768725" y="6089650"/>
            <a:ext cx="167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state transition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probabilities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2074863" y="6076950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initial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0000FF"/>
                </a:solidFill>
                <a:latin typeface="Comic Sans MS" pitchFamily="66" charset="0"/>
                <a:ea typeface="新細明體" charset="-120"/>
              </a:rPr>
              <a:t>probabilities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F77FBF5D-A029-4223-870E-8B60C0A8CBB5}" type="slidenum">
              <a:rPr lang="en-US" altLang="zh-TW"/>
              <a:pPr>
                <a:defRPr/>
              </a:pPr>
              <a:t>89</a:t>
            </a:fld>
            <a:endParaRPr lang="en-US" altLang="zh-TW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8750"/>
            <a:ext cx="8672513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(4/7)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only difference we have when compared with Discrete HMM training</a:t>
            </a:r>
          </a:p>
          <a:p>
            <a:pPr eaLnBrk="1" hangingPunct="1"/>
            <a:endParaRPr lang="en-US" altLang="zh-TW" smtClean="0"/>
          </a:p>
        </p:txBody>
      </p:sp>
      <p:graphicFrame>
        <p:nvGraphicFramePr>
          <p:cNvPr id="92165" name="Object 2"/>
          <p:cNvGraphicFramePr>
            <a:graphicFrameLocks noChangeAspect="1"/>
          </p:cNvGraphicFramePr>
          <p:nvPr/>
        </p:nvGraphicFramePr>
        <p:xfrm>
          <a:off x="900113" y="2349500"/>
          <a:ext cx="7050087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2" name="方程式" r:id="rId3" imgW="3314700" imgH="1498600" progId="Equation.3">
                  <p:embed/>
                </p:oleObj>
              </mc:Choice>
              <mc:Fallback>
                <p:oleObj name="方程式" r:id="rId3" imgW="3314700" imgH="149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349500"/>
                        <a:ext cx="7050087" cy="280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3708400" y="2830513"/>
            <a:ext cx="2619375" cy="682625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graphicFrame>
        <p:nvGraphicFramePr>
          <p:cNvPr id="92167" name="Object 3"/>
          <p:cNvGraphicFramePr>
            <a:graphicFrameLocks noChangeAspect="1"/>
          </p:cNvGraphicFramePr>
          <p:nvPr/>
        </p:nvGraphicFramePr>
        <p:xfrm>
          <a:off x="5373688" y="2335213"/>
          <a:ext cx="9175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3" name="方程式" r:id="rId5" imgW="469900" imgH="228600" progId="Equation.3">
                  <p:embed/>
                </p:oleObj>
              </mc:Choice>
              <mc:Fallback>
                <p:oleObj name="方程式" r:id="rId5" imgW="4699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2335213"/>
                        <a:ext cx="917575" cy="387350"/>
                      </a:xfrm>
                      <a:prstGeom prst="rect">
                        <a:avLst/>
                      </a:prstGeom>
                      <a:solidFill>
                        <a:srgbClr val="FBF5A3">
                          <a:alpha val="50195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56A24C28-7D5B-4F11-B363-401837A4E333}" type="slidenum">
              <a:rPr lang="en-US" altLang="zh-TW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1024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r="3192"/>
          <a:stretch>
            <a:fillRect/>
          </a:stretch>
        </p:blipFill>
        <p:spPr bwMode="auto">
          <a:xfrm>
            <a:off x="1979613" y="1125538"/>
            <a:ext cx="561657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8" y="139700"/>
            <a:ext cx="8229600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Hidden Markov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77A592C8-41EB-4ADE-91E2-CB3CC16603CB}" type="slidenum">
              <a:rPr lang="en-US" altLang="zh-TW"/>
              <a:pPr>
                <a:defRPr/>
              </a:pPr>
              <a:t>90</a:t>
            </a:fld>
            <a:endParaRPr lang="en-US" altLang="zh-TW"/>
          </a:p>
        </p:txBody>
      </p:sp>
      <p:sp>
        <p:nvSpPr>
          <p:cNvPr id="93187" name="Rectangle 9"/>
          <p:cNvSpPr>
            <a:spLocks noGrp="1" noChangeArrowheads="1"/>
          </p:cNvSpPr>
          <p:nvPr>
            <p:ph type="title"/>
          </p:nvPr>
        </p:nvSpPr>
        <p:spPr>
          <a:xfrm>
            <a:off x="250825" y="158750"/>
            <a:ext cx="8672513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(5/7)</a:t>
            </a:r>
          </a:p>
        </p:txBody>
      </p:sp>
      <p:graphicFrame>
        <p:nvGraphicFramePr>
          <p:cNvPr id="93188" name="Object 2"/>
          <p:cNvGraphicFramePr>
            <a:graphicFrameLocks noChangeAspect="1"/>
          </p:cNvGraphicFramePr>
          <p:nvPr/>
        </p:nvGraphicFramePr>
        <p:xfrm>
          <a:off x="611188" y="944563"/>
          <a:ext cx="8261350" cy="591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4" name="方程式" r:id="rId3" imgW="4406900" imgH="4241800" progId="Equation.3">
                  <p:embed/>
                </p:oleObj>
              </mc:Choice>
              <mc:Fallback>
                <p:oleObj name="方程式" r:id="rId3" imgW="4406900" imgH="424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44563"/>
                        <a:ext cx="8261350" cy="591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291263" y="3429000"/>
          <a:ext cx="236378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5" name="方程式" r:id="rId5" imgW="1600200" imgH="685800" progId="Equation.3">
                  <p:embed/>
                </p:oleObj>
              </mc:Choice>
              <mc:Fallback>
                <p:oleObj name="方程式" r:id="rId5" imgW="16002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263" y="3429000"/>
                        <a:ext cx="2363787" cy="1008063"/>
                      </a:xfrm>
                      <a:prstGeom prst="rect">
                        <a:avLst/>
                      </a:prstGeom>
                      <a:solidFill>
                        <a:srgbClr val="FFFF99">
                          <a:alpha val="4196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2104FD14-7FCC-4DA6-9339-85ED6B8BE068}" type="slidenum">
              <a:rPr lang="en-US" altLang="zh-TW"/>
              <a:pPr>
                <a:defRPr/>
              </a:pPr>
              <a:t>91</a:t>
            </a:fld>
            <a:endParaRPr lang="en-US" altLang="zh-TW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23825"/>
            <a:ext cx="8672513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(6/7)</a:t>
            </a:r>
          </a:p>
        </p:txBody>
      </p:sp>
      <p:graphicFrame>
        <p:nvGraphicFramePr>
          <p:cNvPr id="94212" name="Object 2"/>
          <p:cNvGraphicFramePr>
            <a:graphicFrameLocks noChangeAspect="1"/>
          </p:cNvGraphicFramePr>
          <p:nvPr/>
        </p:nvGraphicFramePr>
        <p:xfrm>
          <a:off x="539750" y="849313"/>
          <a:ext cx="8118475" cy="600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6" name="方程式" r:id="rId3" imgW="4330700" imgH="4343400" progId="Equation.3">
                  <p:embed/>
                </p:oleObj>
              </mc:Choice>
              <mc:Fallback>
                <p:oleObj name="方程式" r:id="rId3" imgW="4330700" imgH="4343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849313"/>
                        <a:ext cx="8118475" cy="600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3"/>
          <p:cNvGraphicFramePr>
            <a:graphicFrameLocks noChangeAspect="1"/>
          </p:cNvGraphicFramePr>
          <p:nvPr/>
        </p:nvGraphicFramePr>
        <p:xfrm>
          <a:off x="6692900" y="2262188"/>
          <a:ext cx="2351088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7" name="方程式" r:id="rId5" imgW="1638300" imgH="419100" progId="Equation.3">
                  <p:embed/>
                </p:oleObj>
              </mc:Choice>
              <mc:Fallback>
                <p:oleObj name="方程式" r:id="rId5" imgW="16383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00" y="2262188"/>
                        <a:ext cx="2351088" cy="601662"/>
                      </a:xfrm>
                      <a:prstGeom prst="rect">
                        <a:avLst/>
                      </a:prstGeom>
                      <a:solidFill>
                        <a:srgbClr val="FFFF99">
                          <a:alpha val="47058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4" name="Object 4"/>
          <p:cNvGraphicFramePr>
            <a:graphicFrameLocks noChangeAspect="1"/>
          </p:cNvGraphicFramePr>
          <p:nvPr/>
        </p:nvGraphicFramePr>
        <p:xfrm>
          <a:off x="6731000" y="2879725"/>
          <a:ext cx="23034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8" name="方程式" r:id="rId7" imgW="1574800" imgH="647700" progId="Equation.3">
                  <p:embed/>
                </p:oleObj>
              </mc:Choice>
              <mc:Fallback>
                <p:oleObj name="方程式" r:id="rId7" imgW="1574800" imgH="647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0" y="2879725"/>
                        <a:ext cx="2303463" cy="94932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5294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5" name="Oval 13"/>
          <p:cNvSpPr>
            <a:spLocks noChangeArrowheads="1"/>
          </p:cNvSpPr>
          <p:nvPr/>
        </p:nvSpPr>
        <p:spPr bwMode="auto">
          <a:xfrm>
            <a:off x="2025650" y="5165725"/>
            <a:ext cx="354013" cy="439738"/>
          </a:xfrm>
          <a:prstGeom prst="ellipse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94216" name="Oval 14"/>
          <p:cNvSpPr>
            <a:spLocks noChangeArrowheads="1"/>
          </p:cNvSpPr>
          <p:nvPr/>
        </p:nvSpPr>
        <p:spPr bwMode="auto">
          <a:xfrm>
            <a:off x="2795588" y="5151438"/>
            <a:ext cx="414337" cy="439737"/>
          </a:xfrm>
          <a:prstGeom prst="ellipse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94217" name="Oval 15"/>
          <p:cNvSpPr>
            <a:spLocks noChangeArrowheads="1"/>
          </p:cNvSpPr>
          <p:nvPr/>
        </p:nvSpPr>
        <p:spPr bwMode="auto">
          <a:xfrm>
            <a:off x="7905750" y="5151438"/>
            <a:ext cx="414338" cy="439737"/>
          </a:xfrm>
          <a:prstGeom prst="ellipse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94218" name="Oval 17"/>
          <p:cNvSpPr>
            <a:spLocks noChangeArrowheads="1"/>
          </p:cNvSpPr>
          <p:nvPr/>
        </p:nvSpPr>
        <p:spPr bwMode="auto">
          <a:xfrm>
            <a:off x="4595813" y="5137150"/>
            <a:ext cx="414337" cy="439738"/>
          </a:xfrm>
          <a:prstGeom prst="ellipse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000">
              <a:ea typeface="新細明體" charset="-120"/>
            </a:endParaRPr>
          </a:p>
        </p:txBody>
      </p:sp>
      <p:sp>
        <p:nvSpPr>
          <p:cNvPr id="94219" name="Line 18"/>
          <p:cNvSpPr>
            <a:spLocks noChangeShapeType="1"/>
          </p:cNvSpPr>
          <p:nvPr/>
        </p:nvSpPr>
        <p:spPr bwMode="auto">
          <a:xfrm>
            <a:off x="2843213" y="1628775"/>
            <a:ext cx="1438275" cy="3889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SP - Berlin Chen   </a:t>
            </a:r>
            <a:fld id="{C9957067-E2EF-4E2A-9E14-E360BB0DF149}" type="slidenum">
              <a:rPr lang="en-US" altLang="zh-TW"/>
              <a:pPr>
                <a:defRPr/>
              </a:pPr>
              <a:t>92</a:t>
            </a:fld>
            <a:endParaRPr lang="en-US" altLang="zh-TW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8750"/>
            <a:ext cx="8672513" cy="928688"/>
          </a:xfrm>
        </p:spPr>
        <p:txBody>
          <a:bodyPr/>
          <a:lstStyle/>
          <a:p>
            <a:pPr eaLnBrk="1" hangingPunct="1"/>
            <a:r>
              <a:rPr lang="en-US" altLang="zh-TW" smtClean="0"/>
              <a:t>EM Applied to Continuous HMM Training </a:t>
            </a:r>
            <a:r>
              <a:rPr lang="en-US" altLang="zh-TW" smtClean="0">
                <a:solidFill>
                  <a:schemeClr val="tx1"/>
                </a:solidFill>
              </a:rPr>
              <a:t>(7/7)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new model parameter set  for each mixture component and mixture weight can be expressed as:</a:t>
            </a:r>
          </a:p>
          <a:p>
            <a:pPr eaLnBrk="1" hangingPunct="1"/>
            <a:endParaRPr lang="en-US" altLang="zh-TW" smtClean="0"/>
          </a:p>
        </p:txBody>
      </p:sp>
      <p:graphicFrame>
        <p:nvGraphicFramePr>
          <p:cNvPr id="95237" name="Object 2"/>
          <p:cNvGraphicFramePr>
            <a:graphicFrameLocks noChangeAspect="1"/>
          </p:cNvGraphicFramePr>
          <p:nvPr/>
        </p:nvGraphicFramePr>
        <p:xfrm>
          <a:off x="641350" y="2349500"/>
          <a:ext cx="6002338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Equation" r:id="rId3" imgW="3073400" imgH="952500" progId="Equation.3">
                  <p:embed/>
                </p:oleObj>
              </mc:Choice>
              <mc:Fallback>
                <p:oleObj name="Equation" r:id="rId3" imgW="3073400" imgH="952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350" y="2349500"/>
                        <a:ext cx="6002338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8" name="Object 3"/>
          <p:cNvGraphicFramePr>
            <a:graphicFrameLocks noChangeAspect="1"/>
          </p:cNvGraphicFramePr>
          <p:nvPr/>
        </p:nvGraphicFramePr>
        <p:xfrm>
          <a:off x="598488" y="4122738"/>
          <a:ext cx="84074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7" name="Equation" r:id="rId5" imgW="5067300" imgH="952500" progId="Equation.3">
                  <p:embed/>
                </p:oleObj>
              </mc:Choice>
              <mc:Fallback>
                <p:oleObj name="Equation" r:id="rId5" imgW="5067300" imgH="952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4122738"/>
                        <a:ext cx="840740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9" name="Object 4"/>
          <p:cNvGraphicFramePr>
            <a:graphicFrameLocks noChangeAspect="1"/>
          </p:cNvGraphicFramePr>
          <p:nvPr/>
        </p:nvGraphicFramePr>
        <p:xfrm>
          <a:off x="827088" y="5664200"/>
          <a:ext cx="22320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8" name="方程式" r:id="rId7" imgW="1028254" imgH="583947" progId="Equation.3">
                  <p:embed/>
                </p:oleObj>
              </mc:Choice>
              <mc:Fallback>
                <p:oleObj name="方程式" r:id="rId7" imgW="1028254" imgH="58394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664200"/>
                        <a:ext cx="22320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ech Signal Processing">
  <a:themeElements>
    <a:clrScheme name="Speech Signal Process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peech Signal Processing">
      <a:majorFont>
        <a:latin typeface="Arial"/>
        <a:ea typeface="新細明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Speech Signal Process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ech Signal Process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ech Signal Process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ech Signal Process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ech Signal Process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ech Signal Process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ech Signal Process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ech Signal Process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ech Signal Process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ech Signal Process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ech Signal Process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ech Signal Process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SpokenLanguageStructure_2002Fall</Template>
  <TotalTime>14369</TotalTime>
  <Words>4893</Words>
  <Application>Microsoft Office PowerPoint</Application>
  <PresentationFormat>如螢幕大小 (4:3)</PresentationFormat>
  <Paragraphs>1310</Paragraphs>
  <Slides>92</Slides>
  <Notes>17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92</vt:i4>
      </vt:variant>
    </vt:vector>
  </HeadingPairs>
  <TitlesOfParts>
    <vt:vector size="95" baseType="lpstr">
      <vt:lpstr>Speech Signal Processing</vt:lpstr>
      <vt:lpstr>方程式</vt:lpstr>
      <vt:lpstr>Equation</vt:lpstr>
      <vt:lpstr>Hidden Markov Models for Speech Recognition</vt:lpstr>
      <vt:lpstr>Hidden Markov Model (HMM): A Brief Overview</vt:lpstr>
      <vt:lpstr>Stochastic Process</vt:lpstr>
      <vt:lpstr>Observable Markov Model</vt:lpstr>
      <vt:lpstr>Observable Markov Model (cont.)</vt:lpstr>
      <vt:lpstr>Observable Markov Model (cont.)</vt:lpstr>
      <vt:lpstr>Observable Markov Model (cont.)</vt:lpstr>
      <vt:lpstr>Observable Markov Model (cont.)</vt:lpstr>
      <vt:lpstr>Hidden Markov Model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Hidden Markov Model (cont.)</vt:lpstr>
      <vt:lpstr>Three Basic Problems for HMM</vt:lpstr>
      <vt:lpstr>Basic Problem 1 of HMM (cont.)</vt:lpstr>
      <vt:lpstr>Basic Problem 1 of HMM (cont.)</vt:lpstr>
      <vt:lpstr>Basic Problem 1 of HMM (cont.)</vt:lpstr>
      <vt:lpstr>Basic Problem 1 of HMM (cont.)</vt:lpstr>
      <vt:lpstr>Basic Problem 1 of HMM - The Forward Procedure</vt:lpstr>
      <vt:lpstr>Basic Problem 1 of HMM - The Forward Procedure (cont.)</vt:lpstr>
      <vt:lpstr>Basic Problem 1 of HMM - The Forward Procedure (cont.)</vt:lpstr>
      <vt:lpstr>Basic Problem 1 of HMM - The Forward Procedure (cont.)</vt:lpstr>
      <vt:lpstr>Basic Problem 1 of HMM - The Forward Procedure (cont.)</vt:lpstr>
      <vt:lpstr>Basic Problem 1 of HMM - The Backward Procedure</vt:lpstr>
      <vt:lpstr>Basic Problem 1 of HMM  - Backward Procedure (cont.)</vt:lpstr>
      <vt:lpstr>Basic Problem 1 of HMM - The Backward Procedure (cont.)</vt:lpstr>
      <vt:lpstr>HMM is a Kind of Bayesian Network</vt:lpstr>
      <vt:lpstr>Basic Problem 2 of HMM</vt:lpstr>
      <vt:lpstr>Basic Problem 2 of HMM (cont.)</vt:lpstr>
      <vt:lpstr>Basic Problem 2 of HMM - The Viterbi Algorithm</vt:lpstr>
      <vt:lpstr>Basic Problem 2 of HMM - The Viterbi Algorithm (cont.)</vt:lpstr>
      <vt:lpstr>Basic Problem 2 of HMM - The Viterbi Algorithm (cont.)</vt:lpstr>
      <vt:lpstr>Basic Problem 2 of HMM - The Viterbi Algorithm (cont.)</vt:lpstr>
      <vt:lpstr>Basic Problem 2 of HMM - The Viterbi Algorithm (cont.)</vt:lpstr>
      <vt:lpstr>Homework 1</vt:lpstr>
      <vt:lpstr>Probability Addition in F-B Algorithm</vt:lpstr>
      <vt:lpstr>Probability Addition in F-B Algorithm (cont.)</vt:lpstr>
      <vt:lpstr>Basic Problem 3 of HMM Intuitive View</vt:lpstr>
      <vt:lpstr>Maximum Likelihood (ML) Estimation:  A Schematic Depiction  (1/2)</vt:lpstr>
      <vt:lpstr>Maximum Likelihood (ML) Estimation:  A Schematic Depiction  (1/2)</vt:lpstr>
      <vt:lpstr>Basic Problem 3 of HMM Intuitive View (cont.)</vt:lpstr>
      <vt:lpstr>Basic Problem 3 of HMM  Intuitive View (cont.)</vt:lpstr>
      <vt:lpstr>Basic Problem 3 of HMM  Intuitive View (cont.)</vt:lpstr>
      <vt:lpstr>Basic Problem 3 of HMM  Intuitive View (cont.)</vt:lpstr>
      <vt:lpstr>Basic Problem 3 of HMM  Intuitive View (cont.)</vt:lpstr>
      <vt:lpstr>Basic Problem 3 of HMM  Intuitive View (cont.)</vt:lpstr>
      <vt:lpstr>Basic Problem 3 of HMM  Intuitive View (cont.)</vt:lpstr>
      <vt:lpstr>Basic Problem 3 of HMM  Intuitive View (cont.)</vt:lpstr>
      <vt:lpstr>Basic Problem 3 of HMM  Intuitive View (cont.)</vt:lpstr>
      <vt:lpstr>Basic Problem 3 of HMM  Intuitive View (cont.)</vt:lpstr>
      <vt:lpstr>Semicontinuous HMMs </vt:lpstr>
      <vt:lpstr>Semicontinuous HMMs (cont.)</vt:lpstr>
      <vt:lpstr>HMM Topology</vt:lpstr>
      <vt:lpstr>Initialization of HMM</vt:lpstr>
      <vt:lpstr>Initialization of HMM (cont.)</vt:lpstr>
      <vt:lpstr>Initialization of HMM (cont.)</vt:lpstr>
      <vt:lpstr>Initialization of HMM (cont.)</vt:lpstr>
      <vt:lpstr>Known Limitations of HMMs (1/3)</vt:lpstr>
      <vt:lpstr>Known Limitations of HMMs (2/3)</vt:lpstr>
      <vt:lpstr>Known Limitations of HMMs (3/3)</vt:lpstr>
      <vt:lpstr>Homework-2 (1/2)</vt:lpstr>
      <vt:lpstr>Homework-2 (2/2)</vt:lpstr>
      <vt:lpstr>Isolated Word Recognition</vt:lpstr>
      <vt:lpstr>Measures of ASR Performance (1/2)</vt:lpstr>
      <vt:lpstr>Measures of ASR Performance (2/2)</vt:lpstr>
      <vt:lpstr>   </vt:lpstr>
      <vt:lpstr>The EM Algorithm (1/7)</vt:lpstr>
      <vt:lpstr>The EM Algorithm (2/7)</vt:lpstr>
      <vt:lpstr>The EM Algorithm (3/7)</vt:lpstr>
      <vt:lpstr>The EM Algorithm (4/7)</vt:lpstr>
      <vt:lpstr>The EM Algorithm (5/7)</vt:lpstr>
      <vt:lpstr>The EM Algorithm (6/7)</vt:lpstr>
      <vt:lpstr>The EM Algorithm (7/7)</vt:lpstr>
      <vt:lpstr>EM Applied to Discrete HMM Training (1/5)</vt:lpstr>
      <vt:lpstr>EM Applied to Discrete HMM Training (2/5)</vt:lpstr>
      <vt:lpstr>EM Applied to Discrete HMM Training (3/5)</vt:lpstr>
      <vt:lpstr>EM Applied to Discrete HMM Training (4/5)</vt:lpstr>
      <vt:lpstr>EM Applied to Discrete HMM Training (5/5)</vt:lpstr>
      <vt:lpstr>EM Applied to Continuous HMM Training (1/7)</vt:lpstr>
      <vt:lpstr>EM Applied to Continuous HMM Training (2/7)</vt:lpstr>
      <vt:lpstr>EM Applied to Continuous HMM Training (3/7)</vt:lpstr>
      <vt:lpstr>EM Applied to Continuous HMM Training (4/7)</vt:lpstr>
      <vt:lpstr>EM Applied to Continuous HMM Training (5/7)</vt:lpstr>
      <vt:lpstr>EM Applied to Continuous HMM Training (6/7)</vt:lpstr>
      <vt:lpstr>EM Applied to Continuous HMM Training (7/7)</vt:lpstr>
    </vt:vector>
  </TitlesOfParts>
  <Company>CSIE, National Taiwan Normal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Markov Models</dc:title>
  <dc:creator>Berlin Chen</dc:creator>
  <cp:lastModifiedBy>Berlin Chen</cp:lastModifiedBy>
  <cp:revision>787</cp:revision>
  <cp:lastPrinted>2011-10-06T00:51:18Z</cp:lastPrinted>
  <dcterms:created xsi:type="dcterms:W3CDTF">2001-07-01T08:22:11Z</dcterms:created>
  <dcterms:modified xsi:type="dcterms:W3CDTF">2016-03-21T13:16:52Z</dcterms:modified>
</cp:coreProperties>
</file>