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6" r:id="rId2"/>
    <p:sldId id="257" r:id="rId3"/>
    <p:sldId id="258" r:id="rId4"/>
    <p:sldId id="259" r:id="rId5"/>
    <p:sldId id="260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91" r:id="rId14"/>
    <p:sldId id="292" r:id="rId15"/>
    <p:sldId id="294" r:id="rId16"/>
    <p:sldId id="301" r:id="rId17"/>
    <p:sldId id="293" r:id="rId18"/>
    <p:sldId id="302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264" r:id="rId31"/>
    <p:sldId id="261" r:id="rId32"/>
    <p:sldId id="263" r:id="rId33"/>
    <p:sldId id="266" r:id="rId34"/>
    <p:sldId id="265" r:id="rId35"/>
    <p:sldId id="267" r:id="rId36"/>
    <p:sldId id="268" r:id="rId37"/>
    <p:sldId id="269" r:id="rId38"/>
    <p:sldId id="270" r:id="rId39"/>
    <p:sldId id="271" r:id="rId40"/>
    <p:sldId id="303" r:id="rId41"/>
    <p:sldId id="272" r:id="rId42"/>
    <p:sldId id="273" r:id="rId43"/>
    <p:sldId id="274" r:id="rId44"/>
    <p:sldId id="277" r:id="rId45"/>
    <p:sldId id="285" r:id="rId46"/>
    <p:sldId id="286" r:id="rId47"/>
    <p:sldId id="287" r:id="rId48"/>
    <p:sldId id="288" r:id="rId49"/>
    <p:sldId id="295" r:id="rId50"/>
    <p:sldId id="296" r:id="rId51"/>
    <p:sldId id="297" r:id="rId52"/>
    <p:sldId id="298" r:id="rId53"/>
    <p:sldId id="299" r:id="rId54"/>
    <p:sldId id="300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CC"/>
  </p:clrMru>
</p:presentationPr>
</file>

<file path=ppt/tableStyles.xml><?xml version="1.0" encoding="utf-8"?>
<a:tblStyleLst xmlns:a="http://schemas.openxmlformats.org/drawingml/2006/main" def="{0FF1CE12-B100-0000-0000-000000000002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645" autoAdjust="0"/>
    <p:restoredTop sz="94889" autoAdjust="0"/>
  </p:normalViewPr>
  <p:slideViewPr>
    <p:cSldViewPr>
      <p:cViewPr>
        <p:scale>
          <a:sx n="69" d="100"/>
          <a:sy n="69" d="100"/>
        </p:scale>
        <p:origin x="-1266" y="-186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Relationship Id="rId5" Type="http://schemas.openxmlformats.org/officeDocument/2006/relationships/image" Target="../media/image96.wmf"/><Relationship Id="rId4" Type="http://schemas.openxmlformats.org/officeDocument/2006/relationships/image" Target="../media/image9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Relationship Id="rId4" Type="http://schemas.openxmlformats.org/officeDocument/2006/relationships/image" Target="../media/image100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7" Type="http://schemas.openxmlformats.org/officeDocument/2006/relationships/image" Target="../media/image47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13" Type="http://schemas.openxmlformats.org/officeDocument/2006/relationships/image" Target="../media/image89.wmf"/><Relationship Id="rId3" Type="http://schemas.openxmlformats.org/officeDocument/2006/relationships/image" Target="../media/image79.wmf"/><Relationship Id="rId7" Type="http://schemas.openxmlformats.org/officeDocument/2006/relationships/image" Target="../media/image83.wmf"/><Relationship Id="rId12" Type="http://schemas.openxmlformats.org/officeDocument/2006/relationships/image" Target="../media/image88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6" Type="http://schemas.openxmlformats.org/officeDocument/2006/relationships/image" Target="../media/image82.wmf"/><Relationship Id="rId11" Type="http://schemas.openxmlformats.org/officeDocument/2006/relationships/image" Target="../media/image87.wmf"/><Relationship Id="rId5" Type="http://schemas.openxmlformats.org/officeDocument/2006/relationships/image" Target="../media/image81.wmf"/><Relationship Id="rId10" Type="http://schemas.openxmlformats.org/officeDocument/2006/relationships/image" Target="../media/image86.wmf"/><Relationship Id="rId4" Type="http://schemas.openxmlformats.org/officeDocument/2006/relationships/image" Target="../media/image80.wmf"/><Relationship Id="rId9" Type="http://schemas.openxmlformats.org/officeDocument/2006/relationships/image" Target="../media/image8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4" name="Rectangle 24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A849C5AD-4428-4E9C-9C84-11B72C9365FB}" type="datetimeFigureOut">
              <a:rPr lang="en-US" smtClean="0"/>
              <a:pPr/>
              <a:t>1/20/2009</a:t>
            </a:fld>
            <a:endParaRPr lang="en-US" smtClean="0"/>
          </a:p>
        </p:txBody>
      </p:sp>
      <p:sp>
        <p:nvSpPr>
          <p:cNvPr id="30" name="Rectangle 30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C596567-A38F-4CEF-B37F-9B9D120D62CE}" type="slidenum">
              <a:rPr lang="en-US" smtClean="0"/>
              <a:pPr/>
              <a:t>‹#›</a:t>
            </a:fld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5" name="Rectangle 15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D7547E60-4BE7-4E4E-9AAA-5EE35AEC995C}" type="datetimeFigureOut">
              <a:rPr lang="en-US" smtClean="0"/>
              <a:pPr/>
              <a:t>1/20/2009</a:t>
            </a:fld>
            <a:endParaRPr lang="en-US" smtClean="0"/>
          </a:p>
        </p:txBody>
      </p:sp>
      <p:sp>
        <p:nvSpPr>
          <p:cNvPr id="23" name="Rectangle 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8" name="Rectangle 28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A077768-21C8-4125-A345-258E48D2EED0}" type="slidenum">
              <a:rPr lang="en-US" smtClean="0"/>
              <a:pPr/>
              <a:t>‹#›</a:t>
            </a:fld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Download" TargetMode="External"/><Relationship Id="rId3" Type="http://schemas.openxmlformats.org/officeDocument/2006/relationships/hyperlink" Target="http://en.wikipedia.org/wiki/Audio" TargetMode="External"/><Relationship Id="rId7" Type="http://schemas.openxmlformats.org/officeDocument/2006/relationships/hyperlink" Target="http://en.wikipedia.org/wiki/Web_syndicatio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Internet" TargetMode="External"/><Relationship Id="rId11" Type="http://schemas.openxmlformats.org/officeDocument/2006/relationships/hyperlink" Target="http://en.wikipedia.org/wiki/Personal_computer" TargetMode="External"/><Relationship Id="rId5" Type="http://schemas.openxmlformats.org/officeDocument/2006/relationships/hyperlink" Target="http://en.wikipedia.org/wiki/Digital_media" TargetMode="External"/><Relationship Id="rId10" Type="http://schemas.openxmlformats.org/officeDocument/2006/relationships/hyperlink" Target="http://en.wikipedia.org/wiki/Portable_media_player" TargetMode="External"/><Relationship Id="rId4" Type="http://schemas.openxmlformats.org/officeDocument/2006/relationships/hyperlink" Target="http://en.wikipedia.org/wiki/Video" TargetMode="External"/><Relationship Id="rId9" Type="http://schemas.openxmlformats.org/officeDocument/2006/relationships/hyperlink" Target="http://en.wikipedia.org/wiki/Web_feed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RSS ( Really Simple Syndication)</a:t>
            </a:r>
          </a:p>
          <a:p>
            <a:r>
              <a:rPr lang="en-US" b="0" dirty="0" smtClean="0"/>
              <a:t>A podcast is a series of </a:t>
            </a:r>
            <a:r>
              <a:rPr lang="en-US" b="0" dirty="0" smtClean="0">
                <a:hlinkClick r:id="rId3" action="ppaction://hlinkfile" tooltip="Audio"/>
              </a:rPr>
              <a:t>audio</a:t>
            </a:r>
            <a:r>
              <a:rPr lang="en-US" b="0" dirty="0" smtClean="0"/>
              <a:t> or </a:t>
            </a:r>
            <a:r>
              <a:rPr lang="en-US" b="0" dirty="0" smtClean="0">
                <a:hlinkClick r:id="rId4" action="ppaction://hlinkfile" tooltip="Video"/>
              </a:rPr>
              <a:t>video</a:t>
            </a:r>
            <a:r>
              <a:rPr lang="en-US" b="0" dirty="0" smtClean="0"/>
              <a:t> </a:t>
            </a:r>
            <a:r>
              <a:rPr lang="en-US" b="0" dirty="0" smtClean="0">
                <a:hlinkClick r:id="rId5" action="ppaction://hlinkfile" tooltip="Digital media"/>
              </a:rPr>
              <a:t>digital media</a:t>
            </a:r>
            <a:r>
              <a:rPr lang="en-US" b="0" dirty="0" smtClean="0"/>
              <a:t> files which is distributed over the </a:t>
            </a:r>
            <a:r>
              <a:rPr lang="en-US" b="0" dirty="0" smtClean="0">
                <a:hlinkClick r:id="rId6" action="ppaction://hlinkfile" tooltip="Internet"/>
              </a:rPr>
              <a:t>Internet</a:t>
            </a:r>
            <a:r>
              <a:rPr lang="en-US" b="0" dirty="0" smtClean="0"/>
              <a:t> by </a:t>
            </a:r>
            <a:r>
              <a:rPr lang="en-US" b="0" dirty="0" smtClean="0">
                <a:hlinkClick r:id="rId7" action="ppaction://hlinkfile" tooltip="Web syndication"/>
              </a:rPr>
              <a:t>syndicated</a:t>
            </a:r>
            <a:r>
              <a:rPr lang="en-US" b="0" dirty="0" smtClean="0"/>
              <a:t> </a:t>
            </a:r>
            <a:r>
              <a:rPr lang="en-US" b="0" dirty="0" smtClean="0">
                <a:hlinkClick r:id="rId8" action="ppaction://hlinkfile" tooltip="Download"/>
              </a:rPr>
              <a:t>download</a:t>
            </a:r>
            <a:r>
              <a:rPr lang="en-US" b="0" dirty="0" smtClean="0"/>
              <a:t>, through </a:t>
            </a:r>
            <a:r>
              <a:rPr lang="en-US" b="0" dirty="0" smtClean="0">
                <a:hlinkClick r:id="rId9" action="ppaction://hlinkfile" tooltip="Web feed"/>
              </a:rPr>
              <a:t>Web feeds</a:t>
            </a:r>
            <a:r>
              <a:rPr lang="en-US" b="0" dirty="0" smtClean="0"/>
              <a:t>, to </a:t>
            </a:r>
            <a:r>
              <a:rPr lang="en-US" b="0" dirty="0" smtClean="0">
                <a:hlinkClick r:id="rId10" action="ppaction://hlinkfile" tooltip="Portable media player"/>
              </a:rPr>
              <a:t>portable media players</a:t>
            </a:r>
            <a:r>
              <a:rPr lang="en-US" b="0" dirty="0" smtClean="0"/>
              <a:t> and </a:t>
            </a:r>
            <a:r>
              <a:rPr lang="en-US" b="0" dirty="0" smtClean="0">
                <a:hlinkClick r:id="rId11" action="ppaction://hlinkfile" tooltip="Personal computer"/>
              </a:rPr>
              <a:t>personal computers</a:t>
            </a:r>
            <a:r>
              <a:rPr lang="en-US" b="0" dirty="0" smtClean="0"/>
              <a:t>.</a:t>
            </a:r>
            <a:endParaRPr lang="zh-TW" altLang="en-US" b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>
                <a:latin typeface="Arial" charset="0"/>
                <a:ea typeface="新細明體" charset="-120"/>
              </a:rPr>
              <a:t>Lattice: its easy to evaluate whether two words are adjacent but much harder to determine whether two query words co-occur within a window of  K words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52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2974" y="0"/>
            <a:ext cx="9142858" cy="6857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285688" y="1428736"/>
            <a:ext cx="8572592" cy="4786346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000" baseline="0"/>
            </a:lvl2pPr>
          </a:lstStyle>
          <a:p>
            <a:pPr lvl="0"/>
            <a:r>
              <a:rPr lang="en-US" altLang="zh-TW" dirty="0" smtClean="0"/>
              <a:t>First Level</a:t>
            </a:r>
            <a:endParaRPr lang="zh-TW" altLang="en-US" dirty="0" smtClean="0"/>
          </a:p>
          <a:p>
            <a:pPr lvl="1"/>
            <a:r>
              <a:rPr lang="en-US" altLang="zh-TW" dirty="0" smtClean="0"/>
              <a:t>Second Level</a:t>
            </a:r>
            <a:endParaRPr lang="en-US" dirty="0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85720" y="142852"/>
            <a:ext cx="8572560" cy="107157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2800" baseline="0"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pPr algn="l"/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17" name="文字方塊 16"/>
          <p:cNvSpPr txBox="1"/>
          <p:nvPr userDrawn="1"/>
        </p:nvSpPr>
        <p:spPr>
          <a:xfrm>
            <a:off x="8665110" y="6488692"/>
            <a:ext cx="407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6C9D1C2-0C75-487B-8075-B578869C8D60}" type="slidenum">
              <a:rPr lang="zh-TW" altLang="en-US" sz="1400" baseline="0" smtClean="0"/>
              <a:pPr/>
              <a:t>‹#›</a:t>
            </a:fld>
            <a:endParaRPr lang="zh-TW" altLang="en-US" sz="1400" baseline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4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直線接點 9"/>
          <p:cNvCxnSpPr/>
          <p:nvPr/>
        </p:nvCxnSpPr>
        <p:spPr>
          <a:xfrm>
            <a:off x="824532" y="6445458"/>
            <a:ext cx="83195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C:\Documents and Settings\Winston\桌面\Speech8_1_5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616" y="6259647"/>
            <a:ext cx="657170" cy="4555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直線接點 12"/>
          <p:cNvCxnSpPr/>
          <p:nvPr/>
        </p:nvCxnSpPr>
        <p:spPr>
          <a:xfrm>
            <a:off x="0" y="1357298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2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>
        <a:defRPr/>
      </a:lvl1pPr>
      <a:lvl2pPr marL="457200" eaLnBrk="1" hangingPunct="1">
        <a:defRPr/>
      </a:lvl2pPr>
      <a:lvl3pPr marL="914400" eaLnBrk="1" hangingPunct="1">
        <a:defRPr/>
      </a:lvl3pPr>
      <a:lvl4pPr marL="1371600" eaLnBrk="1" hangingPunct="1">
        <a:defRPr/>
      </a:lvl4pPr>
      <a:lvl5pPr marL="1828800" eaLnBrk="1" hangingPunct="1">
        <a:defRPr/>
      </a:lvl5pPr>
      <a:lvl6pPr marL="2286000" eaLnBrk="1" hangingPunct="1">
        <a:defRPr/>
      </a:lvl6pPr>
      <a:lvl7pPr marL="2743200" eaLnBrk="1" hangingPunct="1">
        <a:defRPr/>
      </a:lvl7pPr>
      <a:lvl8pPr marL="3200400" eaLnBrk="1" hangingPunct="1">
        <a:defRPr/>
      </a:lvl8pPr>
      <a:lvl9pPr marL="3657600" eaLnBrk="1" hangingPunct="1">
        <a:defRPr/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4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7.bin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11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16.bin"/><Relationship Id="rId4" Type="http://schemas.openxmlformats.org/officeDocument/2006/relationships/oleObject" Target="../embeddings/oleObject15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omino.research.ibm.com/comm/research_projects.nsf/pages/tales.index.html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hyperlink" Target="../DemoVideo/IBM-TALES_Demo.mpeg" TargetMode="External"/><Relationship Id="rId4" Type="http://schemas.openxmlformats.org/officeDocument/2006/relationships/slide" Target="slide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omino.research.ibm.com/comm/research_projects.nsf/pages/mastor.index.html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hyperlink" Target="../DemoVideo/IBM-Mastor-speech_to_speech.mpeg" TargetMode="External"/><Relationship Id="rId4" Type="http://schemas.openxmlformats.org/officeDocument/2006/relationships/slide" Target="slide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www.informedia.cs.cmu.edu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62.jpeg"/><Relationship Id="rId4" Type="http://schemas.openxmlformats.org/officeDocument/2006/relationships/slide" Target="slide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slide" Target="slide5.xml"/><Relationship Id="rId2" Type="http://schemas.openxmlformats.org/officeDocument/2006/relationships/hyperlink" Target="http://labs.google.com/gaud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abs.google.com/" TargetMode="External"/><Relationship Id="rId5" Type="http://schemas.openxmlformats.org/officeDocument/2006/relationships/image" Target="../media/image67.png"/><Relationship Id="rId4" Type="http://schemas.openxmlformats.org/officeDocument/2006/relationships/hyperlink" Target="file:///C:\Berlin\DOCS\Talks\DemoVideo\Good411.m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3" Type="http://schemas.openxmlformats.org/officeDocument/2006/relationships/image" Target="../media/image10.emf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jpe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11" Type="http://schemas.openxmlformats.org/officeDocument/2006/relationships/image" Target="../media/image18.png"/><Relationship Id="rId5" Type="http://schemas.openxmlformats.org/officeDocument/2006/relationships/image" Target="../media/image12.emf"/><Relationship Id="rId15" Type="http://schemas.openxmlformats.org/officeDocument/2006/relationships/image" Target="../media/image22.jpe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research.microsoft.com/en-us/projects/mavis/" TargetMode="External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eb.sls.csail.mit.edu/lectures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file:///D:\DemoVideo\Bmpeg1.mpg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slide" Target="slide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slide" Target="slide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slide" Target="slide1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oleObject" Target="../embeddings/oleObject30.bin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4.bin"/><Relationship Id="rId12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6" Type="http://schemas.openxmlformats.org/officeDocument/2006/relationships/slide" Target="slide15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3.bin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2.bin"/><Relationship Id="rId15" Type="http://schemas.openxmlformats.org/officeDocument/2006/relationships/oleObject" Target="../embeddings/oleObject32.bin"/><Relationship Id="rId10" Type="http://schemas.openxmlformats.org/officeDocument/2006/relationships/oleObject" Target="../embeddings/oleObject27.bin"/><Relationship Id="rId4" Type="http://schemas.openxmlformats.org/officeDocument/2006/relationships/oleObject" Target="../embeddings/oleObject21.bin"/><Relationship Id="rId9" Type="http://schemas.openxmlformats.org/officeDocument/2006/relationships/oleObject" Target="../embeddings/oleObject26.bin"/><Relationship Id="rId14" Type="http://schemas.openxmlformats.org/officeDocument/2006/relationships/oleObject" Target="../embeddings/oleObject3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3" Type="http://schemas.openxmlformats.org/officeDocument/2006/relationships/slide" Target="slide37.xml"/><Relationship Id="rId7" Type="http://schemas.openxmlformats.org/officeDocument/2006/relationships/slide" Target="slide39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.xml"/><Relationship Id="rId11" Type="http://schemas.openxmlformats.org/officeDocument/2006/relationships/slide" Target="slide44.xml"/><Relationship Id="rId5" Type="http://schemas.openxmlformats.org/officeDocument/2006/relationships/slide" Target="slide43.xml"/><Relationship Id="rId10" Type="http://schemas.openxmlformats.org/officeDocument/2006/relationships/slide" Target="slide42.xml"/><Relationship Id="rId4" Type="http://schemas.openxmlformats.org/officeDocument/2006/relationships/slide" Target="slide38.xml"/><Relationship Id="rId9" Type="http://schemas.openxmlformats.org/officeDocument/2006/relationships/slide" Target="slide4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slide" Target="slide15.xml"/><Relationship Id="rId4" Type="http://schemas.openxmlformats.org/officeDocument/2006/relationships/oleObject" Target="../embeddings/oleObject33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6.bin"/><Relationship Id="rId5" Type="http://schemas.openxmlformats.org/officeDocument/2006/relationships/oleObject" Target="../embeddings/oleObject35.bin"/><Relationship Id="rId4" Type="http://schemas.openxmlformats.org/officeDocument/2006/relationships/oleObject" Target="../embeddings/oleObject34.bin"/><Relationship Id="rId9" Type="http://schemas.openxmlformats.org/officeDocument/2006/relationships/slide" Target="slide15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41.bin"/><Relationship Id="rId5" Type="http://schemas.openxmlformats.org/officeDocument/2006/relationships/oleObject" Target="../embeddings/oleObject40.bin"/><Relationship Id="rId4" Type="http://schemas.openxmlformats.org/officeDocument/2006/relationships/oleObject" Target="../embeddings/oleObject39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slide" Target="slide15.xml"/><Relationship Id="rId4" Type="http://schemas.openxmlformats.org/officeDocument/2006/relationships/oleObject" Target="../embeddings/oleObject44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oleObject4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c-star.org/" TargetMode="External"/><Relationship Id="rId2" Type="http://schemas.openxmlformats.org/officeDocument/2006/relationships/hyperlink" Target="http://www.nist.gov/speech/tests/rt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 idx="4294967295"/>
          </p:nvPr>
        </p:nvSpPr>
        <p:spPr>
          <a:xfrm>
            <a:off x="357158" y="2214554"/>
            <a:ext cx="8435070" cy="211296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altLang="zh-TW" sz="3600" b="1" dirty="0" smtClean="0"/>
              <a:t>Recent Developments in Chinese Spoken Document Search and Distillation </a:t>
            </a:r>
            <a:endParaRPr lang="zh-TW" altLang="en-US" sz="3600" b="1" dirty="0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214414" y="4357694"/>
            <a:ext cx="659802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400" dirty="0"/>
              <a:t>Berlin </a:t>
            </a:r>
            <a:r>
              <a:rPr lang="en-US" altLang="zh-TW" sz="2400" dirty="0" smtClean="0"/>
              <a:t>Chen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000" dirty="0" smtClean="0"/>
              <a:t>Department of Computer </a:t>
            </a:r>
            <a:r>
              <a:rPr lang="en-US" altLang="zh-TW" sz="2000" dirty="0"/>
              <a:t>Science </a:t>
            </a:r>
            <a:r>
              <a:rPr lang="en-US" altLang="zh-TW" sz="2000" dirty="0">
                <a:solidFill>
                  <a:srgbClr val="000000"/>
                </a:solidFill>
              </a:rPr>
              <a:t>&amp;</a:t>
            </a:r>
            <a:r>
              <a:rPr lang="en-US" altLang="zh-TW" sz="2000" dirty="0"/>
              <a:t> Information </a:t>
            </a:r>
            <a:r>
              <a:rPr lang="en-US" altLang="zh-TW" sz="2000" dirty="0" smtClean="0"/>
              <a:t>Engineering</a:t>
            </a:r>
            <a:endParaRPr lang="en-US" altLang="zh-TW" sz="20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000" dirty="0"/>
              <a:t>National Taiwan Normal </a:t>
            </a:r>
            <a:r>
              <a:rPr lang="en-US" altLang="zh-TW" sz="2000" dirty="0" smtClean="0"/>
              <a:t>University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TW" sz="2000" dirty="0" smtClean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dirty="0" smtClean="0"/>
              <a:t>2009/01/21</a:t>
            </a:r>
            <a:endParaRPr lang="en-US" altLang="zh-TW" dirty="0"/>
          </a:p>
          <a:p>
            <a:pPr algn="ctr">
              <a:spcBef>
                <a:spcPct val="0"/>
              </a:spcBef>
              <a:buFontTx/>
              <a:buNone/>
            </a:pPr>
            <a:endParaRPr lang="en-US" altLang="zh-TW" sz="1600" dirty="0"/>
          </a:p>
        </p:txBody>
      </p:sp>
      <p:pic>
        <p:nvPicPr>
          <p:cNvPr id="8" name="Picture 2" descr="C:\Documents and Settings\Winston\My Documents\我已接收的檔案\ntnu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572008"/>
            <a:ext cx="825908" cy="7143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C:\Documents and Settings\Winston\桌面\Speech8_1_5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4643446"/>
            <a:ext cx="824531" cy="5715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dirty="0" smtClean="0"/>
              <a:t>Word Sequences Produced by LVCSR</a:t>
            </a:r>
          </a:p>
          <a:p>
            <a:pPr lvl="1">
              <a:lnSpc>
                <a:spcPct val="90000"/>
              </a:lnSpc>
            </a:pPr>
            <a:r>
              <a:rPr lang="en-US" altLang="zh-TW" dirty="0" smtClean="0"/>
              <a:t>More accurate for audio indexing</a:t>
            </a:r>
          </a:p>
          <a:p>
            <a:pPr lvl="1">
              <a:lnSpc>
                <a:spcPct val="90000"/>
              </a:lnSpc>
            </a:pPr>
            <a:r>
              <a:rPr lang="en-US" altLang="zh-TW" dirty="0" smtClean="0"/>
              <a:t>Faced with the “OOV-word” problems (query terms are often less-frequent topic-specific words)</a:t>
            </a:r>
          </a:p>
          <a:p>
            <a:pPr lvl="1">
              <a:lnSpc>
                <a:spcPct val="90000"/>
              </a:lnSpc>
            </a:pPr>
            <a:r>
              <a:rPr lang="en-US" altLang="zh-TW" dirty="0" smtClean="0"/>
              <a:t>Tend to have lower recall</a:t>
            </a:r>
          </a:p>
          <a:p>
            <a:pPr>
              <a:lnSpc>
                <a:spcPct val="90000"/>
              </a:lnSpc>
            </a:pPr>
            <a:endParaRPr lang="en-US" altLang="zh-TW" sz="1400" dirty="0" smtClean="0"/>
          </a:p>
          <a:p>
            <a:pPr>
              <a:lnSpc>
                <a:spcPct val="90000"/>
              </a:lnSpc>
            </a:pPr>
            <a:r>
              <a:rPr lang="en-US" altLang="zh-TW" dirty="0" smtClean="0"/>
              <a:t>Phonetic-Unit (or </a:t>
            </a:r>
            <a:r>
              <a:rPr lang="en-US" altLang="zh-TW" dirty="0" err="1" smtClean="0"/>
              <a:t>subword</a:t>
            </a:r>
            <a:r>
              <a:rPr lang="en-US" altLang="zh-TW" dirty="0" smtClean="0"/>
              <a:t>) Sequences Produced by Phone Recognizer</a:t>
            </a:r>
          </a:p>
          <a:p>
            <a:pPr lvl="1">
              <a:lnSpc>
                <a:spcPct val="90000"/>
              </a:lnSpc>
            </a:pPr>
            <a:r>
              <a:rPr lang="en-US" altLang="zh-TW" dirty="0" smtClean="0"/>
              <a:t>Bypass the “OOV-word” problems by locating spoken documents containing the phonetic sequences that match the pronunciations of the query words</a:t>
            </a:r>
          </a:p>
          <a:p>
            <a:pPr lvl="1">
              <a:lnSpc>
                <a:spcPct val="90000"/>
              </a:lnSpc>
            </a:pPr>
            <a:r>
              <a:rPr lang="en-US" altLang="zh-TW" dirty="0" smtClean="0"/>
              <a:t>Complicate the post-processing of the spoken documents for other IR-related applications </a:t>
            </a:r>
          </a:p>
          <a:p>
            <a:pPr lvl="1">
              <a:lnSpc>
                <a:spcPct val="90000"/>
              </a:lnSpc>
            </a:pPr>
            <a:r>
              <a:rPr lang="en-US" altLang="zh-TW" dirty="0" smtClean="0"/>
              <a:t>Tend to have higher recall at the expanse of lower precision</a:t>
            </a:r>
          </a:p>
          <a:p>
            <a:pPr>
              <a:lnSpc>
                <a:spcPct val="90000"/>
              </a:lnSpc>
            </a:pPr>
            <a:endParaRPr lang="en-US" altLang="zh-TW" sz="1400" dirty="0" smtClean="0"/>
          </a:p>
          <a:p>
            <a:pPr>
              <a:lnSpc>
                <a:spcPct val="90000"/>
              </a:lnSpc>
            </a:pPr>
            <a:r>
              <a:rPr lang="en-US" altLang="zh-TW" dirty="0" smtClean="0"/>
              <a:t>Hybrid Approach Blending Word and Phonetic Information</a:t>
            </a: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Types of ASR Transcriptions (1/2)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Represent the OOV region by a network of phonetic units</a:t>
            </a: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Types of ASR Transcriptions (2/2)</a:t>
            </a:r>
            <a:endParaRPr lang="zh-TW" altLang="en-US" dirty="0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897313" y="3690962"/>
            <a:ext cx="1512887" cy="504825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zh-TW" alt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970338" y="5084787"/>
            <a:ext cx="1512887" cy="504825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zh-TW" alt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889250" y="4508524"/>
            <a:ext cx="215900" cy="2159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zh-TW" altLang="en-US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641475" y="4525987"/>
            <a:ext cx="215900" cy="2159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zh-TW" alt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281363" y="2062187"/>
            <a:ext cx="2381250" cy="1116012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zh-TW" alt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408363" y="2479699"/>
            <a:ext cx="215900" cy="2159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zh-TW" altLang="en-US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6348413" y="4491062"/>
            <a:ext cx="215900" cy="2159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zh-TW" altLang="en-US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5408613" y="2508274"/>
            <a:ext cx="215900" cy="2159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zh-TW" alt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2962275" y="3906862"/>
            <a:ext cx="935038" cy="601662"/>
          </a:xfrm>
          <a:custGeom>
            <a:avLst/>
            <a:gdLst>
              <a:gd name="T0" fmla="*/ 0 w 589"/>
              <a:gd name="T1" fmla="*/ 379 h 379"/>
              <a:gd name="T2" fmla="*/ 181 w 589"/>
              <a:gd name="T3" fmla="*/ 61 h 379"/>
              <a:gd name="T4" fmla="*/ 589 w 589"/>
              <a:gd name="T5" fmla="*/ 16 h 379"/>
              <a:gd name="T6" fmla="*/ 0 60000 65536"/>
              <a:gd name="T7" fmla="*/ 0 60000 65536"/>
              <a:gd name="T8" fmla="*/ 0 60000 65536"/>
              <a:gd name="T9" fmla="*/ 0 w 589"/>
              <a:gd name="T10" fmla="*/ 0 h 379"/>
              <a:gd name="T11" fmla="*/ 589 w 589"/>
              <a:gd name="T12" fmla="*/ 379 h 3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89" h="379">
                <a:moveTo>
                  <a:pt x="0" y="379"/>
                </a:moveTo>
                <a:cubicBezTo>
                  <a:pt x="41" y="250"/>
                  <a:pt x="83" y="122"/>
                  <a:pt x="181" y="61"/>
                </a:cubicBezTo>
                <a:cubicBezTo>
                  <a:pt x="279" y="0"/>
                  <a:pt x="434" y="8"/>
                  <a:pt x="589" y="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14" name="Freeform 15"/>
          <p:cNvSpPr>
            <a:spLocks/>
          </p:cNvSpPr>
          <p:nvPr/>
        </p:nvSpPr>
        <p:spPr bwMode="auto">
          <a:xfrm>
            <a:off x="5410200" y="3884637"/>
            <a:ext cx="1008063" cy="601662"/>
          </a:xfrm>
          <a:custGeom>
            <a:avLst/>
            <a:gdLst>
              <a:gd name="T0" fmla="*/ 635 w 635"/>
              <a:gd name="T1" fmla="*/ 379 h 379"/>
              <a:gd name="T2" fmla="*/ 499 w 635"/>
              <a:gd name="T3" fmla="*/ 61 h 379"/>
              <a:gd name="T4" fmla="*/ 0 w 635"/>
              <a:gd name="T5" fmla="*/ 16 h 379"/>
              <a:gd name="T6" fmla="*/ 0 60000 65536"/>
              <a:gd name="T7" fmla="*/ 0 60000 65536"/>
              <a:gd name="T8" fmla="*/ 0 60000 65536"/>
              <a:gd name="T9" fmla="*/ 0 w 635"/>
              <a:gd name="T10" fmla="*/ 0 h 379"/>
              <a:gd name="T11" fmla="*/ 635 w 635"/>
              <a:gd name="T12" fmla="*/ 379 h 3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35" h="379">
                <a:moveTo>
                  <a:pt x="635" y="379"/>
                </a:moveTo>
                <a:cubicBezTo>
                  <a:pt x="620" y="250"/>
                  <a:pt x="605" y="122"/>
                  <a:pt x="499" y="61"/>
                </a:cubicBezTo>
                <a:cubicBezTo>
                  <a:pt x="393" y="0"/>
                  <a:pt x="196" y="8"/>
                  <a:pt x="0" y="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15" name="Freeform 16"/>
          <p:cNvSpPr>
            <a:spLocks/>
          </p:cNvSpPr>
          <p:nvPr/>
        </p:nvSpPr>
        <p:spPr bwMode="auto">
          <a:xfrm>
            <a:off x="2962275" y="4724424"/>
            <a:ext cx="1008063" cy="684213"/>
          </a:xfrm>
          <a:custGeom>
            <a:avLst/>
            <a:gdLst>
              <a:gd name="T0" fmla="*/ 0 w 635"/>
              <a:gd name="T1" fmla="*/ 0 h 431"/>
              <a:gd name="T2" fmla="*/ 226 w 635"/>
              <a:gd name="T3" fmla="*/ 363 h 431"/>
              <a:gd name="T4" fmla="*/ 635 w 635"/>
              <a:gd name="T5" fmla="*/ 408 h 431"/>
              <a:gd name="T6" fmla="*/ 0 60000 65536"/>
              <a:gd name="T7" fmla="*/ 0 60000 65536"/>
              <a:gd name="T8" fmla="*/ 0 60000 65536"/>
              <a:gd name="T9" fmla="*/ 0 w 635"/>
              <a:gd name="T10" fmla="*/ 0 h 431"/>
              <a:gd name="T11" fmla="*/ 635 w 635"/>
              <a:gd name="T12" fmla="*/ 431 h 4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35" h="431">
                <a:moveTo>
                  <a:pt x="0" y="0"/>
                </a:moveTo>
                <a:cubicBezTo>
                  <a:pt x="60" y="147"/>
                  <a:pt x="120" y="295"/>
                  <a:pt x="226" y="363"/>
                </a:cubicBezTo>
                <a:cubicBezTo>
                  <a:pt x="332" y="431"/>
                  <a:pt x="483" y="419"/>
                  <a:pt x="635" y="40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16" name="Freeform 18"/>
          <p:cNvSpPr>
            <a:spLocks/>
          </p:cNvSpPr>
          <p:nvPr/>
        </p:nvSpPr>
        <p:spPr bwMode="auto">
          <a:xfrm>
            <a:off x="5486400" y="4678387"/>
            <a:ext cx="954088" cy="706437"/>
          </a:xfrm>
          <a:custGeom>
            <a:avLst/>
            <a:gdLst>
              <a:gd name="T0" fmla="*/ 589 w 597"/>
              <a:gd name="T1" fmla="*/ 0 h 431"/>
              <a:gd name="T2" fmla="*/ 499 w 597"/>
              <a:gd name="T3" fmla="*/ 363 h 431"/>
              <a:gd name="T4" fmla="*/ 0 w 597"/>
              <a:gd name="T5" fmla="*/ 408 h 431"/>
              <a:gd name="T6" fmla="*/ 0 60000 65536"/>
              <a:gd name="T7" fmla="*/ 0 60000 65536"/>
              <a:gd name="T8" fmla="*/ 0 60000 65536"/>
              <a:gd name="T9" fmla="*/ 0 w 597"/>
              <a:gd name="T10" fmla="*/ 0 h 431"/>
              <a:gd name="T11" fmla="*/ 597 w 597"/>
              <a:gd name="T12" fmla="*/ 431 h 4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7" h="431">
                <a:moveTo>
                  <a:pt x="589" y="0"/>
                </a:moveTo>
                <a:cubicBezTo>
                  <a:pt x="593" y="147"/>
                  <a:pt x="597" y="295"/>
                  <a:pt x="499" y="363"/>
                </a:cubicBezTo>
                <a:cubicBezTo>
                  <a:pt x="401" y="431"/>
                  <a:pt x="200" y="419"/>
                  <a:pt x="0" y="40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17" name="Oval 19"/>
          <p:cNvSpPr>
            <a:spLocks noChangeArrowheads="1"/>
          </p:cNvSpPr>
          <p:nvPr/>
        </p:nvSpPr>
        <p:spPr bwMode="auto">
          <a:xfrm>
            <a:off x="4038600" y="2124099"/>
            <a:ext cx="798513" cy="322263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zh-TW" altLang="en-US"/>
          </a:p>
        </p:txBody>
      </p:sp>
      <p:sp>
        <p:nvSpPr>
          <p:cNvPr id="18" name="Oval 20"/>
          <p:cNvSpPr>
            <a:spLocks noChangeArrowheads="1"/>
          </p:cNvSpPr>
          <p:nvPr/>
        </p:nvSpPr>
        <p:spPr bwMode="auto">
          <a:xfrm>
            <a:off x="4114800" y="2790849"/>
            <a:ext cx="798513" cy="322263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zh-TW" altLang="en-US"/>
          </a:p>
        </p:txBody>
      </p:sp>
      <p:sp>
        <p:nvSpPr>
          <p:cNvPr id="19" name="Freeform 22"/>
          <p:cNvSpPr>
            <a:spLocks/>
          </p:cNvSpPr>
          <p:nvPr/>
        </p:nvSpPr>
        <p:spPr bwMode="auto">
          <a:xfrm>
            <a:off x="4832350" y="2292374"/>
            <a:ext cx="647700" cy="215900"/>
          </a:xfrm>
          <a:custGeom>
            <a:avLst/>
            <a:gdLst>
              <a:gd name="T0" fmla="*/ 408 w 408"/>
              <a:gd name="T1" fmla="*/ 136 h 136"/>
              <a:gd name="T2" fmla="*/ 317 w 408"/>
              <a:gd name="T3" fmla="*/ 45 h 136"/>
              <a:gd name="T4" fmla="*/ 0 w 408"/>
              <a:gd name="T5" fmla="*/ 0 h 136"/>
              <a:gd name="T6" fmla="*/ 0 60000 65536"/>
              <a:gd name="T7" fmla="*/ 0 60000 65536"/>
              <a:gd name="T8" fmla="*/ 0 60000 65536"/>
              <a:gd name="T9" fmla="*/ 0 w 408"/>
              <a:gd name="T10" fmla="*/ 0 h 136"/>
              <a:gd name="T11" fmla="*/ 408 w 408"/>
              <a:gd name="T12" fmla="*/ 136 h 1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8" h="136">
                <a:moveTo>
                  <a:pt x="408" y="136"/>
                </a:moveTo>
                <a:cubicBezTo>
                  <a:pt x="396" y="102"/>
                  <a:pt x="385" y="68"/>
                  <a:pt x="317" y="45"/>
                </a:cubicBezTo>
                <a:cubicBezTo>
                  <a:pt x="249" y="22"/>
                  <a:pt x="124" y="11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20" name="Freeform 23"/>
          <p:cNvSpPr>
            <a:spLocks/>
          </p:cNvSpPr>
          <p:nvPr/>
        </p:nvSpPr>
        <p:spPr bwMode="auto">
          <a:xfrm>
            <a:off x="3568700" y="2278087"/>
            <a:ext cx="503238" cy="198437"/>
          </a:xfrm>
          <a:custGeom>
            <a:avLst/>
            <a:gdLst>
              <a:gd name="T0" fmla="*/ 0 w 317"/>
              <a:gd name="T1" fmla="*/ 143 h 143"/>
              <a:gd name="T2" fmla="*/ 45 w 317"/>
              <a:gd name="T3" fmla="*/ 52 h 143"/>
              <a:gd name="T4" fmla="*/ 90 w 317"/>
              <a:gd name="T5" fmla="*/ 7 h 143"/>
              <a:gd name="T6" fmla="*/ 317 w 317"/>
              <a:gd name="T7" fmla="*/ 7 h 143"/>
              <a:gd name="T8" fmla="*/ 0 60000 65536"/>
              <a:gd name="T9" fmla="*/ 0 60000 65536"/>
              <a:gd name="T10" fmla="*/ 0 60000 65536"/>
              <a:gd name="T11" fmla="*/ 0 60000 65536"/>
              <a:gd name="T12" fmla="*/ 0 w 317"/>
              <a:gd name="T13" fmla="*/ 0 h 143"/>
              <a:gd name="T14" fmla="*/ 317 w 317"/>
              <a:gd name="T15" fmla="*/ 143 h 14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7" h="143">
                <a:moveTo>
                  <a:pt x="0" y="143"/>
                </a:moveTo>
                <a:cubicBezTo>
                  <a:pt x="15" y="109"/>
                  <a:pt x="30" y="75"/>
                  <a:pt x="45" y="52"/>
                </a:cubicBezTo>
                <a:cubicBezTo>
                  <a:pt x="60" y="29"/>
                  <a:pt x="45" y="14"/>
                  <a:pt x="90" y="7"/>
                </a:cubicBezTo>
                <a:cubicBezTo>
                  <a:pt x="135" y="0"/>
                  <a:pt x="226" y="3"/>
                  <a:pt x="317" y="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21" name="Freeform 24"/>
          <p:cNvSpPr>
            <a:spLocks/>
          </p:cNvSpPr>
          <p:nvPr/>
        </p:nvSpPr>
        <p:spPr bwMode="auto">
          <a:xfrm>
            <a:off x="3573463" y="2697187"/>
            <a:ext cx="538162" cy="280987"/>
          </a:xfrm>
          <a:custGeom>
            <a:avLst/>
            <a:gdLst>
              <a:gd name="T0" fmla="*/ 0 w 317"/>
              <a:gd name="T1" fmla="*/ 0 h 211"/>
              <a:gd name="T2" fmla="*/ 90 w 317"/>
              <a:gd name="T3" fmla="*/ 181 h 211"/>
              <a:gd name="T4" fmla="*/ 317 w 317"/>
              <a:gd name="T5" fmla="*/ 181 h 211"/>
              <a:gd name="T6" fmla="*/ 0 60000 65536"/>
              <a:gd name="T7" fmla="*/ 0 60000 65536"/>
              <a:gd name="T8" fmla="*/ 0 60000 65536"/>
              <a:gd name="T9" fmla="*/ 0 w 317"/>
              <a:gd name="T10" fmla="*/ 0 h 211"/>
              <a:gd name="T11" fmla="*/ 317 w 317"/>
              <a:gd name="T12" fmla="*/ 211 h 21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7" h="211">
                <a:moveTo>
                  <a:pt x="0" y="0"/>
                </a:moveTo>
                <a:cubicBezTo>
                  <a:pt x="18" y="75"/>
                  <a:pt x="37" y="151"/>
                  <a:pt x="90" y="181"/>
                </a:cubicBezTo>
                <a:cubicBezTo>
                  <a:pt x="143" y="211"/>
                  <a:pt x="230" y="196"/>
                  <a:pt x="317" y="18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22" name="Freeform 25"/>
          <p:cNvSpPr>
            <a:spLocks/>
          </p:cNvSpPr>
          <p:nvPr/>
        </p:nvSpPr>
        <p:spPr bwMode="auto">
          <a:xfrm>
            <a:off x="4910138" y="2719412"/>
            <a:ext cx="558800" cy="230187"/>
          </a:xfrm>
          <a:custGeom>
            <a:avLst/>
            <a:gdLst>
              <a:gd name="T0" fmla="*/ 0 w 363"/>
              <a:gd name="T1" fmla="*/ 91 h 106"/>
              <a:gd name="T2" fmla="*/ 272 w 363"/>
              <a:gd name="T3" fmla="*/ 91 h 106"/>
              <a:gd name="T4" fmla="*/ 363 w 363"/>
              <a:gd name="T5" fmla="*/ 0 h 106"/>
              <a:gd name="T6" fmla="*/ 0 60000 65536"/>
              <a:gd name="T7" fmla="*/ 0 60000 65536"/>
              <a:gd name="T8" fmla="*/ 0 60000 65536"/>
              <a:gd name="T9" fmla="*/ 0 w 363"/>
              <a:gd name="T10" fmla="*/ 0 h 106"/>
              <a:gd name="T11" fmla="*/ 363 w 363"/>
              <a:gd name="T12" fmla="*/ 106 h 1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" h="106">
                <a:moveTo>
                  <a:pt x="0" y="91"/>
                </a:moveTo>
                <a:cubicBezTo>
                  <a:pt x="106" y="98"/>
                  <a:pt x="212" y="106"/>
                  <a:pt x="272" y="91"/>
                </a:cubicBezTo>
                <a:cubicBezTo>
                  <a:pt x="332" y="76"/>
                  <a:pt x="347" y="38"/>
                  <a:pt x="363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23" name="Oval 30"/>
          <p:cNvSpPr>
            <a:spLocks noChangeArrowheads="1"/>
          </p:cNvSpPr>
          <p:nvPr/>
        </p:nvSpPr>
        <p:spPr bwMode="auto">
          <a:xfrm>
            <a:off x="7078663" y="4492649"/>
            <a:ext cx="215900" cy="2159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zh-TW" altLang="en-US"/>
          </a:p>
        </p:txBody>
      </p:sp>
      <p:sp>
        <p:nvSpPr>
          <p:cNvPr id="24" name="Freeform 33"/>
          <p:cNvSpPr>
            <a:spLocks/>
          </p:cNvSpPr>
          <p:nvPr/>
        </p:nvSpPr>
        <p:spPr bwMode="auto">
          <a:xfrm>
            <a:off x="1754188" y="2579712"/>
            <a:ext cx="1511300" cy="1944687"/>
          </a:xfrm>
          <a:custGeom>
            <a:avLst/>
            <a:gdLst>
              <a:gd name="T0" fmla="*/ 0 w 862"/>
              <a:gd name="T1" fmla="*/ 1225 h 1225"/>
              <a:gd name="T2" fmla="*/ 0 w 862"/>
              <a:gd name="T3" fmla="*/ 0 h 1225"/>
              <a:gd name="T4" fmla="*/ 862 w 862"/>
              <a:gd name="T5" fmla="*/ 0 h 1225"/>
              <a:gd name="T6" fmla="*/ 0 60000 65536"/>
              <a:gd name="T7" fmla="*/ 0 60000 65536"/>
              <a:gd name="T8" fmla="*/ 0 60000 65536"/>
              <a:gd name="T9" fmla="*/ 0 w 862"/>
              <a:gd name="T10" fmla="*/ 0 h 1225"/>
              <a:gd name="T11" fmla="*/ 862 w 862"/>
              <a:gd name="T12" fmla="*/ 1225 h 12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2" h="1225">
                <a:moveTo>
                  <a:pt x="0" y="1225"/>
                </a:moveTo>
                <a:lnTo>
                  <a:pt x="0" y="0"/>
                </a:lnTo>
                <a:lnTo>
                  <a:pt x="86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25" name="Freeform 34"/>
          <p:cNvSpPr>
            <a:spLocks/>
          </p:cNvSpPr>
          <p:nvPr/>
        </p:nvSpPr>
        <p:spPr bwMode="auto">
          <a:xfrm>
            <a:off x="5702300" y="2579712"/>
            <a:ext cx="1508125" cy="1944687"/>
          </a:xfrm>
          <a:custGeom>
            <a:avLst/>
            <a:gdLst>
              <a:gd name="T0" fmla="*/ 0 w 907"/>
              <a:gd name="T1" fmla="*/ 0 h 1180"/>
              <a:gd name="T2" fmla="*/ 907 w 907"/>
              <a:gd name="T3" fmla="*/ 0 h 1180"/>
              <a:gd name="T4" fmla="*/ 907 w 907"/>
              <a:gd name="T5" fmla="*/ 1180 h 1180"/>
              <a:gd name="T6" fmla="*/ 0 60000 65536"/>
              <a:gd name="T7" fmla="*/ 0 60000 65536"/>
              <a:gd name="T8" fmla="*/ 0 60000 65536"/>
              <a:gd name="T9" fmla="*/ 0 w 907"/>
              <a:gd name="T10" fmla="*/ 0 h 1180"/>
              <a:gd name="T11" fmla="*/ 907 w 907"/>
              <a:gd name="T12" fmla="*/ 1180 h 11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07" h="1180">
                <a:moveTo>
                  <a:pt x="0" y="0"/>
                </a:moveTo>
                <a:lnTo>
                  <a:pt x="907" y="0"/>
                </a:lnTo>
                <a:lnTo>
                  <a:pt x="907" y="118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26" name="Freeform 35"/>
          <p:cNvSpPr>
            <a:spLocks/>
          </p:cNvSpPr>
          <p:nvPr/>
        </p:nvSpPr>
        <p:spPr bwMode="auto">
          <a:xfrm>
            <a:off x="1754188" y="4722837"/>
            <a:ext cx="5440362" cy="1439862"/>
          </a:xfrm>
          <a:custGeom>
            <a:avLst/>
            <a:gdLst>
              <a:gd name="T0" fmla="*/ 3175 w 3175"/>
              <a:gd name="T1" fmla="*/ 0 h 907"/>
              <a:gd name="T2" fmla="*/ 3175 w 3175"/>
              <a:gd name="T3" fmla="*/ 907 h 907"/>
              <a:gd name="T4" fmla="*/ 0 w 3175"/>
              <a:gd name="T5" fmla="*/ 907 h 907"/>
              <a:gd name="T6" fmla="*/ 0 w 3175"/>
              <a:gd name="T7" fmla="*/ 0 h 907"/>
              <a:gd name="T8" fmla="*/ 0 60000 65536"/>
              <a:gd name="T9" fmla="*/ 0 60000 65536"/>
              <a:gd name="T10" fmla="*/ 0 60000 65536"/>
              <a:gd name="T11" fmla="*/ 0 60000 65536"/>
              <a:gd name="T12" fmla="*/ 0 w 3175"/>
              <a:gd name="T13" fmla="*/ 0 h 907"/>
              <a:gd name="T14" fmla="*/ 3175 w 3175"/>
              <a:gd name="T15" fmla="*/ 907 h 90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75" h="907">
                <a:moveTo>
                  <a:pt x="3175" y="0"/>
                </a:moveTo>
                <a:lnTo>
                  <a:pt x="3175" y="907"/>
                </a:lnTo>
                <a:lnTo>
                  <a:pt x="0" y="907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27" name="Line 36"/>
          <p:cNvSpPr>
            <a:spLocks noChangeShapeType="1"/>
          </p:cNvSpPr>
          <p:nvPr/>
        </p:nvSpPr>
        <p:spPr bwMode="auto">
          <a:xfrm>
            <a:off x="1042988" y="4616474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28" name="Line 37"/>
          <p:cNvSpPr>
            <a:spLocks noChangeShapeType="1"/>
          </p:cNvSpPr>
          <p:nvPr/>
        </p:nvSpPr>
        <p:spPr bwMode="auto">
          <a:xfrm>
            <a:off x="7308850" y="4594249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29" name="Text Box 38"/>
          <p:cNvSpPr txBox="1">
            <a:spLocks noChangeArrowheads="1"/>
          </p:cNvSpPr>
          <p:nvPr/>
        </p:nvSpPr>
        <p:spPr bwMode="auto">
          <a:xfrm>
            <a:off x="4492625" y="5099074"/>
            <a:ext cx="4857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altLang="zh-TW" i="1"/>
              <a:t>w</a:t>
            </a:r>
            <a:r>
              <a:rPr lang="en-US" altLang="zh-TW" i="1" baseline="-25000"/>
              <a:t>n</a:t>
            </a:r>
          </a:p>
        </p:txBody>
      </p:sp>
      <p:sp>
        <p:nvSpPr>
          <p:cNvPr id="30" name="Text Box 39"/>
          <p:cNvSpPr txBox="1">
            <a:spLocks noChangeArrowheads="1"/>
          </p:cNvSpPr>
          <p:nvPr/>
        </p:nvSpPr>
        <p:spPr bwMode="auto">
          <a:xfrm>
            <a:off x="4425950" y="3710012"/>
            <a:ext cx="4857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altLang="zh-TW" i="1"/>
              <a:t>w</a:t>
            </a:r>
            <a:r>
              <a:rPr lang="en-US" altLang="zh-TW" baseline="-25000"/>
              <a:t>1</a:t>
            </a:r>
          </a:p>
        </p:txBody>
      </p:sp>
      <p:sp>
        <p:nvSpPr>
          <p:cNvPr id="31" name="Line 40"/>
          <p:cNvSpPr>
            <a:spLocks noChangeShapeType="1"/>
          </p:cNvSpPr>
          <p:nvPr/>
        </p:nvSpPr>
        <p:spPr bwMode="auto">
          <a:xfrm>
            <a:off x="4673600" y="4227537"/>
            <a:ext cx="1588" cy="7731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32" name="Line 42"/>
          <p:cNvSpPr>
            <a:spLocks noChangeShapeType="1"/>
          </p:cNvSpPr>
          <p:nvPr/>
        </p:nvSpPr>
        <p:spPr bwMode="auto">
          <a:xfrm>
            <a:off x="4487863" y="2476524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33" name="Text Box 43"/>
          <p:cNvSpPr txBox="1">
            <a:spLocks noChangeArrowheads="1"/>
          </p:cNvSpPr>
          <p:nvPr/>
        </p:nvSpPr>
        <p:spPr bwMode="auto">
          <a:xfrm>
            <a:off x="4259263" y="1968524"/>
            <a:ext cx="4349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altLang="zh-TW" i="1"/>
              <a:t>p</a:t>
            </a:r>
            <a:r>
              <a:rPr lang="en-US" altLang="zh-TW" baseline="-25000"/>
              <a:t>1</a:t>
            </a:r>
          </a:p>
        </p:txBody>
      </p:sp>
      <p:sp>
        <p:nvSpPr>
          <p:cNvPr id="34" name="Text Box 44"/>
          <p:cNvSpPr txBox="1">
            <a:spLocks noChangeArrowheads="1"/>
          </p:cNvSpPr>
          <p:nvPr/>
        </p:nvSpPr>
        <p:spPr bwMode="auto">
          <a:xfrm>
            <a:off x="4308475" y="2654324"/>
            <a:ext cx="4921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altLang="zh-TW" i="1"/>
              <a:t>p</a:t>
            </a:r>
            <a:r>
              <a:rPr lang="en-US" altLang="zh-TW" baseline="-25000"/>
              <a:t>m</a:t>
            </a:r>
          </a:p>
        </p:txBody>
      </p:sp>
      <p:sp>
        <p:nvSpPr>
          <p:cNvPr id="35" name="Text Box 46"/>
          <p:cNvSpPr txBox="1">
            <a:spLocks noChangeArrowheads="1"/>
          </p:cNvSpPr>
          <p:nvPr/>
        </p:nvSpPr>
        <p:spPr bwMode="auto">
          <a:xfrm>
            <a:off x="1797050" y="3578249"/>
            <a:ext cx="12319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altLang="zh-TW" i="1"/>
              <a:t>P</a:t>
            </a:r>
            <a:r>
              <a:rPr lang="en-US" altLang="zh-TW"/>
              <a:t>(OOV)</a:t>
            </a:r>
            <a:endParaRPr lang="en-US" altLang="zh-TW" baseline="-25000"/>
          </a:p>
        </p:txBody>
      </p:sp>
      <p:sp>
        <p:nvSpPr>
          <p:cNvPr id="36" name="Text Box 47"/>
          <p:cNvSpPr txBox="1">
            <a:spLocks noChangeArrowheads="1"/>
          </p:cNvSpPr>
          <p:nvPr/>
        </p:nvSpPr>
        <p:spPr bwMode="auto">
          <a:xfrm>
            <a:off x="1712913" y="4838724"/>
            <a:ext cx="14859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altLang="zh-TW" i="1"/>
              <a:t>1-P</a:t>
            </a:r>
            <a:r>
              <a:rPr lang="en-US" altLang="zh-TW"/>
              <a:t>(OOV)</a:t>
            </a:r>
            <a:endParaRPr lang="en-US" altLang="zh-TW" baseline="-25000"/>
          </a:p>
        </p:txBody>
      </p:sp>
      <p:sp>
        <p:nvSpPr>
          <p:cNvPr id="37" name="Line 49"/>
          <p:cNvSpPr>
            <a:spLocks noChangeShapeType="1"/>
          </p:cNvSpPr>
          <p:nvPr/>
        </p:nvSpPr>
        <p:spPr bwMode="auto">
          <a:xfrm>
            <a:off x="1841500" y="4611712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38" name="Line 50"/>
          <p:cNvSpPr>
            <a:spLocks noChangeShapeType="1"/>
          </p:cNvSpPr>
          <p:nvPr/>
        </p:nvSpPr>
        <p:spPr bwMode="auto">
          <a:xfrm>
            <a:off x="6545263" y="4600599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0000" tIns="46800" rIns="90000" bIns="46800">
            <a:spAutoFit/>
          </a:bodyPr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dirty="0" smtClean="0"/>
              <a:t>SDR and STD</a:t>
            </a:r>
          </a:p>
          <a:p>
            <a:pPr lvl="1">
              <a:lnSpc>
                <a:spcPct val="90000"/>
              </a:lnSpc>
            </a:pPr>
            <a:r>
              <a:rPr lang="en-US" altLang="zh-TW" dirty="0" smtClean="0"/>
              <a:t>Recall</a:t>
            </a:r>
          </a:p>
          <a:p>
            <a:pPr lvl="1">
              <a:lnSpc>
                <a:spcPct val="90000"/>
              </a:lnSpc>
            </a:pPr>
            <a:r>
              <a:rPr lang="en-US" altLang="zh-TW" dirty="0" smtClean="0"/>
              <a:t>Precision</a:t>
            </a:r>
          </a:p>
          <a:p>
            <a:pPr lvl="1">
              <a:lnSpc>
                <a:spcPct val="90000"/>
              </a:lnSpc>
            </a:pPr>
            <a:r>
              <a:rPr lang="en-US" altLang="zh-TW" dirty="0" smtClean="0"/>
              <a:t>F-measure (a harmonic mean of recall and precision)</a:t>
            </a:r>
          </a:p>
          <a:p>
            <a:pPr lvl="1">
              <a:lnSpc>
                <a:spcPct val="90000"/>
              </a:lnSpc>
            </a:pPr>
            <a:r>
              <a:rPr lang="en-US" altLang="zh-TW" i="1" dirty="0" smtClean="0"/>
              <a:t>R</a:t>
            </a:r>
            <a:r>
              <a:rPr lang="en-US" altLang="zh-TW" dirty="0" smtClean="0"/>
              <a:t>-precision</a:t>
            </a:r>
          </a:p>
          <a:p>
            <a:pPr lvl="1">
              <a:lnSpc>
                <a:spcPct val="90000"/>
              </a:lnSpc>
            </a:pPr>
            <a:r>
              <a:rPr lang="en-US" altLang="zh-TW" dirty="0" smtClean="0"/>
              <a:t>Precision at </a:t>
            </a:r>
            <a:r>
              <a:rPr lang="en-US" altLang="zh-TW" i="1" dirty="0" smtClean="0"/>
              <a:t>N</a:t>
            </a:r>
            <a:r>
              <a:rPr lang="en-US" altLang="zh-TW" dirty="0" smtClean="0"/>
              <a:t> document cutoff level</a:t>
            </a:r>
          </a:p>
          <a:p>
            <a:pPr lvl="1">
              <a:lnSpc>
                <a:spcPct val="90000"/>
              </a:lnSpc>
            </a:pPr>
            <a:r>
              <a:rPr lang="en-US" altLang="zh-TW" dirty="0" smtClean="0">
                <a:solidFill>
                  <a:srgbClr val="0000CC"/>
                </a:solidFill>
                <a:hlinkClick r:id="rId2" action="ppaction://hlinksldjump"/>
              </a:rPr>
              <a:t>Mean Average Precision (MAP)</a:t>
            </a:r>
            <a:endParaRPr lang="en-US" altLang="zh-TW" dirty="0" smtClean="0">
              <a:solidFill>
                <a:srgbClr val="0000CC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zh-TW" dirty="0" smtClean="0">
                <a:solidFill>
                  <a:srgbClr val="0000CC"/>
                </a:solidFill>
                <a:hlinkClick r:id="rId3" action="ppaction://hlinksldjump"/>
              </a:rPr>
              <a:t>Actual Term-Weighted Value (ATWV)</a:t>
            </a:r>
            <a:endParaRPr lang="en-US" altLang="zh-TW" dirty="0" smtClean="0">
              <a:solidFill>
                <a:srgbClr val="0000CC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zh-TW" dirty="0" smtClean="0"/>
              <a:t>…</a:t>
            </a:r>
          </a:p>
          <a:p>
            <a:pPr>
              <a:lnSpc>
                <a:spcPct val="90000"/>
              </a:lnSpc>
            </a:pPr>
            <a:r>
              <a:rPr lang="en-US" altLang="zh-TW" dirty="0" smtClean="0"/>
              <a:t>ASR</a:t>
            </a:r>
          </a:p>
          <a:p>
            <a:pPr lvl="1">
              <a:lnSpc>
                <a:spcPct val="90000"/>
              </a:lnSpc>
            </a:pPr>
            <a:r>
              <a:rPr lang="en-US" altLang="zh-TW" dirty="0" smtClean="0"/>
              <a:t>WER</a:t>
            </a:r>
          </a:p>
          <a:p>
            <a:pPr lvl="1">
              <a:lnSpc>
                <a:spcPct val="90000"/>
              </a:lnSpc>
            </a:pPr>
            <a:r>
              <a:rPr lang="en-US" altLang="zh-TW" dirty="0" smtClean="0"/>
              <a:t>Lattice WER</a:t>
            </a:r>
          </a:p>
          <a:p>
            <a:pPr lvl="1">
              <a:lnSpc>
                <a:spcPct val="90000"/>
              </a:lnSpc>
            </a:pPr>
            <a:r>
              <a:rPr lang="en-US" altLang="zh-TW" dirty="0" smtClean="0"/>
              <a:t>OOV Rate</a:t>
            </a:r>
          </a:p>
          <a:p>
            <a:pPr lvl="1">
              <a:lnSpc>
                <a:spcPct val="90000"/>
              </a:lnSpc>
            </a:pPr>
            <a:r>
              <a:rPr lang="en-US" altLang="zh-TW" dirty="0" smtClean="0"/>
              <a:t>Query OOV Rate</a:t>
            </a:r>
          </a:p>
          <a:p>
            <a:pPr lvl="1">
              <a:lnSpc>
                <a:spcPct val="90000"/>
              </a:lnSpc>
            </a:pPr>
            <a:r>
              <a:rPr lang="en-US" altLang="zh-TW" dirty="0" smtClean="0"/>
              <a:t>…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Evaluation Metrics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>
          <a:xfrm>
            <a:off x="280965" y="1376362"/>
            <a:ext cx="8572592" cy="4786346"/>
          </a:xfrm>
        </p:spPr>
        <p:txBody>
          <a:bodyPr/>
          <a:lstStyle/>
          <a:p>
            <a:r>
              <a:rPr lang="en-US" altLang="zh-TW" dirty="0" smtClean="0"/>
              <a:t>Use of 1-best ASR output as the transcription to be indexed is suboptimal due to the high WER, which is likely to lead to low recall</a:t>
            </a:r>
          </a:p>
          <a:p>
            <a:r>
              <a:rPr lang="en-US" altLang="zh-TW" dirty="0" smtClean="0"/>
              <a:t>ASR lattices do provide much better WER, but the position information is not readily available (</a:t>
            </a:r>
            <a:r>
              <a:rPr lang="en-US" altLang="en-US" dirty="0" smtClean="0"/>
              <a:t>uncertainty</a:t>
            </a:r>
            <a:r>
              <a:rPr lang="en-US" altLang="zh-TW" dirty="0" smtClean="0"/>
              <a:t> of word occurrences) </a:t>
            </a:r>
            <a:r>
              <a:rPr lang="en-US" altLang="zh-TW" dirty="0" smtClean="0">
                <a:solidFill>
                  <a:srgbClr val="FF3300"/>
                </a:solidFill>
              </a:rPr>
              <a:t>?</a:t>
            </a:r>
          </a:p>
          <a:p>
            <a:r>
              <a:rPr lang="en-US" altLang="zh-TW" dirty="0" smtClean="0"/>
              <a:t>An example ASR Lattice</a:t>
            </a:r>
            <a:endParaRPr lang="en-US" altLang="zh-TW" baseline="30000" dirty="0" smtClean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STD: 1-bset Sequences vs. Lattices (1/5)</a:t>
            </a:r>
            <a:endParaRPr lang="zh-TW" alt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 l="13472" t="26187" r="11427" b="32657"/>
          <a:stretch>
            <a:fillRect/>
          </a:stretch>
        </p:blipFill>
        <p:spPr bwMode="auto">
          <a:xfrm>
            <a:off x="900125" y="4014755"/>
            <a:ext cx="7019925" cy="2332037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85786" y="6437041"/>
            <a:ext cx="6398396" cy="46384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altLang="zh-TW" sz="1200" dirty="0" smtClean="0">
                <a:solidFill>
                  <a:srgbClr val="006600"/>
                </a:solidFill>
              </a:rPr>
              <a:t>Adapted from:  C. </a:t>
            </a:r>
            <a:r>
              <a:rPr lang="en-US" altLang="zh-TW" sz="1200" dirty="0" err="1" smtClean="0">
                <a:solidFill>
                  <a:srgbClr val="006600"/>
                </a:solidFill>
              </a:rPr>
              <a:t>Chelba</a:t>
            </a:r>
            <a:r>
              <a:rPr lang="en-US" altLang="zh-TW" sz="1200" dirty="0" smtClean="0">
                <a:solidFill>
                  <a:srgbClr val="006600"/>
                </a:solidFill>
              </a:rPr>
              <a:t>, T.J. Hazen, and M. </a:t>
            </a:r>
            <a:r>
              <a:rPr lang="en-US" altLang="zh-TW" sz="1200" dirty="0" err="1" smtClean="0">
                <a:solidFill>
                  <a:srgbClr val="006600"/>
                </a:solidFill>
              </a:rPr>
              <a:t>Saraclar</a:t>
            </a:r>
            <a:r>
              <a:rPr lang="en-US" altLang="zh-TW" sz="1200" dirty="0" smtClean="0">
                <a:solidFill>
                  <a:srgbClr val="006600"/>
                </a:solidFill>
              </a:rPr>
              <a:t>, “Retrieval and browsing of spoken content,” </a:t>
            </a:r>
          </a:p>
          <a:p>
            <a:r>
              <a:rPr lang="en-US" altLang="zh-TW" sz="1200" i="1" dirty="0" smtClean="0">
                <a:solidFill>
                  <a:srgbClr val="006600"/>
                </a:solidFill>
              </a:rPr>
              <a:t>IEEE Signal Processing Magazine</a:t>
            </a:r>
            <a:r>
              <a:rPr lang="en-US" altLang="zh-TW" sz="1200" dirty="0" smtClean="0">
                <a:solidFill>
                  <a:srgbClr val="006600"/>
                </a:solidFill>
              </a:rPr>
              <a:t> 25 (3), May 2008</a:t>
            </a:r>
            <a:endParaRPr lang="en-US" altLang="zh-TW" sz="1200" dirty="0">
              <a:solidFill>
                <a:srgbClr val="0066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Confusion/Consensus Networks (CN, also called “Sausages”) derived from the Lattice</a:t>
            </a:r>
            <a:endParaRPr lang="en-US" altLang="zh-TW" baseline="30000" dirty="0" smtClean="0"/>
          </a:p>
          <a:p>
            <a:pPr lvl="1"/>
            <a:r>
              <a:rPr lang="en-US" altLang="zh-TW" dirty="0" smtClean="0"/>
              <a:t>Group the word arcs in the lattice into several strictly linear lists (clusters) of word alternatives </a:t>
            </a:r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r>
              <a:rPr lang="it-IT" altLang="zh-TW" sz="1600" dirty="0" smtClean="0">
                <a:solidFill>
                  <a:srgbClr val="006600"/>
                </a:solidFill>
              </a:rPr>
              <a:t>L. Mangu, E. Brill, A. Stolcke</a:t>
            </a:r>
            <a:r>
              <a:rPr lang="en-US" altLang="zh-TW" sz="1600" dirty="0" smtClean="0">
                <a:solidFill>
                  <a:srgbClr val="006600"/>
                </a:solidFill>
              </a:rPr>
              <a:t>, “Finding consensus in speech recognition: word error minimization and other applications of confusion networks,” </a:t>
            </a:r>
            <a:r>
              <a:rPr lang="en-US" altLang="zh-TW" sz="1600" i="1" dirty="0" smtClean="0">
                <a:solidFill>
                  <a:srgbClr val="006600"/>
                </a:solidFill>
              </a:rPr>
              <a:t>Computer Speech &amp; Language</a:t>
            </a:r>
            <a:r>
              <a:rPr lang="en-US" altLang="zh-TW" sz="1600" dirty="0" smtClean="0">
                <a:solidFill>
                  <a:srgbClr val="006600"/>
                </a:solidFill>
              </a:rPr>
              <a:t> 14(4), 2000</a:t>
            </a:r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endParaRPr lang="en-US" altLang="zh-TW" dirty="0" smtClean="0"/>
          </a:p>
          <a:p>
            <a:pPr lvl="1"/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STD: 1-bset Sequences vs. Lattices (2/5)</a:t>
            </a:r>
            <a:endParaRPr lang="zh-TW" alt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 l="6714" t="43686" r="4909" b="25471"/>
          <a:stretch>
            <a:fillRect/>
          </a:stretch>
        </p:blipFill>
        <p:spPr bwMode="auto">
          <a:xfrm>
            <a:off x="714348" y="2928934"/>
            <a:ext cx="7847013" cy="1711325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28662" y="6446566"/>
            <a:ext cx="6398396" cy="46384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altLang="zh-TW" sz="1200" dirty="0" smtClean="0">
                <a:solidFill>
                  <a:srgbClr val="006600"/>
                </a:solidFill>
              </a:rPr>
              <a:t>Adapted from:  C. </a:t>
            </a:r>
            <a:r>
              <a:rPr lang="en-US" altLang="zh-TW" sz="1200" dirty="0" err="1" smtClean="0">
                <a:solidFill>
                  <a:srgbClr val="006600"/>
                </a:solidFill>
              </a:rPr>
              <a:t>Chelba</a:t>
            </a:r>
            <a:r>
              <a:rPr lang="en-US" altLang="zh-TW" sz="1200" dirty="0" smtClean="0">
                <a:solidFill>
                  <a:srgbClr val="006600"/>
                </a:solidFill>
              </a:rPr>
              <a:t>, T.J. Hazen, and M. </a:t>
            </a:r>
            <a:r>
              <a:rPr lang="en-US" altLang="zh-TW" sz="1200" dirty="0" err="1" smtClean="0">
                <a:solidFill>
                  <a:srgbClr val="006600"/>
                </a:solidFill>
              </a:rPr>
              <a:t>Saraclar</a:t>
            </a:r>
            <a:r>
              <a:rPr lang="en-US" altLang="zh-TW" sz="1200" dirty="0" smtClean="0">
                <a:solidFill>
                  <a:srgbClr val="006600"/>
                </a:solidFill>
              </a:rPr>
              <a:t>, “Retrieval and browsing of spoken content,” </a:t>
            </a:r>
          </a:p>
          <a:p>
            <a:r>
              <a:rPr lang="en-US" altLang="zh-TW" sz="1200" i="1" dirty="0" smtClean="0">
                <a:solidFill>
                  <a:srgbClr val="006600"/>
                </a:solidFill>
              </a:rPr>
              <a:t>IEEE Signal Processing Magazine</a:t>
            </a:r>
            <a:r>
              <a:rPr lang="en-US" altLang="zh-TW" sz="1200" dirty="0" smtClean="0">
                <a:solidFill>
                  <a:srgbClr val="006600"/>
                </a:solidFill>
              </a:rPr>
              <a:t> 25 (3), May 2008</a:t>
            </a:r>
            <a:endParaRPr lang="en-US" altLang="zh-TW" sz="1200" dirty="0">
              <a:solidFill>
                <a:srgbClr val="0066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Position-Specific Posterior Probability Lattices (PSPL)</a:t>
            </a:r>
          </a:p>
          <a:p>
            <a:pPr lvl="1"/>
            <a:r>
              <a:rPr lang="en-US" altLang="zh-TW" dirty="0" smtClean="0"/>
              <a:t>Position information is crucial for being able to evaluate proximity when assigning a relevance score to a given document</a:t>
            </a:r>
          </a:p>
          <a:p>
            <a:pPr lvl="1"/>
            <a:r>
              <a:rPr lang="en-US" altLang="zh-TW" dirty="0" smtClean="0"/>
              <a:t>Estimate the posterior probability of a word at a specific position in the lattices of spoken query and documents</a:t>
            </a:r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>
              <a:buNone/>
            </a:pPr>
            <a:endParaRPr lang="en-US" altLang="zh-TW" dirty="0" smtClean="0"/>
          </a:p>
          <a:p>
            <a:pPr lvl="1"/>
            <a:endParaRPr lang="en-US" altLang="zh-TW" dirty="0" smtClean="0">
              <a:hlinkClick r:id="rId2" action="ppaction://hlinksldjump"/>
            </a:endParaRPr>
          </a:p>
          <a:p>
            <a:pPr lvl="1"/>
            <a:r>
              <a:rPr lang="en-US" altLang="zh-TW" dirty="0" smtClean="0">
                <a:hlinkClick r:id="rId2" action="ppaction://hlinksldjump"/>
              </a:rPr>
              <a:t>Technical Details of PSPL </a:t>
            </a:r>
            <a:endParaRPr lang="en-US" altLang="zh-TW" dirty="0" smtClean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STD: 1-bset Sequences vs. Lattices (3/5)</a:t>
            </a:r>
            <a:endParaRPr lang="zh-TW" alt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 l="6892" t="26999" r="4984" b="33493"/>
          <a:stretch>
            <a:fillRect/>
          </a:stretch>
        </p:blipFill>
        <p:spPr bwMode="auto">
          <a:xfrm>
            <a:off x="857224" y="3071810"/>
            <a:ext cx="7627937" cy="2136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28662" y="6446566"/>
            <a:ext cx="6398396" cy="46384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altLang="zh-TW" sz="1200" dirty="0" smtClean="0">
                <a:solidFill>
                  <a:srgbClr val="006600"/>
                </a:solidFill>
              </a:rPr>
              <a:t>Adapted from:  C. </a:t>
            </a:r>
            <a:r>
              <a:rPr lang="en-US" altLang="zh-TW" sz="1200" dirty="0" err="1" smtClean="0">
                <a:solidFill>
                  <a:srgbClr val="006600"/>
                </a:solidFill>
              </a:rPr>
              <a:t>Chelba</a:t>
            </a:r>
            <a:r>
              <a:rPr lang="en-US" altLang="zh-TW" sz="1200" dirty="0" smtClean="0">
                <a:solidFill>
                  <a:srgbClr val="006600"/>
                </a:solidFill>
              </a:rPr>
              <a:t>, T.J. Hazen, and M. </a:t>
            </a:r>
            <a:r>
              <a:rPr lang="en-US" altLang="zh-TW" sz="1200" dirty="0" err="1" smtClean="0">
                <a:solidFill>
                  <a:srgbClr val="006600"/>
                </a:solidFill>
              </a:rPr>
              <a:t>Saraclar</a:t>
            </a:r>
            <a:r>
              <a:rPr lang="en-US" altLang="zh-TW" sz="1200" dirty="0" smtClean="0">
                <a:solidFill>
                  <a:srgbClr val="006600"/>
                </a:solidFill>
              </a:rPr>
              <a:t>, “Retrieval and browsing of spoken content,” </a:t>
            </a:r>
          </a:p>
          <a:p>
            <a:r>
              <a:rPr lang="en-US" altLang="zh-TW" sz="1200" i="1" dirty="0" smtClean="0">
                <a:solidFill>
                  <a:srgbClr val="006600"/>
                </a:solidFill>
              </a:rPr>
              <a:t>IEEE Signal Processing Magazine</a:t>
            </a:r>
            <a:r>
              <a:rPr lang="en-US" altLang="zh-TW" sz="1200" dirty="0" smtClean="0">
                <a:solidFill>
                  <a:srgbClr val="006600"/>
                </a:solidFill>
              </a:rPr>
              <a:t> 25 (3), May 2008</a:t>
            </a:r>
            <a:endParaRPr lang="en-US" altLang="zh-TW" sz="1200" dirty="0">
              <a:solidFill>
                <a:srgbClr val="0066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Y.C. Pan and L.S. Lee at NTU extend PSPL to indexing </a:t>
            </a:r>
            <a:r>
              <a:rPr lang="en-US" altLang="zh-TW" dirty="0" err="1" smtClean="0"/>
              <a:t>subword</a:t>
            </a:r>
            <a:r>
              <a:rPr lang="en-US" altLang="zh-TW" dirty="0" smtClean="0"/>
              <a:t>-level (character &amp; syllable) information for retrieval of Chinese broadcast news (using text queries)</a:t>
            </a:r>
          </a:p>
          <a:p>
            <a:pPr lvl="1">
              <a:buNone/>
            </a:pPr>
            <a:r>
              <a:rPr lang="en-US" altLang="zh-TW" dirty="0" smtClean="0">
                <a:solidFill>
                  <a:srgbClr val="006600"/>
                </a:solidFill>
              </a:rPr>
              <a:t>“Analytical comparison between position specific posterior lattices and confusion network based on word and </a:t>
            </a:r>
            <a:r>
              <a:rPr lang="en-US" altLang="zh-TW" dirty="0" err="1" smtClean="0">
                <a:solidFill>
                  <a:srgbClr val="006600"/>
                </a:solidFill>
              </a:rPr>
              <a:t>subword</a:t>
            </a:r>
            <a:r>
              <a:rPr lang="en-US" altLang="zh-TW" dirty="0" smtClean="0">
                <a:solidFill>
                  <a:srgbClr val="006600"/>
                </a:solidFill>
              </a:rPr>
              <a:t> </a:t>
            </a:r>
            <a:br>
              <a:rPr lang="en-US" altLang="zh-TW" dirty="0" smtClean="0">
                <a:solidFill>
                  <a:srgbClr val="006600"/>
                </a:solidFill>
              </a:rPr>
            </a:br>
            <a:r>
              <a:rPr lang="en-US" altLang="zh-TW" dirty="0" smtClean="0">
                <a:solidFill>
                  <a:srgbClr val="006600"/>
                </a:solidFill>
              </a:rPr>
              <a:t>units for spoken document indexing,” ASRU 2007</a:t>
            </a:r>
          </a:p>
          <a:p>
            <a:pPr lvl="1"/>
            <a:endParaRPr lang="en-US" altLang="zh-TW" dirty="0" smtClean="0"/>
          </a:p>
          <a:p>
            <a:pPr>
              <a:buNone/>
            </a:pPr>
            <a:endParaRPr lang="en-US" altLang="zh-TW" dirty="0" smtClean="0"/>
          </a:p>
          <a:p>
            <a:pPr>
              <a:buNone/>
            </a:pPr>
            <a:endParaRPr lang="en-US" altLang="zh-TW" dirty="0" smtClean="0"/>
          </a:p>
          <a:p>
            <a:r>
              <a:rPr lang="en-US" altLang="zh-TW" dirty="0" smtClean="0"/>
              <a:t>P. Yu, F. </a:t>
            </a:r>
            <a:r>
              <a:rPr lang="en-US" altLang="zh-TW" dirty="0" err="1" smtClean="0"/>
              <a:t>Seide</a:t>
            </a:r>
            <a:r>
              <a:rPr lang="en-US" altLang="zh-TW" dirty="0" smtClean="0"/>
              <a:t> et al. at MSRA  proposed alternative approaches  that are analogous to PSPL</a:t>
            </a:r>
          </a:p>
          <a:p>
            <a:pPr lvl="1"/>
            <a:r>
              <a:rPr lang="en-US" altLang="zh-TW" dirty="0" smtClean="0"/>
              <a:t>Time-based Merging for Indexing (TMI) for size reduction and Time-Anchored Lattice Expansion (TALE) for word-position mapping</a:t>
            </a:r>
          </a:p>
          <a:p>
            <a:pPr lvl="1">
              <a:buNone/>
            </a:pPr>
            <a:r>
              <a:rPr lang="en-US" altLang="zh-TW" dirty="0" smtClean="0">
                <a:solidFill>
                  <a:srgbClr val="006600"/>
                </a:solidFill>
              </a:rPr>
              <a:t>“Word-lattice based spoken-document indexing with stand text indexers,” SSCS 2008 (in conjunction with SIGIR 2008) &amp; SLT2008</a:t>
            </a:r>
            <a:endParaRPr lang="zh-TW" altLang="en-US" dirty="0">
              <a:solidFill>
                <a:srgbClr val="006600"/>
              </a:solidFill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STD: 1-bset Sequences vs. Lattices (4/5)</a:t>
            </a:r>
            <a:endParaRPr lang="zh-TW" altLang="en-US" dirty="0"/>
          </a:p>
        </p:txBody>
      </p:sp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2"/>
          <a:srcRect l="23437" t="23437" r="13281" b="21250"/>
          <a:stretch>
            <a:fillRect/>
          </a:stretch>
        </p:blipFill>
        <p:spPr bwMode="auto">
          <a:xfrm>
            <a:off x="6286512" y="2928934"/>
            <a:ext cx="2857488" cy="156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Comparison between indexing with 1-bset sequences and lattices</a:t>
            </a: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STD: 1-bset Sequences vs. Lattices (5/5)</a:t>
            </a:r>
            <a:endParaRPr lang="zh-TW" alt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 l="8295" t="19742" r="48456" b="25137"/>
          <a:stretch>
            <a:fillRect/>
          </a:stretch>
        </p:blipFill>
        <p:spPr bwMode="auto">
          <a:xfrm>
            <a:off x="1785918" y="2143116"/>
            <a:ext cx="5040313" cy="4013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28662" y="6446566"/>
            <a:ext cx="6398396" cy="46384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altLang="zh-TW" sz="1200" dirty="0" smtClean="0">
                <a:solidFill>
                  <a:srgbClr val="006600"/>
                </a:solidFill>
              </a:rPr>
              <a:t>Adapted from:  C. </a:t>
            </a:r>
            <a:r>
              <a:rPr lang="en-US" altLang="zh-TW" sz="1200" dirty="0" err="1" smtClean="0">
                <a:solidFill>
                  <a:srgbClr val="006600"/>
                </a:solidFill>
              </a:rPr>
              <a:t>Chelba</a:t>
            </a:r>
            <a:r>
              <a:rPr lang="en-US" altLang="zh-TW" sz="1200" dirty="0" smtClean="0">
                <a:solidFill>
                  <a:srgbClr val="006600"/>
                </a:solidFill>
              </a:rPr>
              <a:t>, T.J. Hazen, and M. </a:t>
            </a:r>
            <a:r>
              <a:rPr lang="en-US" altLang="zh-TW" sz="1200" dirty="0" err="1" smtClean="0">
                <a:solidFill>
                  <a:srgbClr val="006600"/>
                </a:solidFill>
              </a:rPr>
              <a:t>Saraclar</a:t>
            </a:r>
            <a:r>
              <a:rPr lang="en-US" altLang="zh-TW" sz="1200" dirty="0" smtClean="0">
                <a:solidFill>
                  <a:srgbClr val="006600"/>
                </a:solidFill>
              </a:rPr>
              <a:t>, “Retrieval and browsing of spoken content,” </a:t>
            </a:r>
          </a:p>
          <a:p>
            <a:r>
              <a:rPr lang="en-US" altLang="zh-TW" sz="1200" i="1" dirty="0" smtClean="0">
                <a:solidFill>
                  <a:srgbClr val="006600"/>
                </a:solidFill>
              </a:rPr>
              <a:t>IEEE Signal Processing Magazine</a:t>
            </a:r>
            <a:r>
              <a:rPr lang="en-US" altLang="zh-TW" sz="1200" dirty="0" smtClean="0">
                <a:solidFill>
                  <a:srgbClr val="006600"/>
                </a:solidFill>
              </a:rPr>
              <a:t> 25 (3), May 2008</a:t>
            </a:r>
            <a:endParaRPr lang="en-US" altLang="zh-TW" sz="1200" dirty="0">
              <a:solidFill>
                <a:srgbClr val="0066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T.K. </a:t>
            </a:r>
            <a:r>
              <a:rPr lang="en-US" altLang="zh-TW" dirty="0" err="1" smtClean="0"/>
              <a:t>Chia</a:t>
            </a:r>
            <a:r>
              <a:rPr lang="en-US" altLang="zh-TW" dirty="0" smtClean="0"/>
              <a:t>, H. Li, H.T. Ng et al., extended Chen et al.’s work on query-by-example (ACM TALIP 2004) to spoken queries, and also extended Lafferty and </a:t>
            </a:r>
            <a:r>
              <a:rPr lang="en-US" altLang="zh-TW" dirty="0" err="1" smtClean="0"/>
              <a:t>Zhai’s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Kullback-Leibler</a:t>
            </a:r>
            <a:r>
              <a:rPr lang="en-US" altLang="zh-TW" dirty="0" smtClean="0"/>
              <a:t> divergence  based LMs for document modeling (SIGIR 2001)</a:t>
            </a:r>
          </a:p>
          <a:p>
            <a:pPr lvl="1">
              <a:buNone/>
            </a:pPr>
            <a:r>
              <a:rPr lang="en-US" altLang="zh-TW" dirty="0" smtClean="0">
                <a:solidFill>
                  <a:srgbClr val="006600"/>
                </a:solidFill>
              </a:rPr>
              <a:t>“A lattice-based approach to query-by-example spoken document retrieval,” SIGIR 2008</a:t>
            </a:r>
          </a:p>
          <a:p>
            <a:pPr lvl="1"/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SDR: Exploiting Lattices and Language Models</a:t>
            </a:r>
            <a:endParaRPr lang="zh-TW" altLang="en-U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 l="7031" t="30000" r="9179" b="48437"/>
          <a:stretch>
            <a:fillRect/>
          </a:stretch>
        </p:blipFill>
        <p:spPr bwMode="auto">
          <a:xfrm>
            <a:off x="285720" y="4214818"/>
            <a:ext cx="8786842" cy="1413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/>
          <a:srcRect l="7226" t="27187" r="9570" b="61563"/>
          <a:stretch>
            <a:fillRect/>
          </a:stretch>
        </p:blipFill>
        <p:spPr bwMode="auto">
          <a:xfrm>
            <a:off x="285720" y="3571876"/>
            <a:ext cx="8728364" cy="65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/>
          <a:srcRect l="41016" t="29999" r="9179" b="60625"/>
          <a:stretch>
            <a:fillRect/>
          </a:stretch>
        </p:blipFill>
        <p:spPr bwMode="auto">
          <a:xfrm>
            <a:off x="4929191" y="5572140"/>
            <a:ext cx="4214809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5"/>
          <a:srcRect l="42188" t="39375" r="13281" b="40937"/>
          <a:stretch>
            <a:fillRect/>
          </a:stretch>
        </p:blipFill>
        <p:spPr bwMode="auto">
          <a:xfrm>
            <a:off x="785786" y="5572140"/>
            <a:ext cx="413660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Each word of a language is treated as a word topic model (WTM) for predicting the occurrences of other words</a:t>
            </a: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The relevance measure between a query and a document can be expressed by</a:t>
            </a: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pPr marL="342900" lvl="1" indent="-342900">
              <a:buNone/>
            </a:pPr>
            <a:r>
              <a:rPr lang="en-US" altLang="zh-TW" sz="1600" dirty="0" smtClean="0">
                <a:solidFill>
                  <a:srgbClr val="006600"/>
                </a:solidFill>
              </a:rPr>
              <a:t>    -  B. Chen, “Word topic models for spoken document retrieval and  transcription,” ACM TALIP, March 2009</a:t>
            </a:r>
          </a:p>
          <a:p>
            <a:pPr marL="342900" lvl="1" indent="-342900">
              <a:buNone/>
            </a:pPr>
            <a:r>
              <a:rPr lang="en-US" altLang="zh-TW" sz="1600" dirty="0" smtClean="0">
                <a:solidFill>
                  <a:srgbClr val="006600"/>
                </a:solidFill>
              </a:rPr>
              <a:t>    -  B. Chen, “Latent topic modeling of word co-occurrence information for spoken document retrieval,” IEEE ICASSP2009</a:t>
            </a:r>
          </a:p>
          <a:p>
            <a:endParaRPr lang="en-US" altLang="zh-TW" dirty="0" smtClean="0"/>
          </a:p>
          <a:p>
            <a:pPr>
              <a:buNone/>
            </a:pP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sz="1400" dirty="0" smtClean="0"/>
          </a:p>
          <a:p>
            <a:pPr lvl="1"/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SDR: Word Topic Models (1/4)</a:t>
            </a:r>
            <a:endParaRPr lang="zh-TW" altLang="en-US" dirty="0"/>
          </a:p>
        </p:txBody>
      </p:sp>
      <p:graphicFrame>
        <p:nvGraphicFramePr>
          <p:cNvPr id="46082" name="Object 4"/>
          <p:cNvGraphicFramePr>
            <a:graphicFrameLocks noChangeAspect="1"/>
          </p:cNvGraphicFramePr>
          <p:nvPr/>
        </p:nvGraphicFramePr>
        <p:xfrm>
          <a:off x="1571604" y="2357430"/>
          <a:ext cx="4448175" cy="746125"/>
        </p:xfrm>
        <a:graphic>
          <a:graphicData uri="http://schemas.openxmlformats.org/presentationml/2006/ole">
            <p:oleObj spid="_x0000_s46082" name="Equation" r:id="rId3" imgW="1993680" imgH="342720" progId="Equation.3">
              <p:embed/>
            </p:oleObj>
          </a:graphicData>
        </a:graphic>
      </p:graphicFrame>
      <p:graphicFrame>
        <p:nvGraphicFramePr>
          <p:cNvPr id="46083" name="Object 5"/>
          <p:cNvGraphicFramePr>
            <a:graphicFrameLocks noChangeAspect="1"/>
          </p:cNvGraphicFramePr>
          <p:nvPr/>
        </p:nvGraphicFramePr>
        <p:xfrm>
          <a:off x="1643042" y="4000504"/>
          <a:ext cx="6704622" cy="928694"/>
        </p:xfrm>
        <a:graphic>
          <a:graphicData uri="http://schemas.openxmlformats.org/presentationml/2006/ole">
            <p:oleObj spid="_x0000_s46083" name="Equation" r:id="rId4" imgW="2946240" imgH="469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Audio-visual contents associated with speech is continuously growing and filling our computers, networks and daily lives</a:t>
            </a:r>
          </a:p>
          <a:p>
            <a:pPr lvl="1"/>
            <a:r>
              <a:rPr lang="en-US" altLang="zh-TW" dirty="0" smtClean="0"/>
              <a:t>Such as broadcast news, shows, podcasts , lecture videos, voice mails, (contact-center or meeting) conversations, etc.</a:t>
            </a:r>
          </a:p>
          <a:p>
            <a:pPr lvl="1"/>
            <a:r>
              <a:rPr lang="en-US" altLang="zh-TW" dirty="0" smtClean="0"/>
              <a:t>Speech is one of the most semantic (or information)-bearing sources</a:t>
            </a:r>
          </a:p>
          <a:p>
            <a:pPr lvl="1"/>
            <a:endParaRPr lang="en-US" altLang="zh-TW" dirty="0" smtClean="0"/>
          </a:p>
          <a:p>
            <a:r>
              <a:rPr lang="en-US" altLang="zh-TW" dirty="0" smtClean="0"/>
              <a:t>On the other hand, speech is the primary and the most convenient means of communication between people</a:t>
            </a:r>
          </a:p>
          <a:p>
            <a:pPr lvl="1"/>
            <a:r>
              <a:rPr lang="en-US" altLang="zh-TW" dirty="0" smtClean="0"/>
              <a:t>Speech provides a better (or natural) user interface in wireless environments</a:t>
            </a:r>
          </a:p>
          <a:p>
            <a:pPr lvl="1"/>
            <a:r>
              <a:rPr lang="en-US" altLang="zh-TW" dirty="0" smtClean="0"/>
              <a:t>Especially helpful on smaller hand-held devices with small screen sizes and limited keyboard entry capabilities </a:t>
            </a:r>
          </a:p>
          <a:p>
            <a:pPr lvl="1"/>
            <a:endParaRPr lang="en-US" altLang="zh-TW" sz="800" dirty="0" smtClean="0"/>
          </a:p>
          <a:p>
            <a:r>
              <a:rPr lang="en-US" altLang="zh-TW" dirty="0" smtClean="0"/>
              <a:t>Speech will be the key for multimedia information access in the near future </a:t>
            </a:r>
          </a:p>
          <a:p>
            <a:endParaRPr lang="en-US" altLang="zh-TW" dirty="0" smtClean="0"/>
          </a:p>
          <a:p>
            <a:endParaRPr lang="en-US" altLang="zh-TW" sz="1200" dirty="0" smtClean="0"/>
          </a:p>
          <a:p>
            <a:pPr lvl="1"/>
            <a:endParaRPr lang="en-US" altLang="zh-TW" dirty="0" smtClean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 (1/2)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WTM also can be viewed as a nonnegative factorization of a “word-word” matrix consisting probability entries (for unsupervised  model training) </a:t>
            </a:r>
          </a:p>
          <a:p>
            <a:pPr lvl="1"/>
            <a:r>
              <a:rPr lang="en-US" altLang="zh-TW" dirty="0" smtClean="0"/>
              <a:t>Each column encodes the vicinity information of all occurrences of a distinct word </a:t>
            </a: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SDR: Word Topic Models (2/4)</a:t>
            </a:r>
            <a:endParaRPr lang="zh-TW" altLang="en-US" dirty="0"/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7893" t="15937" r="19140" b="23125"/>
          <a:stretch>
            <a:fillRect/>
          </a:stretch>
        </p:blipFill>
        <p:spPr bwMode="auto">
          <a:xfrm>
            <a:off x="1714480" y="3143248"/>
            <a:ext cx="4768761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" name="Text Box 35"/>
          <p:cNvSpPr txBox="1">
            <a:spLocks noChangeArrowheads="1"/>
          </p:cNvSpPr>
          <p:nvPr/>
        </p:nvSpPr>
        <p:spPr bwMode="auto">
          <a:xfrm>
            <a:off x="285720" y="3357562"/>
            <a:ext cx="1400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zh-TW" dirty="0">
                <a:latin typeface="Times New Roman" pitchFamily="18" charset="0"/>
              </a:rPr>
              <a:t>PLSA/LDA</a:t>
            </a:r>
          </a:p>
        </p:txBody>
      </p:sp>
      <p:sp>
        <p:nvSpPr>
          <p:cNvPr id="42" name="Text Box 36"/>
          <p:cNvSpPr txBox="1">
            <a:spLocks noChangeArrowheads="1"/>
          </p:cNvSpPr>
          <p:nvPr/>
        </p:nvSpPr>
        <p:spPr bwMode="auto">
          <a:xfrm>
            <a:off x="428596" y="5080000"/>
            <a:ext cx="1030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zh-TW" dirty="0">
                <a:latin typeface="Times New Roman" pitchFamily="18" charset="0"/>
              </a:rPr>
              <a:t>WTMM</a:t>
            </a:r>
          </a:p>
        </p:txBody>
      </p:sp>
      <p:graphicFrame>
        <p:nvGraphicFramePr>
          <p:cNvPr id="47117" name="Object 41"/>
          <p:cNvGraphicFramePr>
            <a:graphicFrameLocks noChangeAspect="1"/>
          </p:cNvGraphicFramePr>
          <p:nvPr/>
        </p:nvGraphicFramePr>
        <p:xfrm>
          <a:off x="6480750" y="3528148"/>
          <a:ext cx="2593975" cy="411163"/>
        </p:xfrm>
        <a:graphic>
          <a:graphicData uri="http://schemas.openxmlformats.org/presentationml/2006/ole">
            <p:oleObj spid="_x0000_s47117" name="方程式" r:id="rId5" imgW="2400120" imgH="380880" progId="Equation.3">
              <p:embed/>
            </p:oleObj>
          </a:graphicData>
        </a:graphic>
      </p:graphicFrame>
      <p:graphicFrame>
        <p:nvGraphicFramePr>
          <p:cNvPr id="47118" name="Object 4"/>
          <p:cNvGraphicFramePr>
            <a:graphicFrameLocks noChangeAspect="1"/>
          </p:cNvGraphicFramePr>
          <p:nvPr/>
        </p:nvGraphicFramePr>
        <p:xfrm>
          <a:off x="6588648" y="4857760"/>
          <a:ext cx="2555352" cy="428628"/>
        </p:xfrm>
        <a:graphic>
          <a:graphicData uri="http://schemas.openxmlformats.org/presentationml/2006/ole">
            <p:oleObj spid="_x0000_s47118" name="Equation" r:id="rId6" imgW="1993680" imgH="34272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0000FF"/>
                </a:solidFill>
              </a:rPr>
              <a:t>Unsupervised training (WTM-U)</a:t>
            </a:r>
            <a:r>
              <a:rPr lang="en-US" altLang="zh-TW" dirty="0" smtClean="0"/>
              <a:t> </a:t>
            </a:r>
          </a:p>
          <a:p>
            <a:pPr lvl="1"/>
            <a:r>
              <a:rPr lang="en-US" altLang="zh-TW" dirty="0" smtClean="0"/>
              <a:t>The WTM of each word can be trained by concatenating those words occurring within a context window of size around each occurrence of the word, which are postulated to be relevant to the word</a:t>
            </a:r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r>
              <a:rPr lang="en-US" altLang="zh-TW" dirty="0" smtClean="0">
                <a:solidFill>
                  <a:srgbClr val="0000FF"/>
                </a:solidFill>
              </a:rPr>
              <a:t>Supervised training (WTM-S)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 Maximize the log-likelihood of a set of training query exemplars generated by their relevant documents</a:t>
            </a:r>
          </a:p>
          <a:p>
            <a:endParaRPr lang="en-US" altLang="zh-TW" dirty="0" smtClean="0"/>
          </a:p>
          <a:p>
            <a:pPr lvl="1"/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SDR: Word Topic Models (3/4)</a:t>
            </a:r>
            <a:endParaRPr lang="zh-TW" altLang="en-US" dirty="0"/>
          </a:p>
        </p:txBody>
      </p:sp>
      <p:graphicFrame>
        <p:nvGraphicFramePr>
          <p:cNvPr id="4" name="Object 7"/>
          <p:cNvGraphicFramePr>
            <a:graphicFrameLocks noChangeAspect="1"/>
          </p:cNvGraphicFramePr>
          <p:nvPr/>
        </p:nvGraphicFramePr>
        <p:xfrm>
          <a:off x="1428728" y="2857496"/>
          <a:ext cx="7000924" cy="619125"/>
        </p:xfrm>
        <a:graphic>
          <a:graphicData uri="http://schemas.openxmlformats.org/presentationml/2006/ole">
            <p:oleObj spid="_x0000_s48130" name="Equation" r:id="rId3" imgW="3784320" imgH="368280" progId="Equation.3">
              <p:embed/>
            </p:oleObj>
          </a:graphicData>
        </a:graphic>
      </p:graphicFrame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857224" y="4354512"/>
            <a:ext cx="6769100" cy="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649386" y="4052887"/>
            <a:ext cx="363538" cy="296863"/>
          </a:xfrm>
          <a:prstGeom prst="rect">
            <a:avLst/>
          </a:prstGeom>
          <a:solidFill>
            <a:srgbClr val="FF9900">
              <a:alpha val="54117"/>
            </a:srgbClr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zh-TW" altLang="en-US"/>
          </a:p>
        </p:txBody>
      </p:sp>
      <p:sp>
        <p:nvSpPr>
          <p:cNvPr id="7" name="AutoShape 10"/>
          <p:cNvSpPr>
            <a:spLocks/>
          </p:cNvSpPr>
          <p:nvPr/>
        </p:nvSpPr>
        <p:spPr bwMode="auto">
          <a:xfrm rot="16200000">
            <a:off x="1684311" y="3281362"/>
            <a:ext cx="244475" cy="1323975"/>
          </a:xfrm>
          <a:prstGeom prst="rightBrace">
            <a:avLst>
              <a:gd name="adj1" fmla="val 45130"/>
              <a:gd name="adj2" fmla="val 50000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zh-TW" altLang="en-US"/>
          </a:p>
        </p:txBody>
      </p:sp>
      <p:sp>
        <p:nvSpPr>
          <p:cNvPr id="8" name="AutoShape 11"/>
          <p:cNvSpPr>
            <a:spLocks/>
          </p:cNvSpPr>
          <p:nvPr/>
        </p:nvSpPr>
        <p:spPr bwMode="auto">
          <a:xfrm rot="16200000">
            <a:off x="3341661" y="3267075"/>
            <a:ext cx="244475" cy="1323975"/>
          </a:xfrm>
          <a:prstGeom prst="rightBrace">
            <a:avLst>
              <a:gd name="adj1" fmla="val 45130"/>
              <a:gd name="adj2" fmla="val 50000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zh-TW" altLang="en-US"/>
          </a:p>
        </p:txBody>
      </p:sp>
      <p:sp>
        <p:nvSpPr>
          <p:cNvPr id="9" name="AutoShape 12"/>
          <p:cNvSpPr>
            <a:spLocks/>
          </p:cNvSpPr>
          <p:nvPr/>
        </p:nvSpPr>
        <p:spPr bwMode="auto">
          <a:xfrm rot="16200000">
            <a:off x="6099149" y="3267075"/>
            <a:ext cx="244475" cy="1323975"/>
          </a:xfrm>
          <a:prstGeom prst="rightBrace">
            <a:avLst>
              <a:gd name="adj1" fmla="val 45130"/>
              <a:gd name="adj2" fmla="val 50000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zh-TW" altLang="en-US"/>
          </a:p>
        </p:txBody>
      </p:sp>
      <p:graphicFrame>
        <p:nvGraphicFramePr>
          <p:cNvPr id="10" name="Object 13"/>
          <p:cNvGraphicFramePr>
            <a:graphicFrameLocks noChangeAspect="1"/>
          </p:cNvGraphicFramePr>
          <p:nvPr/>
        </p:nvGraphicFramePr>
        <p:xfrm>
          <a:off x="1677961" y="4032250"/>
          <a:ext cx="331788" cy="355600"/>
        </p:xfrm>
        <a:graphic>
          <a:graphicData uri="http://schemas.openxmlformats.org/presentationml/2006/ole">
            <p:oleObj spid="_x0000_s48131" name="方程式" r:id="rId4" imgW="164880" imgH="190440" progId="Equation.3">
              <p:embed/>
            </p:oleObj>
          </a:graphicData>
        </a:graphic>
      </p:graphicFrame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3292449" y="4048125"/>
            <a:ext cx="363537" cy="296862"/>
          </a:xfrm>
          <a:prstGeom prst="rect">
            <a:avLst/>
          </a:prstGeom>
          <a:solidFill>
            <a:srgbClr val="FF9900">
              <a:alpha val="54117"/>
            </a:srgbClr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zh-TW" altLang="en-US"/>
          </a:p>
        </p:txBody>
      </p:sp>
      <p:graphicFrame>
        <p:nvGraphicFramePr>
          <p:cNvPr id="12" name="Object 15"/>
          <p:cNvGraphicFramePr>
            <a:graphicFrameLocks noChangeAspect="1"/>
          </p:cNvGraphicFramePr>
          <p:nvPr/>
        </p:nvGraphicFramePr>
        <p:xfrm>
          <a:off x="3321024" y="4027487"/>
          <a:ext cx="331787" cy="355600"/>
        </p:xfrm>
        <a:graphic>
          <a:graphicData uri="http://schemas.openxmlformats.org/presentationml/2006/ole">
            <p:oleObj spid="_x0000_s48132" name="方程式" r:id="rId5" imgW="164880" imgH="190440" progId="Equation.3">
              <p:embed/>
            </p:oleObj>
          </a:graphicData>
        </a:graphic>
      </p:graphicFrame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6064224" y="4048125"/>
            <a:ext cx="363537" cy="296862"/>
          </a:xfrm>
          <a:prstGeom prst="rect">
            <a:avLst/>
          </a:prstGeom>
          <a:solidFill>
            <a:srgbClr val="FF9900">
              <a:alpha val="54117"/>
            </a:srgbClr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zh-TW" altLang="en-US"/>
          </a:p>
        </p:txBody>
      </p:sp>
      <p:graphicFrame>
        <p:nvGraphicFramePr>
          <p:cNvPr id="14" name="Object 17"/>
          <p:cNvGraphicFramePr>
            <a:graphicFrameLocks noChangeAspect="1"/>
          </p:cNvGraphicFramePr>
          <p:nvPr/>
        </p:nvGraphicFramePr>
        <p:xfrm>
          <a:off x="6092799" y="4027487"/>
          <a:ext cx="331787" cy="355600"/>
        </p:xfrm>
        <a:graphic>
          <a:graphicData uri="http://schemas.openxmlformats.org/presentationml/2006/ole">
            <p:oleObj spid="_x0000_s48133" name="方程式" r:id="rId6" imgW="164880" imgH="190440" progId="Equation.3">
              <p:embed/>
            </p:oleObj>
          </a:graphicData>
        </a:graphic>
      </p:graphicFrame>
      <p:graphicFrame>
        <p:nvGraphicFramePr>
          <p:cNvPr id="15" name="Object 18"/>
          <p:cNvGraphicFramePr>
            <a:graphicFrameLocks noChangeAspect="1"/>
          </p:cNvGraphicFramePr>
          <p:nvPr/>
        </p:nvGraphicFramePr>
        <p:xfrm>
          <a:off x="1571604" y="3429000"/>
          <a:ext cx="572004" cy="425446"/>
        </p:xfrm>
        <a:graphic>
          <a:graphicData uri="http://schemas.openxmlformats.org/presentationml/2006/ole">
            <p:oleObj spid="_x0000_s48134" name="方程式" r:id="rId7" imgW="317160" imgH="253800" progId="Equation.3">
              <p:embed/>
            </p:oleObj>
          </a:graphicData>
        </a:graphic>
      </p:graphicFrame>
      <p:graphicFrame>
        <p:nvGraphicFramePr>
          <p:cNvPr id="16" name="Object 21"/>
          <p:cNvGraphicFramePr>
            <a:graphicFrameLocks noChangeAspect="1"/>
          </p:cNvGraphicFramePr>
          <p:nvPr/>
        </p:nvGraphicFramePr>
        <p:xfrm>
          <a:off x="6889456" y="3429000"/>
          <a:ext cx="2254544" cy="404806"/>
        </p:xfrm>
        <a:graphic>
          <a:graphicData uri="http://schemas.openxmlformats.org/presentationml/2006/ole">
            <p:oleObj spid="_x0000_s48135" name="方程式" r:id="rId8" imgW="1625400" imgH="253800" progId="Equation.3">
              <p:embed/>
            </p:oleObj>
          </a:graphicData>
        </a:graphic>
      </p:graphicFrame>
      <p:sp>
        <p:nvSpPr>
          <p:cNvPr id="17" name="Line 22"/>
          <p:cNvSpPr>
            <a:spLocks noChangeShapeType="1"/>
          </p:cNvSpPr>
          <p:nvPr/>
        </p:nvSpPr>
        <p:spPr bwMode="auto">
          <a:xfrm flipV="1">
            <a:off x="2441549" y="4222750"/>
            <a:ext cx="312737" cy="1587"/>
          </a:xfrm>
          <a:prstGeom prst="line">
            <a:avLst/>
          </a:prstGeom>
          <a:noFill/>
          <a:ln w="12700">
            <a:solidFill>
              <a:srgbClr val="008000"/>
            </a:solidFill>
            <a:prstDash val="dash"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18" name="Line 23"/>
          <p:cNvSpPr>
            <a:spLocks noChangeShapeType="1"/>
          </p:cNvSpPr>
          <p:nvPr/>
        </p:nvSpPr>
        <p:spPr bwMode="auto">
          <a:xfrm flipV="1">
            <a:off x="4175099" y="4210050"/>
            <a:ext cx="1309687" cy="1587"/>
          </a:xfrm>
          <a:prstGeom prst="line">
            <a:avLst/>
          </a:prstGeom>
          <a:noFill/>
          <a:ln w="12700">
            <a:solidFill>
              <a:srgbClr val="008000"/>
            </a:solidFill>
            <a:prstDash val="dash"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zh-TW" altLang="en-US"/>
          </a:p>
        </p:txBody>
      </p:sp>
      <p:graphicFrame>
        <p:nvGraphicFramePr>
          <p:cNvPr id="19" name="Object 24"/>
          <p:cNvGraphicFramePr>
            <a:graphicFrameLocks noChangeAspect="1"/>
          </p:cNvGraphicFramePr>
          <p:nvPr/>
        </p:nvGraphicFramePr>
        <p:xfrm>
          <a:off x="3342567" y="3434922"/>
          <a:ext cx="586491" cy="419524"/>
        </p:xfrm>
        <a:graphic>
          <a:graphicData uri="http://schemas.openxmlformats.org/presentationml/2006/ole">
            <p:oleObj spid="_x0000_s48136" name="方程式" r:id="rId9" imgW="330120" imgH="253800" progId="Equation.3">
              <p:embed/>
            </p:oleObj>
          </a:graphicData>
        </a:graphic>
      </p:graphicFrame>
      <p:graphicFrame>
        <p:nvGraphicFramePr>
          <p:cNvPr id="20" name="Object 25"/>
          <p:cNvGraphicFramePr>
            <a:graphicFrameLocks noChangeAspect="1"/>
          </p:cNvGraphicFramePr>
          <p:nvPr/>
        </p:nvGraphicFramePr>
        <p:xfrm>
          <a:off x="6015345" y="3436938"/>
          <a:ext cx="628357" cy="417508"/>
        </p:xfrm>
        <a:graphic>
          <a:graphicData uri="http://schemas.openxmlformats.org/presentationml/2006/ole">
            <p:oleObj spid="_x0000_s48137" name="方程式" r:id="rId10" imgW="355320" imgH="253800" progId="Equation.3">
              <p:embed/>
            </p:oleObj>
          </a:graphicData>
        </a:graphic>
      </p:graphicFrame>
      <p:graphicFrame>
        <p:nvGraphicFramePr>
          <p:cNvPr id="48138" name="Object 5"/>
          <p:cNvGraphicFramePr>
            <a:graphicFrameLocks noChangeAspect="1"/>
          </p:cNvGraphicFramePr>
          <p:nvPr/>
        </p:nvGraphicFramePr>
        <p:xfrm>
          <a:off x="1473201" y="5722938"/>
          <a:ext cx="5670568" cy="616332"/>
        </p:xfrm>
        <a:graphic>
          <a:graphicData uri="http://schemas.openxmlformats.org/presentationml/2006/ole">
            <p:oleObj spid="_x0000_s48138" name="Equation" r:id="rId11" imgW="2438280" imgH="3045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Tested on TDT-2 &amp; TDT-3  Collections</a:t>
            </a: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WTM also have been applied with good success to speech recognition and speech summarization</a:t>
            </a:r>
          </a:p>
          <a:p>
            <a:pPr lvl="1"/>
            <a:r>
              <a:rPr lang="en-US" dirty="0" smtClean="0">
                <a:solidFill>
                  <a:srgbClr val="006600"/>
                </a:solidFill>
              </a:rPr>
              <a:t>“Word topical mixture models for dynamic language model adaptation,” ICASSP 2007</a:t>
            </a:r>
          </a:p>
          <a:p>
            <a:pPr lvl="1"/>
            <a:r>
              <a:rPr lang="en-US" dirty="0" smtClean="0">
                <a:solidFill>
                  <a:srgbClr val="006600"/>
                </a:solidFill>
              </a:rPr>
              <a:t>“Word Topical Mixture Models for Extractive Spoken Document Summarization,” ICME 2007</a:t>
            </a:r>
          </a:p>
          <a:p>
            <a:pPr lvl="1"/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SDR: Word Topic Models (4/4)</a:t>
            </a:r>
            <a:endParaRPr lang="zh-TW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571472" y="2214554"/>
          <a:ext cx="8286811" cy="1225874"/>
        </p:xfrm>
        <a:graphic>
          <a:graphicData uri="http://schemas.openxmlformats.org/drawingml/2006/table">
            <a:tbl>
              <a:tblPr/>
              <a:tblGrid>
                <a:gridCol w="1000136"/>
                <a:gridCol w="702257"/>
                <a:gridCol w="761959"/>
                <a:gridCol w="761959"/>
                <a:gridCol w="899535"/>
                <a:gridCol w="832193"/>
                <a:gridCol w="828439"/>
                <a:gridCol w="835947"/>
                <a:gridCol w="832193"/>
                <a:gridCol w="832193"/>
              </a:tblGrid>
              <a:tr h="6600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baseline="0" dirty="0">
                          <a:latin typeface="Arial" pitchFamily="34" charset="0"/>
                          <a:ea typeface="新細明體"/>
                          <a:cs typeface="Times New Roman"/>
                        </a:rPr>
                        <a:t>Retrieval Model</a:t>
                      </a:r>
                      <a:endParaRPr lang="zh-TW" sz="1600" kern="100" baseline="0" dirty="0">
                        <a:latin typeface="Arial" pitchFamily="34" charset="0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baseline="0" dirty="0">
                          <a:latin typeface="Arial" pitchFamily="34" charset="0"/>
                          <a:ea typeface="新細明體"/>
                          <a:cs typeface="Times New Roman"/>
                        </a:rPr>
                        <a:t>VSM</a:t>
                      </a:r>
                      <a:endParaRPr lang="zh-TW" sz="1600" kern="100" baseline="0" dirty="0">
                        <a:latin typeface="Arial" pitchFamily="34" charset="0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baseline="0" dirty="0">
                          <a:latin typeface="Arial" pitchFamily="34" charset="0"/>
                          <a:ea typeface="新細明體"/>
                          <a:cs typeface="Times New Roman"/>
                        </a:rPr>
                        <a:t>LSA</a:t>
                      </a:r>
                      <a:endParaRPr lang="zh-TW" sz="1600" kern="100" baseline="0" dirty="0">
                        <a:latin typeface="Arial" pitchFamily="34" charset="0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baseline="0" dirty="0">
                          <a:latin typeface="Arial" pitchFamily="34" charset="0"/>
                          <a:ea typeface="新細明體"/>
                          <a:cs typeface="Times New Roman"/>
                        </a:rPr>
                        <a:t>SVM</a:t>
                      </a:r>
                      <a:br>
                        <a:rPr lang="en-US" sz="1600" kern="100" baseline="0" dirty="0">
                          <a:latin typeface="Arial" pitchFamily="34" charset="0"/>
                          <a:ea typeface="新細明體"/>
                          <a:cs typeface="Times New Roman"/>
                        </a:rPr>
                      </a:br>
                      <a:endParaRPr lang="zh-TW" sz="1600" kern="100" baseline="0" dirty="0">
                        <a:latin typeface="Arial" pitchFamily="34" charset="0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baseline="0" dirty="0">
                          <a:latin typeface="Arial" pitchFamily="34" charset="0"/>
                          <a:ea typeface="新細明體"/>
                          <a:cs typeface="Times New Roman"/>
                        </a:rPr>
                        <a:t>HMM/</a:t>
                      </a:r>
                      <a:endParaRPr lang="zh-TW" sz="1600" kern="100" baseline="0" dirty="0">
                        <a:latin typeface="Arial" pitchFamily="34" charset="0"/>
                        <a:ea typeface="新細明體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baseline="0" dirty="0">
                          <a:latin typeface="Arial" pitchFamily="34" charset="0"/>
                          <a:ea typeface="新細明體"/>
                          <a:cs typeface="Times New Roman"/>
                        </a:rPr>
                        <a:t>Unigram</a:t>
                      </a:r>
                      <a:endParaRPr lang="zh-TW" sz="1600" kern="100" baseline="0" dirty="0">
                        <a:latin typeface="Arial" pitchFamily="34" charset="0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baseline="0" dirty="0">
                          <a:latin typeface="Arial" pitchFamily="34" charset="0"/>
                          <a:ea typeface="新細明體"/>
                          <a:cs typeface="Times New Roman"/>
                        </a:rPr>
                        <a:t>HMM/</a:t>
                      </a:r>
                      <a:endParaRPr lang="zh-TW" sz="1600" kern="100" baseline="0" dirty="0">
                        <a:latin typeface="Arial" pitchFamily="34" charset="0"/>
                        <a:ea typeface="新細明體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baseline="0" dirty="0">
                          <a:latin typeface="Arial" pitchFamily="34" charset="0"/>
                          <a:ea typeface="新細明體"/>
                          <a:cs typeface="Times New Roman"/>
                        </a:rPr>
                        <a:t>Bigram</a:t>
                      </a:r>
                      <a:endParaRPr lang="zh-TW" sz="1600" kern="100" baseline="0" dirty="0">
                        <a:latin typeface="Arial" pitchFamily="34" charset="0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PLSA-U</a:t>
                      </a:r>
                      <a:endParaRPr lang="zh-TW" sz="1600" kern="100" baseline="0" dirty="0">
                        <a:latin typeface="Arial" pitchFamily="34" charset="0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PLSA-S</a:t>
                      </a:r>
                      <a:endParaRPr lang="zh-TW" sz="1600" kern="100" baseline="0" dirty="0">
                        <a:latin typeface="Arial" pitchFamily="34" charset="0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kern="100" baseline="0" dirty="0" smtClean="0">
                          <a:latin typeface="Arial" pitchFamily="34" charset="0"/>
                          <a:ea typeface="+mn-ea"/>
                          <a:cs typeface="Times New Roman"/>
                        </a:rPr>
                        <a:t>WTM-U</a:t>
                      </a:r>
                      <a:endParaRPr lang="zh-TW" altLang="en-US" sz="1600" kern="100" baseline="0" dirty="0" smtClean="0">
                        <a:latin typeface="Arial" pitchFamily="34" charset="0"/>
                        <a:ea typeface="+mn-ea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TW" sz="1600" kern="100" baseline="0" dirty="0">
                        <a:latin typeface="Arial" pitchFamily="34" charset="0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baseline="0" dirty="0" smtClean="0">
                          <a:latin typeface="Arial" pitchFamily="34" charset="0"/>
                          <a:ea typeface="+mn-ea"/>
                          <a:cs typeface="Times New Roman"/>
                        </a:rPr>
                        <a:t>WTM-S</a:t>
                      </a:r>
                      <a:endParaRPr lang="zh-TW" sz="1600" kern="100" baseline="0" dirty="0">
                        <a:latin typeface="Arial" pitchFamily="34" charset="0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8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baseline="0">
                          <a:latin typeface="Arial" pitchFamily="34" charset="0"/>
                          <a:ea typeface="新細明體"/>
                          <a:cs typeface="Times New Roman"/>
                        </a:rPr>
                        <a:t>TD</a:t>
                      </a:r>
                      <a:endParaRPr lang="zh-TW" sz="1600" kern="100" baseline="0">
                        <a:latin typeface="Arial" pitchFamily="34" charset="0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baseline="0" dirty="0">
                          <a:latin typeface="Arial" pitchFamily="34" charset="0"/>
                          <a:ea typeface="新細明體"/>
                          <a:cs typeface="Times New Roman"/>
                        </a:rPr>
                        <a:t>0.5548</a:t>
                      </a:r>
                      <a:endParaRPr lang="zh-TW" sz="1600" kern="100" baseline="0" dirty="0">
                        <a:latin typeface="Arial" pitchFamily="34" charset="0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baseline="0" dirty="0">
                          <a:latin typeface="Arial" pitchFamily="34" charset="0"/>
                          <a:ea typeface="新細明體"/>
                          <a:cs typeface="Times New Roman"/>
                        </a:rPr>
                        <a:t>0.5510</a:t>
                      </a:r>
                      <a:endParaRPr lang="zh-TW" sz="1600" kern="100" baseline="0" dirty="0">
                        <a:latin typeface="Arial" pitchFamily="34" charset="0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baseline="0" dirty="0">
                          <a:latin typeface="Arial" pitchFamily="34" charset="0"/>
                          <a:ea typeface="新細明體"/>
                          <a:cs typeface="Times New Roman"/>
                        </a:rPr>
                        <a:t>0.5797</a:t>
                      </a:r>
                      <a:endParaRPr lang="zh-TW" sz="1600" kern="100" baseline="0" dirty="0">
                        <a:latin typeface="Arial" pitchFamily="34" charset="0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baseline="0" dirty="0">
                          <a:latin typeface="Arial" pitchFamily="34" charset="0"/>
                          <a:ea typeface="新細明體"/>
                          <a:cs typeface="Times New Roman"/>
                        </a:rPr>
                        <a:t>0.6327</a:t>
                      </a:r>
                      <a:endParaRPr lang="zh-TW" sz="1600" kern="100" baseline="0" dirty="0">
                        <a:latin typeface="Arial" pitchFamily="34" charset="0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baseline="0" dirty="0">
                          <a:latin typeface="Arial" pitchFamily="34" charset="0"/>
                          <a:ea typeface="新細明體"/>
                          <a:cs typeface="Times New Roman"/>
                        </a:rPr>
                        <a:t>0.5427</a:t>
                      </a:r>
                      <a:endParaRPr lang="zh-TW" sz="1600" kern="100" baseline="0" dirty="0">
                        <a:latin typeface="Arial" pitchFamily="34" charset="0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0.6277</a:t>
                      </a:r>
                      <a:endParaRPr lang="zh-TW" sz="1600" kern="100" baseline="0" dirty="0">
                        <a:latin typeface="Arial" pitchFamily="34" charset="0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00" baseline="0">
                          <a:latin typeface="Arial" pitchFamily="34" charset="0"/>
                          <a:ea typeface="新細明體"/>
                          <a:cs typeface="Times New Roman"/>
                        </a:rPr>
                        <a:t>0.7243</a:t>
                      </a:r>
                      <a:endParaRPr lang="zh-TW" sz="1600" kern="100" baseline="0">
                        <a:latin typeface="Arial" pitchFamily="34" charset="0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0.6395</a:t>
                      </a:r>
                      <a:endParaRPr lang="zh-TW" sz="1600" kern="100" baseline="0" dirty="0">
                        <a:latin typeface="Arial" pitchFamily="34" charset="0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baseline="0" dirty="0">
                          <a:latin typeface="Arial" pitchFamily="34" charset="0"/>
                          <a:ea typeface="新細明體"/>
                          <a:cs typeface="Times New Roman"/>
                        </a:rPr>
                        <a:t>0.7672</a:t>
                      </a:r>
                      <a:endParaRPr lang="zh-TW" sz="1600" kern="100" baseline="0" dirty="0">
                        <a:latin typeface="Arial" pitchFamily="34" charset="0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8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baseline="0">
                          <a:latin typeface="Arial" pitchFamily="34" charset="0"/>
                          <a:ea typeface="新細明體"/>
                          <a:cs typeface="Times New Roman"/>
                        </a:rPr>
                        <a:t>SD</a:t>
                      </a:r>
                      <a:endParaRPr lang="zh-TW" sz="1600" kern="100" baseline="0">
                        <a:latin typeface="Arial" pitchFamily="34" charset="0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baseline="0">
                          <a:latin typeface="Arial" pitchFamily="34" charset="0"/>
                          <a:ea typeface="新細明體"/>
                          <a:cs typeface="Times New Roman"/>
                        </a:rPr>
                        <a:t>0.5122</a:t>
                      </a:r>
                      <a:endParaRPr lang="zh-TW" sz="1600" kern="100" baseline="0">
                        <a:latin typeface="Arial" pitchFamily="34" charset="0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baseline="0" dirty="0">
                          <a:latin typeface="Arial" pitchFamily="34" charset="0"/>
                          <a:ea typeface="新細明體"/>
                          <a:cs typeface="Times New Roman"/>
                        </a:rPr>
                        <a:t>0.5310</a:t>
                      </a:r>
                      <a:endParaRPr lang="zh-TW" sz="1600" kern="100" baseline="0" dirty="0">
                        <a:latin typeface="Arial" pitchFamily="34" charset="0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baseline="0" dirty="0">
                          <a:latin typeface="Arial" pitchFamily="34" charset="0"/>
                          <a:ea typeface="新細明體"/>
                          <a:cs typeface="Times New Roman"/>
                        </a:rPr>
                        <a:t>0.5317</a:t>
                      </a:r>
                      <a:endParaRPr lang="zh-TW" sz="1600" kern="100" baseline="0" dirty="0">
                        <a:latin typeface="Arial" pitchFamily="34" charset="0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baseline="0" dirty="0">
                          <a:latin typeface="Arial" pitchFamily="34" charset="0"/>
                          <a:ea typeface="新細明體"/>
                          <a:cs typeface="Times New Roman"/>
                        </a:rPr>
                        <a:t>0.5658</a:t>
                      </a:r>
                      <a:endParaRPr lang="zh-TW" sz="1600" kern="100" baseline="0" dirty="0">
                        <a:latin typeface="Arial" pitchFamily="34" charset="0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baseline="0" dirty="0">
                          <a:latin typeface="Arial" pitchFamily="34" charset="0"/>
                          <a:ea typeface="新細明體"/>
                          <a:cs typeface="Times New Roman"/>
                        </a:rPr>
                        <a:t>0.4803</a:t>
                      </a:r>
                      <a:endParaRPr lang="zh-TW" sz="1600" kern="100" baseline="0" dirty="0">
                        <a:latin typeface="Arial" pitchFamily="34" charset="0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0.5681</a:t>
                      </a:r>
                      <a:endParaRPr lang="zh-TW" sz="1600" kern="100" baseline="0" dirty="0">
                        <a:latin typeface="Arial" pitchFamily="34" charset="0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00" baseline="0" dirty="0">
                          <a:latin typeface="Arial" pitchFamily="34" charset="0"/>
                          <a:ea typeface="新細明體"/>
                          <a:cs typeface="Times New Roman"/>
                        </a:rPr>
                        <a:t>0.6652</a:t>
                      </a:r>
                      <a:endParaRPr lang="zh-TW" sz="1600" kern="100" baseline="0" dirty="0">
                        <a:latin typeface="Arial" pitchFamily="34" charset="0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0.5739</a:t>
                      </a:r>
                      <a:endParaRPr lang="zh-TW" sz="1600" kern="100" baseline="0" dirty="0">
                        <a:latin typeface="Arial" pitchFamily="34" charset="0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baseline="0" dirty="0">
                          <a:latin typeface="Arial" pitchFamily="34" charset="0"/>
                          <a:ea typeface="新細明體"/>
                          <a:cs typeface="Times New Roman"/>
                        </a:rPr>
                        <a:t>0.7558</a:t>
                      </a:r>
                      <a:endParaRPr lang="zh-TW" sz="1600" kern="100" baseline="0" dirty="0">
                        <a:latin typeface="Arial" pitchFamily="34" charset="0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Research into automatic summarization of text documents dates back to the early1950s</a:t>
            </a:r>
          </a:p>
          <a:p>
            <a:pPr lvl="1"/>
            <a:r>
              <a:rPr lang="en-US" altLang="zh-TW" dirty="0" smtClean="0"/>
              <a:t>However, research work has suffered from a lack of funding for nearly four decades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Fortunately, the development of the World Wide Web led to a renaissance of the field</a:t>
            </a:r>
          </a:p>
          <a:p>
            <a:pPr lvl="1"/>
            <a:r>
              <a:rPr lang="en-US" altLang="zh-TW" dirty="0" smtClean="0"/>
              <a:t>Summarization was subsequently extended to cover a wider range of tasks, including multi-document, multi-lingual, and multi-media summarization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History of Text Summarization Research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Extractive and Abstractive Summarization</a:t>
            </a:r>
          </a:p>
          <a:p>
            <a:pPr lvl="1"/>
            <a:r>
              <a:rPr lang="en-US" altLang="zh-TW" dirty="0" smtClean="0">
                <a:solidFill>
                  <a:srgbClr val="0000CC"/>
                </a:solidFill>
              </a:rPr>
              <a:t>Extractive summarization</a:t>
            </a:r>
            <a:r>
              <a:rPr lang="en-US" altLang="zh-TW" dirty="0" smtClean="0"/>
              <a:t> produces a summary by selecting indicative sentences, passages, or paragraphs from an original document according to a predefined target summarization ratio</a:t>
            </a:r>
          </a:p>
          <a:p>
            <a:pPr lvl="1">
              <a:buNone/>
            </a:pPr>
            <a:endParaRPr lang="en-US" altLang="zh-TW" dirty="0" smtClean="0"/>
          </a:p>
          <a:p>
            <a:pPr lvl="1"/>
            <a:r>
              <a:rPr lang="en-US" altLang="zh-TW" dirty="0" smtClean="0">
                <a:solidFill>
                  <a:srgbClr val="0000CC"/>
                </a:solidFill>
              </a:rPr>
              <a:t>Abstractive summarization </a:t>
            </a:r>
            <a:r>
              <a:rPr lang="en-US" altLang="zh-TW" dirty="0" smtClean="0"/>
              <a:t>provides a fluent and concise abstract of a certain length that reflects the key concepts of the document</a:t>
            </a:r>
          </a:p>
          <a:p>
            <a:pPr lvl="2"/>
            <a:r>
              <a:rPr lang="en-US" altLang="zh-TW" sz="2000" dirty="0" smtClean="0"/>
              <a:t>This requires highly sophisticated techniques, including semantic representation and inference, as well as natural language generation</a:t>
            </a:r>
          </a:p>
          <a:p>
            <a:pPr lvl="2"/>
            <a:endParaRPr lang="en-US" altLang="zh-TW" dirty="0" smtClean="0"/>
          </a:p>
          <a:p>
            <a:pPr lvl="1">
              <a:buNone/>
            </a:pPr>
            <a:r>
              <a:rPr lang="en-US" altLang="zh-TW" dirty="0" smtClean="0"/>
              <a:t>  </a:t>
            </a:r>
            <a:r>
              <a:rPr lang="en-US" altLang="zh-TW" sz="2400" dirty="0" smtClean="0"/>
              <a:t> In recent years, researchers have tended to focus on extractive summarization.</a:t>
            </a: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Spectrum of Text/Speech Summarization Research (1/2)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Generic and Query-oriented Summarization</a:t>
            </a:r>
          </a:p>
          <a:p>
            <a:pPr lvl="1"/>
            <a:r>
              <a:rPr lang="en-US" altLang="zh-TW" dirty="0" smtClean="0"/>
              <a:t>A </a:t>
            </a:r>
            <a:r>
              <a:rPr lang="en-US" altLang="zh-TW" dirty="0" smtClean="0">
                <a:solidFill>
                  <a:srgbClr val="0000CC"/>
                </a:solidFill>
              </a:rPr>
              <a:t>generic summary </a:t>
            </a:r>
            <a:r>
              <a:rPr lang="en-US" altLang="zh-TW" dirty="0" smtClean="0"/>
              <a:t>highlights the most salient information in a document</a:t>
            </a:r>
          </a:p>
          <a:p>
            <a:pPr lvl="1"/>
            <a:r>
              <a:rPr lang="en-US" altLang="zh-TW" dirty="0" smtClean="0"/>
              <a:t>A </a:t>
            </a:r>
            <a:r>
              <a:rPr lang="en-US" altLang="zh-TW" dirty="0" smtClean="0">
                <a:solidFill>
                  <a:srgbClr val="0000CC"/>
                </a:solidFill>
              </a:rPr>
              <a:t>query-oriented summary </a:t>
            </a:r>
            <a:r>
              <a:rPr lang="en-US" altLang="zh-TW" dirty="0" smtClean="0"/>
              <a:t>presents the information in a document that is most relevant to the user’s query</a:t>
            </a: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Spectrum of Text Summarization Research (2/2)</a:t>
            </a:r>
            <a:endParaRPr lang="zh-TW" altLang="en-US" dirty="0"/>
          </a:p>
        </p:txBody>
      </p:sp>
      <p:grpSp>
        <p:nvGrpSpPr>
          <p:cNvPr id="34" name="群組 33"/>
          <p:cNvGrpSpPr/>
          <p:nvPr/>
        </p:nvGrpSpPr>
        <p:grpSpPr>
          <a:xfrm>
            <a:off x="357158" y="3429000"/>
            <a:ext cx="8135938" cy="2713034"/>
            <a:chOff x="357158" y="3786190"/>
            <a:chExt cx="8135938" cy="2713034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3360708" y="4418012"/>
              <a:ext cx="647700" cy="720725"/>
              <a:chOff x="703" y="3067"/>
              <a:chExt cx="408" cy="454"/>
            </a:xfrm>
          </p:grpSpPr>
          <p:sp>
            <p:nvSpPr>
              <p:cNvPr id="29" name="AutoShape 6"/>
              <p:cNvSpPr>
                <a:spLocks noChangeArrowheads="1"/>
              </p:cNvSpPr>
              <p:nvPr/>
            </p:nvSpPr>
            <p:spPr bwMode="auto">
              <a:xfrm rot="10800000">
                <a:off x="703" y="3067"/>
                <a:ext cx="408" cy="454"/>
              </a:xfrm>
              <a:prstGeom prst="foldedCorner">
                <a:avLst>
                  <a:gd name="adj" fmla="val 12500"/>
                </a:avLst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0" name="Line 7"/>
              <p:cNvSpPr>
                <a:spLocks noChangeShapeType="1"/>
              </p:cNvSpPr>
              <p:nvPr/>
            </p:nvSpPr>
            <p:spPr bwMode="auto">
              <a:xfrm>
                <a:off x="794" y="3158"/>
                <a:ext cx="22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1" name="Line 8"/>
              <p:cNvSpPr>
                <a:spLocks noChangeShapeType="1"/>
              </p:cNvSpPr>
              <p:nvPr/>
            </p:nvSpPr>
            <p:spPr bwMode="auto">
              <a:xfrm>
                <a:off x="794" y="3249"/>
                <a:ext cx="22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2" name="Line 9"/>
              <p:cNvSpPr>
                <a:spLocks noChangeShapeType="1"/>
              </p:cNvSpPr>
              <p:nvPr/>
            </p:nvSpPr>
            <p:spPr bwMode="auto">
              <a:xfrm>
                <a:off x="794" y="3430"/>
                <a:ext cx="22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3" name="Line 10"/>
              <p:cNvSpPr>
                <a:spLocks noChangeShapeType="1"/>
              </p:cNvSpPr>
              <p:nvPr/>
            </p:nvSpPr>
            <p:spPr bwMode="auto">
              <a:xfrm>
                <a:off x="794" y="3340"/>
                <a:ext cx="22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3884583" y="4578349"/>
              <a:ext cx="647700" cy="720725"/>
              <a:chOff x="703" y="3067"/>
              <a:chExt cx="408" cy="454"/>
            </a:xfrm>
          </p:grpSpPr>
          <p:sp>
            <p:nvSpPr>
              <p:cNvPr id="24" name="AutoShape 14"/>
              <p:cNvSpPr>
                <a:spLocks noChangeArrowheads="1"/>
              </p:cNvSpPr>
              <p:nvPr/>
            </p:nvSpPr>
            <p:spPr bwMode="auto">
              <a:xfrm rot="10800000">
                <a:off x="703" y="3067"/>
                <a:ext cx="408" cy="454"/>
              </a:xfrm>
              <a:prstGeom prst="foldedCorner">
                <a:avLst>
                  <a:gd name="adj" fmla="val 12500"/>
                </a:avLst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>
                <a:off x="794" y="3158"/>
                <a:ext cx="22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794" y="3249"/>
                <a:ext cx="22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" name="Line 17"/>
              <p:cNvSpPr>
                <a:spLocks noChangeShapeType="1"/>
              </p:cNvSpPr>
              <p:nvPr/>
            </p:nvSpPr>
            <p:spPr bwMode="auto">
              <a:xfrm>
                <a:off x="794" y="3430"/>
                <a:ext cx="22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8" name="Line 18"/>
              <p:cNvSpPr>
                <a:spLocks noChangeShapeType="1"/>
              </p:cNvSpPr>
              <p:nvPr/>
            </p:nvSpPr>
            <p:spPr bwMode="auto">
              <a:xfrm>
                <a:off x="794" y="3340"/>
                <a:ext cx="22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5108546" y="4795837"/>
              <a:ext cx="647700" cy="720725"/>
              <a:chOff x="703" y="3067"/>
              <a:chExt cx="408" cy="454"/>
            </a:xfrm>
          </p:grpSpPr>
          <p:sp>
            <p:nvSpPr>
              <p:cNvPr id="19" name="AutoShape 20"/>
              <p:cNvSpPr>
                <a:spLocks noChangeArrowheads="1"/>
              </p:cNvSpPr>
              <p:nvPr/>
            </p:nvSpPr>
            <p:spPr bwMode="auto">
              <a:xfrm rot="10800000">
                <a:off x="703" y="3067"/>
                <a:ext cx="408" cy="454"/>
              </a:xfrm>
              <a:prstGeom prst="foldedCorner">
                <a:avLst>
                  <a:gd name="adj" fmla="val 12500"/>
                </a:avLst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0" name="Line 21"/>
              <p:cNvSpPr>
                <a:spLocks noChangeShapeType="1"/>
              </p:cNvSpPr>
              <p:nvPr/>
            </p:nvSpPr>
            <p:spPr bwMode="auto">
              <a:xfrm>
                <a:off x="794" y="3158"/>
                <a:ext cx="22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" name="Line 22"/>
              <p:cNvSpPr>
                <a:spLocks noChangeShapeType="1"/>
              </p:cNvSpPr>
              <p:nvPr/>
            </p:nvSpPr>
            <p:spPr bwMode="auto">
              <a:xfrm>
                <a:off x="794" y="3249"/>
                <a:ext cx="22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2" name="Line 23"/>
              <p:cNvSpPr>
                <a:spLocks noChangeShapeType="1"/>
              </p:cNvSpPr>
              <p:nvPr/>
            </p:nvSpPr>
            <p:spPr bwMode="auto">
              <a:xfrm>
                <a:off x="794" y="3430"/>
                <a:ext cx="22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3" name="Line 24"/>
              <p:cNvSpPr>
                <a:spLocks noChangeShapeType="1"/>
              </p:cNvSpPr>
              <p:nvPr/>
            </p:nvSpPr>
            <p:spPr bwMode="auto">
              <a:xfrm>
                <a:off x="794" y="3340"/>
                <a:ext cx="22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8" name="Line 25"/>
            <p:cNvSpPr>
              <a:spLocks noChangeShapeType="1"/>
            </p:cNvSpPr>
            <p:nvPr/>
          </p:nvSpPr>
          <p:spPr bwMode="auto">
            <a:xfrm>
              <a:off x="2947958" y="5875337"/>
              <a:ext cx="38163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Text Box 26"/>
            <p:cNvSpPr txBox="1">
              <a:spLocks noChangeArrowheads="1"/>
            </p:cNvSpPr>
            <p:nvPr/>
          </p:nvSpPr>
          <p:spPr bwMode="auto">
            <a:xfrm>
              <a:off x="6403946" y="5299074"/>
              <a:ext cx="1281113" cy="3365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buFontTx/>
                <a:buNone/>
              </a:pPr>
              <a:r>
                <a:rPr lang="en-US" altLang="zh-TW" sz="1600"/>
                <a:t>time stamps</a:t>
              </a:r>
            </a:p>
          </p:txBody>
        </p:sp>
        <p:sp>
          <p:nvSpPr>
            <p:cNvPr id="10" name="Text Box 27"/>
            <p:cNvSpPr txBox="1">
              <a:spLocks noChangeArrowheads="1"/>
            </p:cNvSpPr>
            <p:nvPr/>
          </p:nvSpPr>
          <p:spPr bwMode="auto">
            <a:xfrm>
              <a:off x="3235296" y="5227637"/>
              <a:ext cx="714375" cy="3365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buFontTx/>
                <a:buNone/>
              </a:pPr>
              <a:r>
                <a:rPr lang="en-US" altLang="zh-TW" sz="1600"/>
                <a:t>Doc 1</a:t>
              </a:r>
            </a:p>
          </p:txBody>
        </p:sp>
        <p:sp>
          <p:nvSpPr>
            <p:cNvPr id="11" name="Text Box 28"/>
            <p:cNvSpPr txBox="1">
              <a:spLocks noChangeArrowheads="1"/>
            </p:cNvSpPr>
            <p:nvPr/>
          </p:nvSpPr>
          <p:spPr bwMode="auto">
            <a:xfrm>
              <a:off x="3956021" y="5370512"/>
              <a:ext cx="714375" cy="3365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buFontTx/>
                <a:buNone/>
              </a:pPr>
              <a:r>
                <a:rPr lang="en-US" altLang="zh-TW" sz="1600"/>
                <a:t>Doc 2</a:t>
              </a:r>
            </a:p>
          </p:txBody>
        </p:sp>
        <p:sp>
          <p:nvSpPr>
            <p:cNvPr id="12" name="Text Box 29"/>
            <p:cNvSpPr txBox="1">
              <a:spLocks noChangeArrowheads="1"/>
            </p:cNvSpPr>
            <p:nvPr/>
          </p:nvSpPr>
          <p:spPr bwMode="auto">
            <a:xfrm>
              <a:off x="5108546" y="5514974"/>
              <a:ext cx="939800" cy="3365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buFontTx/>
                <a:buNone/>
              </a:pPr>
              <a:r>
                <a:rPr lang="en-US" altLang="zh-TW" sz="1600"/>
                <a:t>Doc 100</a:t>
              </a:r>
            </a:p>
          </p:txBody>
        </p:sp>
        <p:sp>
          <p:nvSpPr>
            <p:cNvPr id="13" name="Line 30"/>
            <p:cNvSpPr>
              <a:spLocks noChangeShapeType="1"/>
            </p:cNvSpPr>
            <p:nvPr/>
          </p:nvSpPr>
          <p:spPr bwMode="auto">
            <a:xfrm>
              <a:off x="4676746" y="5083174"/>
              <a:ext cx="287338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" name="AutoShape 31"/>
            <p:cNvSpPr>
              <a:spLocks/>
            </p:cNvSpPr>
            <p:nvPr/>
          </p:nvSpPr>
          <p:spPr bwMode="auto">
            <a:xfrm rot="16200000">
              <a:off x="4460846" y="4794249"/>
              <a:ext cx="215900" cy="2519363"/>
            </a:xfrm>
            <a:prstGeom prst="leftBrace">
              <a:avLst>
                <a:gd name="adj1" fmla="val 97243"/>
                <a:gd name="adj2" fmla="val 50000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5" name="Text Box 32"/>
            <p:cNvSpPr txBox="1">
              <a:spLocks noChangeArrowheads="1"/>
            </p:cNvSpPr>
            <p:nvPr/>
          </p:nvSpPr>
          <p:spPr bwMode="auto">
            <a:xfrm>
              <a:off x="3740121" y="6162674"/>
              <a:ext cx="1731963" cy="3365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buFontTx/>
                <a:buNone/>
              </a:pPr>
              <a:r>
                <a:rPr lang="en-US" altLang="zh-TW" sz="1600" i="1"/>
                <a:t>N</a:t>
              </a:r>
              <a:r>
                <a:rPr lang="en-US" altLang="zh-TW" sz="1600"/>
                <a:t>-word summary</a:t>
              </a:r>
            </a:p>
          </p:txBody>
        </p:sp>
        <p:sp>
          <p:nvSpPr>
            <p:cNvPr id="16" name="Text Box 34"/>
            <p:cNvSpPr txBox="1">
              <a:spLocks noChangeArrowheads="1"/>
            </p:cNvSpPr>
            <p:nvPr/>
          </p:nvSpPr>
          <p:spPr bwMode="auto">
            <a:xfrm>
              <a:off x="644496" y="3978274"/>
              <a:ext cx="3179763" cy="3365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buFontTx/>
                <a:buNone/>
              </a:pPr>
              <a:r>
                <a:rPr lang="en-US" altLang="zh-TW" sz="1600"/>
                <a:t>Query: </a:t>
              </a:r>
              <a:r>
                <a:rPr lang="en-US" altLang="zh-TW" sz="1600">
                  <a:solidFill>
                    <a:srgbClr val="0000CC"/>
                  </a:solidFill>
                </a:rPr>
                <a:t>Obama elected president</a:t>
              </a:r>
              <a:r>
                <a:rPr lang="en-US" altLang="zh-TW" sz="1600"/>
                <a:t> </a:t>
              </a:r>
            </a:p>
          </p:txBody>
        </p:sp>
        <p:sp>
          <p:nvSpPr>
            <p:cNvPr id="17" name="Text Box 35"/>
            <p:cNvSpPr txBox="1">
              <a:spLocks noChangeArrowheads="1"/>
            </p:cNvSpPr>
            <p:nvPr/>
          </p:nvSpPr>
          <p:spPr bwMode="auto">
            <a:xfrm>
              <a:off x="6189633" y="4583112"/>
              <a:ext cx="1838325" cy="560387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ctr">
                <a:buFontTx/>
                <a:buNone/>
              </a:pPr>
              <a:r>
                <a:rPr lang="en-US" altLang="zh-TW" sz="1400">
                  <a:solidFill>
                    <a:srgbClr val="3333FF"/>
                  </a:solidFill>
                </a:rPr>
                <a:t>retrieved documents </a:t>
              </a:r>
            </a:p>
            <a:p>
              <a:pPr marL="342900" indent="-342900" algn="ctr">
                <a:buFontTx/>
                <a:buNone/>
              </a:pPr>
              <a:r>
                <a:rPr lang="en-US" altLang="zh-TW" sz="1400">
                  <a:solidFill>
                    <a:srgbClr val="3333FF"/>
                  </a:solidFill>
                </a:rPr>
                <a:t>with time stamps</a:t>
              </a:r>
            </a:p>
          </p:txBody>
        </p:sp>
        <p:sp>
          <p:nvSpPr>
            <p:cNvPr id="18" name="Rectangle 36"/>
            <p:cNvSpPr>
              <a:spLocks noChangeArrowheads="1"/>
            </p:cNvSpPr>
            <p:nvPr/>
          </p:nvSpPr>
          <p:spPr bwMode="auto">
            <a:xfrm>
              <a:off x="357158" y="3786190"/>
              <a:ext cx="8135938" cy="2713034"/>
            </a:xfrm>
            <a:prstGeom prst="rect">
              <a:avLst/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>
          <a:xfrm>
            <a:off x="285720" y="1500174"/>
            <a:ext cx="8572592" cy="478634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dirty="0" smtClean="0"/>
              <a:t>Criterion: Ranking sentences  by their posteriori probabilities</a:t>
            </a:r>
          </a:p>
          <a:p>
            <a:pPr lvl="1">
              <a:lnSpc>
                <a:spcPct val="90000"/>
              </a:lnSpc>
            </a:pPr>
            <a:endParaRPr lang="en-US" altLang="zh-TW" dirty="0" smtClean="0"/>
          </a:p>
          <a:p>
            <a:pPr lvl="1">
              <a:lnSpc>
                <a:spcPct val="90000"/>
              </a:lnSpc>
            </a:pPr>
            <a:endParaRPr lang="en-US" altLang="zh-TW" dirty="0" smtClean="0"/>
          </a:p>
          <a:p>
            <a:pPr lvl="1">
              <a:lnSpc>
                <a:spcPct val="90000"/>
              </a:lnSpc>
            </a:pPr>
            <a:endParaRPr lang="en-US" altLang="zh-TW" sz="1600" dirty="0" smtClean="0"/>
          </a:p>
          <a:p>
            <a:pPr lvl="1">
              <a:lnSpc>
                <a:spcPct val="90000"/>
              </a:lnSpc>
            </a:pPr>
            <a:endParaRPr lang="en-US" altLang="zh-TW" sz="1600" dirty="0" smtClean="0"/>
          </a:p>
          <a:p>
            <a:pPr lvl="1">
              <a:lnSpc>
                <a:spcPct val="90000"/>
              </a:lnSpc>
            </a:pPr>
            <a:endParaRPr lang="en-US" altLang="zh-TW" sz="1600" dirty="0" smtClean="0"/>
          </a:p>
          <a:p>
            <a:pPr lvl="1">
              <a:lnSpc>
                <a:spcPct val="90000"/>
              </a:lnSpc>
            </a:pPr>
            <a:endParaRPr lang="en-US" altLang="zh-TW" sz="1600" dirty="0" smtClean="0"/>
          </a:p>
          <a:p>
            <a:pPr lvl="1">
              <a:lnSpc>
                <a:spcPct val="90000"/>
              </a:lnSpc>
            </a:pPr>
            <a:endParaRPr lang="en-US" altLang="zh-TW" sz="300" dirty="0" smtClean="0"/>
          </a:p>
          <a:p>
            <a:pPr>
              <a:lnSpc>
                <a:spcPct val="90000"/>
              </a:lnSpc>
            </a:pPr>
            <a:r>
              <a:rPr lang="en-US" altLang="zh-TW" dirty="0" smtClean="0"/>
              <a:t>Sentence Generative Model, </a:t>
            </a:r>
          </a:p>
          <a:p>
            <a:pPr lvl="1">
              <a:lnSpc>
                <a:spcPct val="90000"/>
              </a:lnSpc>
            </a:pPr>
            <a:r>
              <a:rPr lang="en-US" altLang="zh-TW" dirty="0" smtClean="0"/>
              <a:t>Each sentence of the document as a probabilistic generative model</a:t>
            </a:r>
          </a:p>
          <a:p>
            <a:pPr lvl="1">
              <a:lnSpc>
                <a:spcPct val="90000"/>
              </a:lnSpc>
            </a:pPr>
            <a:r>
              <a:rPr lang="en-US" altLang="zh-TW" dirty="0" smtClean="0"/>
              <a:t>Language Model (LM), Sentence Topic Model (STM) and Word Topic Model (WTM) are initially investigated</a:t>
            </a:r>
          </a:p>
          <a:p>
            <a:pPr lvl="1">
              <a:lnSpc>
                <a:spcPct val="90000"/>
              </a:lnSpc>
            </a:pPr>
            <a:endParaRPr lang="en-US" altLang="zh-TW" dirty="0" smtClean="0"/>
          </a:p>
          <a:p>
            <a:pPr lvl="1">
              <a:lnSpc>
                <a:spcPct val="90000"/>
              </a:lnSpc>
            </a:pPr>
            <a:endParaRPr lang="en-US" altLang="zh-TW" sz="300" dirty="0" smtClean="0"/>
          </a:p>
          <a:p>
            <a:pPr>
              <a:lnSpc>
                <a:spcPct val="90000"/>
              </a:lnSpc>
            </a:pPr>
            <a:r>
              <a:rPr lang="en-US" altLang="zh-TW" dirty="0" smtClean="0"/>
              <a:t>Sentence Prior Distribution,</a:t>
            </a:r>
          </a:p>
          <a:p>
            <a:pPr lvl="1">
              <a:lnSpc>
                <a:spcPct val="90000"/>
              </a:lnSpc>
            </a:pPr>
            <a:r>
              <a:rPr lang="en-US" altLang="zh-TW" dirty="0" smtClean="0"/>
              <a:t>The sentence prior distribution may have to do with sentence duration/position, correctness of sentence boundary, confidence score, prosodic information, etc. </a:t>
            </a: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 Probabilistic Generative Framework  for Speech Summarization (1/2)</a:t>
            </a:r>
            <a:endParaRPr lang="zh-TW" altLang="en-US" dirty="0"/>
          </a:p>
        </p:txBody>
      </p:sp>
      <p:graphicFrame>
        <p:nvGraphicFramePr>
          <p:cNvPr id="60418" name="Object 2"/>
          <p:cNvGraphicFramePr>
            <a:graphicFrameLocks noChangeAspect="1"/>
          </p:cNvGraphicFramePr>
          <p:nvPr/>
        </p:nvGraphicFramePr>
        <p:xfrm>
          <a:off x="1214414" y="2285992"/>
          <a:ext cx="5381625" cy="841375"/>
        </p:xfrm>
        <a:graphic>
          <a:graphicData uri="http://schemas.openxmlformats.org/presentationml/2006/ole">
            <p:oleObj spid="_x0000_s60418" name="方程式" r:id="rId3" imgW="2120760" imgH="393480" progId="Equation.3">
              <p:embed/>
            </p:oleObj>
          </a:graphicData>
        </a:graphic>
      </p:graphicFrame>
      <p:graphicFrame>
        <p:nvGraphicFramePr>
          <p:cNvPr id="60419" name="Object 3"/>
          <p:cNvGraphicFramePr>
            <a:graphicFrameLocks noChangeAspect="1"/>
          </p:cNvGraphicFramePr>
          <p:nvPr/>
        </p:nvGraphicFramePr>
        <p:xfrm>
          <a:off x="4337055" y="3286124"/>
          <a:ext cx="1020763" cy="463550"/>
        </p:xfrm>
        <a:graphic>
          <a:graphicData uri="http://schemas.openxmlformats.org/presentationml/2006/ole">
            <p:oleObj spid="_x0000_s60419" name="方程式" r:id="rId4" imgW="507960" imgH="253800" progId="Equation.3">
              <p:embed/>
            </p:oleObj>
          </a:graphicData>
        </a:graphic>
      </p:graphicFrame>
      <p:graphicFrame>
        <p:nvGraphicFramePr>
          <p:cNvPr id="60420" name="Object 4"/>
          <p:cNvGraphicFramePr>
            <a:graphicFrameLocks noChangeAspect="1"/>
          </p:cNvGraphicFramePr>
          <p:nvPr/>
        </p:nvGraphicFramePr>
        <p:xfrm>
          <a:off x="4260853" y="4786322"/>
          <a:ext cx="739775" cy="403225"/>
        </p:xfrm>
        <a:graphic>
          <a:graphicData uri="http://schemas.openxmlformats.org/presentationml/2006/ole">
            <p:oleObj spid="_x0000_s60420" name="方程式" r:id="rId5" imgW="380880" imgH="228600" progId="Equation.3">
              <p:embed/>
            </p:oleObj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785786" y="6406242"/>
            <a:ext cx="800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solidFill>
                  <a:srgbClr val="006600"/>
                </a:solidFill>
              </a:rPr>
              <a:t>Chen et al., “</a:t>
            </a:r>
            <a:r>
              <a:rPr lang="en-US" altLang="en-US" sz="1400" dirty="0" smtClean="0">
                <a:solidFill>
                  <a:srgbClr val="006600"/>
                </a:solidFill>
              </a:rPr>
              <a:t>A probabilistic generative framework for extractive broadcast news speech </a:t>
            </a:r>
            <a:br>
              <a:rPr lang="en-US" altLang="en-US" sz="1400" dirty="0" smtClean="0">
                <a:solidFill>
                  <a:srgbClr val="006600"/>
                </a:solidFill>
              </a:rPr>
            </a:br>
            <a:r>
              <a:rPr lang="en-US" altLang="en-US" sz="1400" dirty="0" smtClean="0">
                <a:solidFill>
                  <a:srgbClr val="006600"/>
                </a:solidFill>
              </a:rPr>
              <a:t>      summarization</a:t>
            </a:r>
            <a:r>
              <a:rPr lang="en-US" altLang="zh-TW" sz="1400" dirty="0" smtClean="0">
                <a:solidFill>
                  <a:srgbClr val="006600"/>
                </a:solidFill>
              </a:rPr>
              <a:t>,” </a:t>
            </a:r>
            <a:r>
              <a:rPr lang="en-US" altLang="zh-TW" sz="1400" i="1" dirty="0" smtClean="0">
                <a:solidFill>
                  <a:srgbClr val="006600"/>
                </a:solidFill>
              </a:rPr>
              <a:t>IEEE Transactions on Audio, Speech and Language Processing </a:t>
            </a:r>
            <a:r>
              <a:rPr lang="en-US" altLang="zh-TW" sz="1400" dirty="0" smtClean="0">
                <a:solidFill>
                  <a:srgbClr val="006600"/>
                </a:solidFill>
              </a:rPr>
              <a:t>17(1)</a:t>
            </a:r>
            <a:r>
              <a:rPr lang="en-US" altLang="zh-TW" sz="1400" i="1" dirty="0" smtClean="0">
                <a:solidFill>
                  <a:srgbClr val="006600"/>
                </a:solidFill>
              </a:rPr>
              <a:t>, 2009</a:t>
            </a:r>
            <a:endParaRPr lang="zh-TW" altLang="en-US" sz="14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Speech summarization can be performed in a purely unsupervised manner</a:t>
            </a: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 Probabilistic Generative Framework  for Speech Summarization (2/2)</a:t>
            </a:r>
            <a:endParaRPr lang="zh-TW" altLang="en-US" dirty="0"/>
          </a:p>
        </p:txBody>
      </p:sp>
      <p:pic>
        <p:nvPicPr>
          <p:cNvPr id="4" name="Picture 94"/>
          <p:cNvPicPr>
            <a:picLocks noChangeAspect="1" noChangeArrowheads="1"/>
          </p:cNvPicPr>
          <p:nvPr/>
        </p:nvPicPr>
        <p:blipFill>
          <a:blip r:embed="rId3"/>
          <a:srcRect t="3932" r="2083" b="2534"/>
          <a:stretch>
            <a:fillRect/>
          </a:stretch>
        </p:blipFill>
        <p:spPr bwMode="auto">
          <a:xfrm>
            <a:off x="857224" y="2357430"/>
            <a:ext cx="7168057" cy="3643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785786" y="6406242"/>
            <a:ext cx="800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solidFill>
                  <a:srgbClr val="006600"/>
                </a:solidFill>
              </a:rPr>
              <a:t>Chen et al., “</a:t>
            </a:r>
            <a:r>
              <a:rPr lang="en-US" altLang="en-US" sz="1400" dirty="0" smtClean="0">
                <a:solidFill>
                  <a:srgbClr val="006600"/>
                </a:solidFill>
              </a:rPr>
              <a:t>A probabilistic generative framework for extractive broadcast news speech </a:t>
            </a:r>
            <a:br>
              <a:rPr lang="en-US" altLang="en-US" sz="1400" dirty="0" smtClean="0">
                <a:solidFill>
                  <a:srgbClr val="006600"/>
                </a:solidFill>
              </a:rPr>
            </a:br>
            <a:r>
              <a:rPr lang="en-US" altLang="en-US" sz="1400" dirty="0" smtClean="0">
                <a:solidFill>
                  <a:srgbClr val="006600"/>
                </a:solidFill>
              </a:rPr>
              <a:t>      summarization</a:t>
            </a:r>
            <a:r>
              <a:rPr lang="en-US" altLang="zh-TW" sz="1400" dirty="0" smtClean="0">
                <a:solidFill>
                  <a:srgbClr val="006600"/>
                </a:solidFill>
              </a:rPr>
              <a:t>,” </a:t>
            </a:r>
            <a:r>
              <a:rPr lang="en-US" altLang="zh-TW" sz="1400" i="1" dirty="0" smtClean="0">
                <a:solidFill>
                  <a:srgbClr val="006600"/>
                </a:solidFill>
              </a:rPr>
              <a:t>IEEE Transactions on Audio, Speech and Language Processing </a:t>
            </a:r>
            <a:r>
              <a:rPr lang="en-US" altLang="zh-TW" sz="1400" dirty="0" smtClean="0">
                <a:solidFill>
                  <a:srgbClr val="006600"/>
                </a:solidFill>
              </a:rPr>
              <a:t>17(1)</a:t>
            </a:r>
            <a:r>
              <a:rPr lang="en-US" altLang="zh-TW" sz="1400" i="1" dirty="0" smtClean="0">
                <a:solidFill>
                  <a:srgbClr val="006600"/>
                </a:solidFill>
              </a:rPr>
              <a:t>, 2009</a:t>
            </a:r>
            <a:endParaRPr lang="zh-TW" altLang="en-US" sz="14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Features Can be Used for Speech Summarization</a:t>
            </a:r>
            <a:endParaRPr lang="zh-TW" altLang="en-US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1071538" y="1587824"/>
          <a:ext cx="7215238" cy="4627258"/>
        </p:xfrm>
        <a:graphic>
          <a:graphicData uri="http://schemas.openxmlformats.org/drawingml/2006/table">
            <a:tbl>
              <a:tblPr/>
              <a:tblGrid>
                <a:gridCol w="1122672"/>
                <a:gridCol w="6092566"/>
              </a:tblGrid>
              <a:tr h="5253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00" baseline="0" dirty="0">
                          <a:latin typeface="Times New Roman"/>
                          <a:ea typeface="標楷體"/>
                          <a:cs typeface="Times New Roman"/>
                        </a:rPr>
                        <a:t>Structural </a:t>
                      </a:r>
                      <a:r>
                        <a:rPr lang="en-US" sz="1600" kern="100" baseline="0" dirty="0" smtClean="0">
                          <a:latin typeface="Times New Roman"/>
                          <a:ea typeface="標楷體"/>
                          <a:cs typeface="Times New Roman"/>
                        </a:rPr>
                        <a:t>Features</a:t>
                      </a:r>
                      <a:br>
                        <a:rPr lang="en-US" sz="1600" kern="100" baseline="0" dirty="0" smtClean="0">
                          <a:latin typeface="Times New Roman"/>
                          <a:ea typeface="標楷體"/>
                          <a:cs typeface="Times New Roman"/>
                        </a:rPr>
                      </a:br>
                      <a:r>
                        <a:rPr lang="en-US" sz="1600" kern="100" baseline="0" dirty="0" smtClean="0">
                          <a:latin typeface="Times New Roman"/>
                          <a:ea typeface="標楷體"/>
                          <a:cs typeface="Times New Roman"/>
                        </a:rPr>
                        <a:t>(St)</a:t>
                      </a:r>
                      <a:endParaRPr lang="zh-TW" sz="1600" kern="100" baseline="0" dirty="0"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i="1" kern="100" baseline="0" dirty="0">
                          <a:latin typeface="Times New Roman"/>
                          <a:ea typeface="標楷體"/>
                          <a:cs typeface="Times New Roman"/>
                        </a:rPr>
                        <a:t>POSITION</a:t>
                      </a:r>
                      <a:r>
                        <a:rPr lang="en-US" sz="1600" kern="100" baseline="0" dirty="0">
                          <a:latin typeface="Times New Roman"/>
                          <a:ea typeface="標楷體"/>
                          <a:cs typeface="Times New Roman"/>
                        </a:rPr>
                        <a:t>: Sentence position</a:t>
                      </a:r>
                      <a:endParaRPr lang="zh-TW" sz="1600" kern="100" baseline="0" dirty="0">
                        <a:latin typeface="Times New Roman"/>
                        <a:ea typeface="標楷體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i="1" kern="100" baseline="0" dirty="0">
                          <a:latin typeface="Times New Roman"/>
                          <a:ea typeface="標楷體"/>
                          <a:cs typeface="Times New Roman"/>
                        </a:rPr>
                        <a:t>DURATION</a:t>
                      </a:r>
                      <a:r>
                        <a:rPr lang="en-US" sz="1600" kern="100" baseline="0" dirty="0">
                          <a:latin typeface="Times New Roman"/>
                          <a:ea typeface="標楷體"/>
                          <a:cs typeface="Times New Roman"/>
                        </a:rPr>
                        <a:t>: Duration of the preceding/current/following sentence </a:t>
                      </a:r>
                      <a:endParaRPr lang="zh-TW" sz="1600" kern="100" baseline="0" dirty="0"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21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00" baseline="0" dirty="0">
                          <a:latin typeface="Times New Roman"/>
                          <a:ea typeface="標楷體"/>
                          <a:cs typeface="Times New Roman"/>
                        </a:rPr>
                        <a:t>Lexical </a:t>
                      </a:r>
                      <a:r>
                        <a:rPr lang="en-US" sz="1600" kern="100" baseline="0" dirty="0" smtClean="0">
                          <a:latin typeface="Times New Roman"/>
                          <a:ea typeface="標楷體"/>
                          <a:cs typeface="Times New Roman"/>
                        </a:rPr>
                        <a:t>Features (Le)</a:t>
                      </a:r>
                      <a:endParaRPr lang="zh-TW" sz="1600" kern="100" baseline="0" dirty="0"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i="1" kern="100" baseline="0" dirty="0">
                          <a:latin typeface="Times New Roman"/>
                          <a:ea typeface="標楷體"/>
                          <a:cs typeface="Times New Roman"/>
                        </a:rPr>
                        <a:t>BIGRAM_SCORE</a:t>
                      </a:r>
                      <a:r>
                        <a:rPr lang="en-US" sz="1600" kern="100" baseline="0" dirty="0">
                          <a:latin typeface="Times New Roman"/>
                          <a:ea typeface="標楷體"/>
                          <a:cs typeface="Times New Roman"/>
                        </a:rPr>
                        <a:t>: Normalized bigram language model scores</a:t>
                      </a:r>
                      <a:endParaRPr lang="zh-TW" sz="1600" kern="100" baseline="0" dirty="0">
                        <a:latin typeface="Times New Roman"/>
                        <a:ea typeface="標楷體"/>
                        <a:cs typeface="Times New Roman"/>
                      </a:endParaRPr>
                    </a:p>
                    <a:p>
                      <a:pPr marL="914400" indent="-9144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i="1" kern="100" baseline="0" dirty="0">
                          <a:latin typeface="Times New Roman"/>
                          <a:ea typeface="標楷體"/>
                          <a:cs typeface="Times New Roman"/>
                        </a:rPr>
                        <a:t>SIMILARITY</a:t>
                      </a:r>
                      <a:r>
                        <a:rPr lang="en-US" sz="1600" kern="100" baseline="0" dirty="0">
                          <a:latin typeface="Times New Roman"/>
                          <a:ea typeface="標楷體"/>
                          <a:cs typeface="Times New Roman"/>
                        </a:rPr>
                        <a:t>: Similarity scores between a sentence and its </a:t>
                      </a:r>
                      <a:br>
                        <a:rPr lang="en-US" sz="1600" kern="100" baseline="0" dirty="0">
                          <a:latin typeface="Times New Roman"/>
                          <a:ea typeface="標楷體"/>
                          <a:cs typeface="Times New Roman"/>
                        </a:rPr>
                      </a:br>
                      <a:r>
                        <a:rPr lang="en-US" sz="1600" kern="100" baseline="0" dirty="0">
                          <a:latin typeface="Times New Roman"/>
                          <a:ea typeface="標楷體"/>
                          <a:cs typeface="Times New Roman"/>
                        </a:rPr>
                        <a:t>preceding/following neighbor sentence</a:t>
                      </a:r>
                      <a:endParaRPr lang="zh-TW" sz="1600" kern="100" baseline="0" dirty="0">
                        <a:latin typeface="Times New Roman"/>
                        <a:ea typeface="標楷體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i="1" kern="100" baseline="0" dirty="0">
                          <a:latin typeface="Times New Roman"/>
                          <a:ea typeface="標楷體"/>
                          <a:cs typeface="Times New Roman"/>
                        </a:rPr>
                        <a:t>NUM_NAME_ENTITIES</a:t>
                      </a:r>
                      <a:r>
                        <a:rPr lang="en-US" sz="1600" kern="100" baseline="0" dirty="0">
                          <a:latin typeface="Times New Roman"/>
                          <a:ea typeface="標楷體"/>
                          <a:cs typeface="Times New Roman"/>
                        </a:rPr>
                        <a:t>: Number of named entities (NEs) in a sentence</a:t>
                      </a:r>
                      <a:endParaRPr lang="zh-TW" sz="1600" kern="100" baseline="0" dirty="0"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21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00" baseline="0" dirty="0">
                          <a:latin typeface="Times New Roman"/>
                          <a:ea typeface="標楷體"/>
                          <a:cs typeface="Times New Roman"/>
                        </a:rPr>
                        <a:t>Acoustic </a:t>
                      </a:r>
                      <a:r>
                        <a:rPr lang="en-US" sz="1600" kern="100" baseline="0" dirty="0" smtClean="0">
                          <a:latin typeface="Times New Roman"/>
                          <a:ea typeface="標楷體"/>
                          <a:cs typeface="Times New Roman"/>
                        </a:rPr>
                        <a:t>Features (Ac)</a:t>
                      </a:r>
                      <a:endParaRPr lang="zh-TW" sz="1600" kern="100" baseline="0" dirty="0"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i="1" kern="100" baseline="0">
                          <a:latin typeface="Times New Roman"/>
                          <a:ea typeface="標楷體"/>
                          <a:cs typeface="Times New Roman"/>
                        </a:rPr>
                        <a:t>PITCH</a:t>
                      </a:r>
                      <a:r>
                        <a:rPr lang="en-US" sz="1600" kern="100" baseline="0">
                          <a:latin typeface="Times New Roman"/>
                          <a:ea typeface="標楷體"/>
                          <a:cs typeface="Times New Roman"/>
                        </a:rPr>
                        <a:t>: Min/max/mean/difference pitch values of a spoken sentence</a:t>
                      </a:r>
                      <a:endParaRPr lang="zh-TW" sz="1600" kern="100" baseline="0">
                        <a:latin typeface="Times New Roman"/>
                        <a:ea typeface="標楷體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i="1" kern="100" baseline="0">
                          <a:latin typeface="Times New Roman"/>
                          <a:ea typeface="標楷體"/>
                          <a:cs typeface="Times New Roman"/>
                        </a:rPr>
                        <a:t>ENERGY</a:t>
                      </a:r>
                      <a:r>
                        <a:rPr lang="en-US" sz="1600" kern="100" baseline="0">
                          <a:latin typeface="Times New Roman"/>
                          <a:ea typeface="標楷體"/>
                          <a:cs typeface="Times New Roman"/>
                        </a:rPr>
                        <a:t>: Min/max/mean/difference value of energy features of a spoken sentence</a:t>
                      </a:r>
                      <a:endParaRPr lang="zh-TW" sz="1600" kern="100" baseline="0">
                        <a:latin typeface="Times New Roman"/>
                        <a:ea typeface="標楷體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i="1" kern="100" baseline="0">
                          <a:latin typeface="Times New Roman"/>
                          <a:ea typeface="標楷體"/>
                          <a:cs typeface="Times New Roman"/>
                        </a:rPr>
                        <a:t>CONFIDENCE</a:t>
                      </a:r>
                      <a:r>
                        <a:rPr lang="en-US" sz="1600" kern="100" baseline="0">
                          <a:latin typeface="Times New Roman"/>
                          <a:ea typeface="標楷體"/>
                          <a:cs typeface="Times New Roman"/>
                        </a:rPr>
                        <a:t>: Posterior probabilities</a:t>
                      </a:r>
                      <a:endParaRPr lang="zh-TW" sz="1600" kern="100" baseline="0"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1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00" baseline="0" dirty="0">
                          <a:latin typeface="Times New Roman"/>
                          <a:ea typeface="標楷體"/>
                          <a:cs typeface="Times New Roman"/>
                        </a:rPr>
                        <a:t>Relevance </a:t>
                      </a:r>
                      <a:r>
                        <a:rPr lang="en-US" sz="1600" kern="100" baseline="0" dirty="0" smtClean="0">
                          <a:latin typeface="Times New Roman"/>
                          <a:ea typeface="標楷體"/>
                          <a:cs typeface="Times New Roman"/>
                        </a:rPr>
                        <a:t>Features (Re)</a:t>
                      </a:r>
                      <a:endParaRPr lang="zh-TW" sz="1600" kern="100" baseline="0" dirty="0"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i="1" kern="100" baseline="0" dirty="0">
                          <a:latin typeface="Times New Roman"/>
                          <a:ea typeface="標楷體"/>
                          <a:cs typeface="Times New Roman"/>
                        </a:rPr>
                        <a:t>R-VSM</a:t>
                      </a:r>
                      <a:r>
                        <a:rPr lang="en-US" sz="1600" kern="100" baseline="0" dirty="0">
                          <a:latin typeface="Times New Roman"/>
                          <a:ea typeface="標楷體"/>
                          <a:cs typeface="Times New Roman"/>
                        </a:rPr>
                        <a:t>: Relevance score obtained by using the VSM summarizer</a:t>
                      </a:r>
                      <a:endParaRPr lang="zh-TW" sz="1600" kern="100" baseline="0" dirty="0">
                        <a:latin typeface="Times New Roman"/>
                        <a:ea typeface="標楷體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i="1" kern="100" baseline="0" dirty="0">
                          <a:latin typeface="Times New Roman"/>
                          <a:ea typeface="標楷體"/>
                          <a:cs typeface="Times New Roman"/>
                        </a:rPr>
                        <a:t>R-LSA</a:t>
                      </a:r>
                      <a:r>
                        <a:rPr lang="en-US" sz="1600" kern="100" baseline="0" dirty="0">
                          <a:latin typeface="Times New Roman"/>
                          <a:ea typeface="標楷體"/>
                          <a:cs typeface="Times New Roman"/>
                        </a:rPr>
                        <a:t>: Relevance score obtained by using the LSA summarizer</a:t>
                      </a:r>
                      <a:endParaRPr lang="zh-TW" sz="1600" kern="100" baseline="0" dirty="0"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6261" marR="66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785786" y="6406242"/>
            <a:ext cx="800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solidFill>
                  <a:srgbClr val="006600"/>
                </a:solidFill>
              </a:rPr>
              <a:t>Lin et al., “A comparative study of probabilistic ranking models for Chinese spoken document summarization,”  </a:t>
            </a:r>
            <a:r>
              <a:rPr lang="en-US" altLang="zh-TW" sz="1400" i="1" dirty="0" smtClean="0">
                <a:solidFill>
                  <a:srgbClr val="006600"/>
                </a:solidFill>
              </a:rPr>
              <a:t>ACM Transactions on Asian Language Information Processing</a:t>
            </a:r>
            <a:r>
              <a:rPr lang="en-US" altLang="zh-TW" sz="1400" dirty="0" smtClean="0">
                <a:solidFill>
                  <a:srgbClr val="006600"/>
                </a:solidFill>
              </a:rPr>
              <a:t>, March 2009</a:t>
            </a:r>
            <a:endParaRPr lang="zh-TW" altLang="en-US" sz="14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The use of word lattices (PSPL ,CN, et al.) has been an active area of research for robust audio indexing and retrieval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Most of the research efforts devoted to spoken document retrieval focus on  “</a:t>
            </a:r>
            <a:r>
              <a:rPr lang="en-US" altLang="zh-TW" dirty="0" smtClean="0">
                <a:solidFill>
                  <a:srgbClr val="0000CC"/>
                </a:solidFill>
              </a:rPr>
              <a:t>text</a:t>
            </a:r>
            <a:r>
              <a:rPr lang="en-US" altLang="zh-TW" dirty="0" smtClean="0"/>
              <a:t>” queries but not “</a:t>
            </a:r>
            <a:r>
              <a:rPr lang="en-US" altLang="zh-TW" dirty="0" smtClean="0">
                <a:solidFill>
                  <a:srgbClr val="0000CC"/>
                </a:solidFill>
              </a:rPr>
              <a:t>spoken</a:t>
            </a:r>
            <a:r>
              <a:rPr lang="en-US" altLang="zh-TW" dirty="0" smtClean="0"/>
              <a:t>” queries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Given a query stating the user’s information need</a:t>
            </a:r>
          </a:p>
          <a:p>
            <a:pPr lvl="1"/>
            <a:r>
              <a:rPr lang="en-US" altLang="zh-TW" dirty="0" smtClean="0"/>
              <a:t>Which will be preferable ? Finding “</a:t>
            </a:r>
            <a:r>
              <a:rPr lang="en-US" altLang="zh-TW" dirty="0" smtClean="0">
                <a:solidFill>
                  <a:srgbClr val="0000CC"/>
                </a:solidFill>
              </a:rPr>
              <a:t>matched</a:t>
            </a:r>
            <a:r>
              <a:rPr lang="en-US" altLang="zh-TW" dirty="0" smtClean="0"/>
              <a:t>” spoken terms in documents or retrieving “</a:t>
            </a:r>
            <a:r>
              <a:rPr lang="en-US" altLang="zh-TW" dirty="0" smtClean="0">
                <a:solidFill>
                  <a:srgbClr val="0000CC"/>
                </a:solidFill>
              </a:rPr>
              <a:t>relevant</a:t>
            </a:r>
            <a:r>
              <a:rPr lang="en-US" altLang="zh-TW" dirty="0" smtClean="0"/>
              <a:t>” documents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Word topic models (WTM) has shown with good potential for spoken document recognition, search and summarization</a:t>
            </a: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Discussions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Organization and retrieval and of multimedia (or spoken) are much more difficult</a:t>
            </a:r>
          </a:p>
          <a:p>
            <a:pPr lvl="1"/>
            <a:r>
              <a:rPr lang="en-US" altLang="zh-TW" dirty="0" smtClean="0"/>
              <a:t>Written text documents are better structured and easier to browse through</a:t>
            </a:r>
          </a:p>
          <a:p>
            <a:pPr lvl="2"/>
            <a:r>
              <a:rPr lang="en-US" altLang="zh-TW" sz="2000" dirty="0" smtClean="0"/>
              <a:t>Provided with titles and other structure information</a:t>
            </a:r>
          </a:p>
          <a:p>
            <a:pPr lvl="2"/>
            <a:r>
              <a:rPr lang="en-US" altLang="zh-TW" sz="2000" dirty="0" smtClean="0"/>
              <a:t>Easily shown on the screen to glance through (with visual perception)</a:t>
            </a:r>
          </a:p>
          <a:p>
            <a:pPr lvl="2">
              <a:buNone/>
            </a:pPr>
            <a:endParaRPr lang="en-US" altLang="zh-TW" sz="2000" dirty="0" smtClean="0"/>
          </a:p>
          <a:p>
            <a:pPr lvl="1"/>
            <a:r>
              <a:rPr lang="en-US" altLang="zh-TW" dirty="0" smtClean="0"/>
              <a:t>Multimedia (Spoken) documents are just video (audio) signals</a:t>
            </a:r>
          </a:p>
          <a:p>
            <a:pPr lvl="2"/>
            <a:r>
              <a:rPr lang="en-US" altLang="zh-TW" sz="2000" dirty="0" smtClean="0"/>
              <a:t>Users cannot efficiently go through each one from the beginning to the end during browsing, even if the they are automatically transcribed by automatic speech recognition</a:t>
            </a:r>
          </a:p>
          <a:p>
            <a:pPr lvl="2"/>
            <a:r>
              <a:rPr lang="en-US" altLang="zh-TW" sz="2000" dirty="0" smtClean="0"/>
              <a:t>However, abounding </a:t>
            </a:r>
            <a:r>
              <a:rPr lang="en-US" altLang="zh-TW" sz="2000" dirty="0" smtClean="0">
                <a:solidFill>
                  <a:srgbClr val="0000FF"/>
                </a:solidFill>
              </a:rPr>
              <a:t>speaker</a:t>
            </a:r>
            <a:r>
              <a:rPr lang="en-US" altLang="zh-TW" sz="2000" dirty="0" smtClean="0"/>
              <a:t>, </a:t>
            </a:r>
            <a:r>
              <a:rPr lang="en-US" altLang="zh-TW" sz="2000" dirty="0" smtClean="0">
                <a:solidFill>
                  <a:srgbClr val="0000FF"/>
                </a:solidFill>
              </a:rPr>
              <a:t>emotion</a:t>
            </a:r>
            <a:r>
              <a:rPr lang="en-US" altLang="zh-TW" sz="2000" dirty="0" smtClean="0"/>
              <a:t> and </a:t>
            </a:r>
            <a:r>
              <a:rPr lang="en-US" altLang="zh-TW" sz="2000" dirty="0" smtClean="0">
                <a:solidFill>
                  <a:srgbClr val="0000FF"/>
                </a:solidFill>
              </a:rPr>
              <a:t>scene</a:t>
            </a:r>
            <a:r>
              <a:rPr lang="en-US" altLang="zh-TW" sz="2000" dirty="0" smtClean="0"/>
              <a:t> information make them much more attractive than text </a:t>
            </a:r>
          </a:p>
          <a:p>
            <a:pPr lvl="2"/>
            <a:r>
              <a:rPr lang="en-US" altLang="zh-TW" sz="2000" dirty="0" smtClean="0">
                <a:cs typeface="Times New Roman" pitchFamily="18" charset="0"/>
              </a:rPr>
              <a:t>Better approaches for efficient organization and retrieval of multimedia (spoken) documents are highly demanded </a:t>
            </a:r>
            <a:endParaRPr lang="en-US" altLang="zh-TW" sz="2000" dirty="0" smtClean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 (2/2)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IBM’s Research Activities in Speech Translation and Speech-based Multimedia Content Access</a:t>
            </a:r>
            <a:endParaRPr lang="zh-TW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1680" t="26250" r="19140" b="16562"/>
          <a:stretch>
            <a:fillRect/>
          </a:stretch>
        </p:blipFill>
        <p:spPr bwMode="auto">
          <a:xfrm>
            <a:off x="714348" y="1428736"/>
            <a:ext cx="7643866" cy="4702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頁尾版面配置區 6"/>
          <p:cNvSpPr txBox="1">
            <a:spLocks/>
          </p:cNvSpPr>
          <p:nvPr/>
        </p:nvSpPr>
        <p:spPr>
          <a:xfrm>
            <a:off x="2214546" y="6492875"/>
            <a:ext cx="500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ctr"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Adapted from the presentation </a:t>
            </a:r>
            <a:r>
              <a:rPr lang="en-US" altLang="zh-TW" sz="1200" dirty="0" smtClean="0">
                <a:solidFill>
                  <a:srgbClr val="006600"/>
                </a:solidFill>
              </a:rPr>
              <a:t>slides  of Dr. </a:t>
            </a:r>
            <a:r>
              <a:rPr lang="en-US" altLang="zh-TW" sz="1200" dirty="0" err="1" smtClean="0">
                <a:solidFill>
                  <a:srgbClr val="006600"/>
                </a:solidFill>
              </a:rPr>
              <a:t>Yuqing</a:t>
            </a:r>
            <a:r>
              <a:rPr lang="en-US" altLang="zh-TW" sz="1200" dirty="0" smtClean="0">
                <a:solidFill>
                  <a:srgbClr val="006600"/>
                </a:solidFill>
              </a:rPr>
              <a:t> </a:t>
            </a:r>
            <a:r>
              <a:rPr lang="en-US" altLang="zh-TW" sz="1200" dirty="0" err="1" smtClean="0">
                <a:solidFill>
                  <a:srgbClr val="006600"/>
                </a:solidFill>
              </a:rPr>
              <a:t>Gao’s</a:t>
            </a:r>
            <a:r>
              <a:rPr lang="en-US" altLang="zh-TW" sz="1200" dirty="0" smtClean="0">
                <a:solidFill>
                  <a:srgbClr val="006600"/>
                </a:solidFill>
              </a:rPr>
              <a:t> at ISCSLP2008</a:t>
            </a: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786710" y="3929066"/>
            <a:ext cx="1436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 smtClean="0">
                <a:solidFill>
                  <a:srgbClr val="0000CC"/>
                </a:solidFill>
              </a:rPr>
              <a:t>IBM MASTOR </a:t>
            </a:r>
          </a:p>
          <a:p>
            <a:pPr algn="ctr"/>
            <a:r>
              <a:rPr lang="en-US" altLang="zh-TW" sz="1600" b="1" dirty="0" smtClean="0">
                <a:solidFill>
                  <a:srgbClr val="0000CC"/>
                </a:solidFill>
              </a:rPr>
              <a:t>project</a:t>
            </a:r>
            <a:endParaRPr lang="zh-TW" altLang="en-US" sz="1600" b="1" dirty="0">
              <a:solidFill>
                <a:srgbClr val="0000CC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-57" y="3859306"/>
            <a:ext cx="1195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 smtClean="0">
                <a:solidFill>
                  <a:srgbClr val="0000CC"/>
                </a:solidFill>
              </a:rPr>
              <a:t>IBM TALES </a:t>
            </a:r>
          </a:p>
          <a:p>
            <a:pPr algn="ctr"/>
            <a:r>
              <a:rPr lang="en-US" altLang="zh-TW" sz="1600" b="1" dirty="0" smtClean="0">
                <a:solidFill>
                  <a:srgbClr val="0000CC"/>
                </a:solidFill>
              </a:rPr>
              <a:t>project</a:t>
            </a:r>
            <a:endParaRPr lang="zh-TW" altLang="en-US" sz="1600" b="1" dirty="0">
              <a:solidFill>
                <a:srgbClr val="0000CC"/>
              </a:solidFill>
            </a:endParaRPr>
          </a:p>
        </p:txBody>
      </p:sp>
      <p:sp>
        <p:nvSpPr>
          <p:cNvPr id="9" name="AutoShape 5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10613" y="6073775"/>
            <a:ext cx="395287" cy="288925"/>
          </a:xfrm>
          <a:prstGeom prst="actionButtonBackPrevious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>
          <a:xfrm>
            <a:off x="285688" y="1428736"/>
            <a:ext cx="8572592" cy="4214842"/>
          </a:xfrm>
        </p:spPr>
        <p:txBody>
          <a:bodyPr/>
          <a:lstStyle/>
          <a:p>
            <a:pPr>
              <a:buNone/>
            </a:pP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IBM TALES (</a:t>
            </a:r>
            <a:r>
              <a:rPr lang="en-US" dirty="0" err="1" smtClean="0"/>
              <a:t>Translingual</a:t>
            </a:r>
            <a:r>
              <a:rPr lang="en-US" dirty="0" smtClean="0"/>
              <a:t> Automatic Language Exploitation System)</a:t>
            </a:r>
            <a:r>
              <a:rPr lang="zh-TW" altLang="en-US" dirty="0" smtClean="0"/>
              <a:t> </a:t>
            </a:r>
            <a:r>
              <a:rPr lang="en-US" altLang="zh-TW" dirty="0" smtClean="0"/>
              <a:t>Project (1/2)</a:t>
            </a:r>
            <a:endParaRPr lang="zh-TW" alt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 l="20956" t="21706" r="23897" b="16000"/>
          <a:stretch>
            <a:fillRect/>
          </a:stretch>
        </p:blipFill>
        <p:spPr bwMode="auto">
          <a:xfrm>
            <a:off x="857224" y="1500174"/>
            <a:ext cx="6572296" cy="464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頁尾版面配置區 6"/>
          <p:cNvSpPr txBox="1">
            <a:spLocks/>
          </p:cNvSpPr>
          <p:nvPr/>
        </p:nvSpPr>
        <p:spPr>
          <a:xfrm>
            <a:off x="2214546" y="6492875"/>
            <a:ext cx="500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ctr"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Adapted from the presentation </a:t>
            </a:r>
            <a:r>
              <a:rPr lang="en-US" altLang="zh-TW" sz="1200" dirty="0" smtClean="0">
                <a:solidFill>
                  <a:srgbClr val="006600"/>
                </a:solidFill>
              </a:rPr>
              <a:t>slides  of Dr. </a:t>
            </a:r>
            <a:r>
              <a:rPr lang="en-US" altLang="zh-TW" sz="1200" dirty="0" err="1" smtClean="0">
                <a:solidFill>
                  <a:srgbClr val="006600"/>
                </a:solidFill>
              </a:rPr>
              <a:t>Yuqing</a:t>
            </a:r>
            <a:r>
              <a:rPr lang="en-US" altLang="zh-TW" sz="1200" dirty="0" smtClean="0">
                <a:solidFill>
                  <a:srgbClr val="006600"/>
                </a:solidFill>
              </a:rPr>
              <a:t> </a:t>
            </a:r>
            <a:r>
              <a:rPr lang="en-US" altLang="zh-TW" sz="1200" dirty="0" err="1" smtClean="0">
                <a:solidFill>
                  <a:srgbClr val="006600"/>
                </a:solidFill>
              </a:rPr>
              <a:t>Gao’s</a:t>
            </a:r>
            <a:r>
              <a:rPr lang="en-US" altLang="zh-TW" sz="1200" dirty="0" smtClean="0">
                <a:solidFill>
                  <a:srgbClr val="006600"/>
                </a:solidFill>
              </a:rPr>
              <a:t> at ISCSLP2008</a:t>
            </a: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429388" y="4214818"/>
            <a:ext cx="27860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</a:rPr>
              <a:t>TALES is a IBM solution for English </a:t>
            </a:r>
          </a:p>
          <a:p>
            <a:r>
              <a:rPr lang="en-US" sz="1400" dirty="0" smtClean="0">
                <a:solidFill>
                  <a:srgbClr val="0000CC"/>
                </a:solidFill>
              </a:rPr>
              <a:t>speakers for global news </a:t>
            </a:r>
          </a:p>
          <a:p>
            <a:r>
              <a:rPr lang="en-US" sz="1400" dirty="0" smtClean="0">
                <a:solidFill>
                  <a:srgbClr val="0000CC"/>
                </a:solidFill>
              </a:rPr>
              <a:t>monitoring for Arabic, Chinese, </a:t>
            </a:r>
          </a:p>
          <a:p>
            <a:r>
              <a:rPr lang="en-US" sz="1400" dirty="0" smtClean="0">
                <a:solidFill>
                  <a:srgbClr val="0000CC"/>
                </a:solidFill>
              </a:rPr>
              <a:t>Farsi, Spanish, and English video and web news sources.</a:t>
            </a:r>
            <a:endParaRPr lang="zh-TW" altLang="en-US" sz="1400" dirty="0">
              <a:solidFill>
                <a:srgbClr val="0000CC"/>
              </a:solidFill>
            </a:endParaRPr>
          </a:p>
        </p:txBody>
      </p:sp>
      <p:sp>
        <p:nvSpPr>
          <p:cNvPr id="9" name="AutoShape 5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10613" y="6073775"/>
            <a:ext cx="395287" cy="288925"/>
          </a:xfrm>
          <a:prstGeom prst="actionButtonBackPrevious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857224" y="6148200"/>
            <a:ext cx="6522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0000CC"/>
                </a:solidFill>
                <a:hlinkClick r:id="rId4"/>
              </a:rPr>
              <a:t>http://domino.research.ibm.com/comm/research_projects.nsf/pages/tales.index.html</a:t>
            </a:r>
            <a:endParaRPr lang="en-US" altLang="zh-TW" sz="1400" dirty="0" smtClean="0">
              <a:solidFill>
                <a:srgbClr val="0000CC"/>
              </a:solidFill>
            </a:endParaRPr>
          </a:p>
          <a:p>
            <a:endParaRPr lang="zh-TW" altLang="en-US" sz="14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IBM TALES (</a:t>
            </a:r>
            <a:r>
              <a:rPr lang="en-US" dirty="0" err="1" smtClean="0"/>
              <a:t>Translingual</a:t>
            </a:r>
            <a:r>
              <a:rPr lang="en-US" dirty="0" smtClean="0"/>
              <a:t> Automatic Language Exploitation System)</a:t>
            </a:r>
            <a:r>
              <a:rPr lang="zh-TW" altLang="en-US" dirty="0" smtClean="0"/>
              <a:t> </a:t>
            </a:r>
            <a:r>
              <a:rPr lang="en-US" altLang="zh-TW" dirty="0" smtClean="0"/>
              <a:t>Project (2/2)</a:t>
            </a:r>
            <a:endParaRPr lang="zh-TW" altLang="en-US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/>
          <a:srcRect l="18013" r="14818" b="7298"/>
          <a:stretch>
            <a:fillRect/>
          </a:stretch>
        </p:blipFill>
        <p:spPr bwMode="auto">
          <a:xfrm>
            <a:off x="4786314" y="1785926"/>
            <a:ext cx="4058111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 l="21680" t="27955" r="19726" b="17500"/>
          <a:stretch>
            <a:fillRect/>
          </a:stretch>
        </p:blipFill>
        <p:spPr bwMode="auto">
          <a:xfrm>
            <a:off x="0" y="3143248"/>
            <a:ext cx="4911363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文字方塊 7"/>
          <p:cNvSpPr txBox="1"/>
          <p:nvPr/>
        </p:nvSpPr>
        <p:spPr>
          <a:xfrm>
            <a:off x="214282" y="2786058"/>
            <a:ext cx="4230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rgbClr val="0000CC"/>
                </a:solidFill>
              </a:rPr>
              <a:t>Foreign Broadcast Video Monitoring and Search</a:t>
            </a:r>
            <a:endParaRPr lang="zh-TW" altLang="en-US" sz="1600" dirty="0">
              <a:solidFill>
                <a:srgbClr val="0000CC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733341" y="1452282"/>
            <a:ext cx="3585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rgbClr val="0000CC"/>
                </a:solidFill>
              </a:rPr>
              <a:t>Foreign Web Site Translation and Search</a:t>
            </a:r>
            <a:endParaRPr lang="zh-TW" altLang="en-US" sz="1600" dirty="0">
              <a:solidFill>
                <a:srgbClr val="0000CC"/>
              </a:solidFill>
            </a:endParaRPr>
          </a:p>
        </p:txBody>
      </p:sp>
      <p:sp>
        <p:nvSpPr>
          <p:cNvPr id="10" name="頁尾版面配置區 6"/>
          <p:cNvSpPr txBox="1">
            <a:spLocks/>
          </p:cNvSpPr>
          <p:nvPr/>
        </p:nvSpPr>
        <p:spPr>
          <a:xfrm>
            <a:off x="2214546" y="6492875"/>
            <a:ext cx="500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ctr"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Adapted from the presentation </a:t>
            </a:r>
            <a:r>
              <a:rPr lang="en-US" altLang="zh-TW" sz="1200" dirty="0" smtClean="0">
                <a:solidFill>
                  <a:srgbClr val="006600"/>
                </a:solidFill>
              </a:rPr>
              <a:t>slides  of Dr. </a:t>
            </a:r>
            <a:r>
              <a:rPr lang="en-US" altLang="zh-TW" sz="1200" dirty="0" err="1" smtClean="0">
                <a:solidFill>
                  <a:srgbClr val="006600"/>
                </a:solidFill>
              </a:rPr>
              <a:t>Yuqing</a:t>
            </a:r>
            <a:r>
              <a:rPr lang="en-US" altLang="zh-TW" sz="1200" dirty="0" smtClean="0">
                <a:solidFill>
                  <a:srgbClr val="006600"/>
                </a:solidFill>
              </a:rPr>
              <a:t> </a:t>
            </a:r>
            <a:r>
              <a:rPr lang="en-US" altLang="zh-TW" sz="1200" dirty="0" err="1" smtClean="0">
                <a:solidFill>
                  <a:srgbClr val="006600"/>
                </a:solidFill>
              </a:rPr>
              <a:t>Gao’s</a:t>
            </a:r>
            <a:r>
              <a:rPr lang="en-US" altLang="zh-TW" sz="1200" dirty="0" smtClean="0">
                <a:solidFill>
                  <a:srgbClr val="006600"/>
                </a:solidFill>
              </a:rPr>
              <a:t> at ISCSLP2008</a:t>
            </a: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AutoShape 5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10613" y="6073775"/>
            <a:ext cx="395287" cy="288925"/>
          </a:xfrm>
          <a:prstGeom prst="actionButtonBackPrevious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13" name="文字方塊 12">
            <a:hlinkClick r:id="rId5" action="ppaction://hlinkfile"/>
          </p:cNvPr>
          <p:cNvSpPr txBox="1"/>
          <p:nvPr/>
        </p:nvSpPr>
        <p:spPr>
          <a:xfrm>
            <a:off x="285720" y="1571612"/>
            <a:ext cx="1451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hlinkClick r:id="rId5" action="ppaction://hlinkfile"/>
              </a:rPr>
              <a:t>TALES Demo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>
          <a:xfrm>
            <a:off x="285720" y="1357298"/>
            <a:ext cx="8572592" cy="4786346"/>
          </a:xfrm>
        </p:spPr>
        <p:txBody>
          <a:bodyPr/>
          <a:lstStyle/>
          <a:p>
            <a:r>
              <a:rPr lang="en-US" dirty="0" smtClean="0"/>
              <a:t>MASTOR is a two-way, free form speech translator that assists human communication using natural spoken language for people who do not share a common language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IBM </a:t>
            </a:r>
            <a:r>
              <a:rPr lang="en-US" dirty="0" err="1" smtClean="0"/>
              <a:t>Mastor</a:t>
            </a:r>
            <a:r>
              <a:rPr lang="en-US" dirty="0" smtClean="0"/>
              <a:t> (Speech-to-Speech Translation)</a:t>
            </a:r>
            <a:r>
              <a:rPr lang="zh-TW" altLang="en-US" dirty="0" smtClean="0"/>
              <a:t> </a:t>
            </a:r>
            <a:r>
              <a:rPr lang="en-US" altLang="zh-TW" dirty="0" smtClean="0"/>
              <a:t>Project (1/2)</a:t>
            </a:r>
            <a:endParaRPr lang="zh-TW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22266" t="23124" r="19726" b="16875"/>
          <a:stretch>
            <a:fillRect/>
          </a:stretch>
        </p:blipFill>
        <p:spPr bwMode="auto">
          <a:xfrm>
            <a:off x="1357290" y="2428868"/>
            <a:ext cx="5715040" cy="3694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AutoShape 5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10613" y="6073775"/>
            <a:ext cx="395287" cy="288925"/>
          </a:xfrm>
          <a:prstGeom prst="actionButtonBackPrevious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8" name="頁尾版面配置區 6"/>
          <p:cNvSpPr txBox="1">
            <a:spLocks/>
          </p:cNvSpPr>
          <p:nvPr/>
        </p:nvSpPr>
        <p:spPr>
          <a:xfrm>
            <a:off x="2214546" y="6492875"/>
            <a:ext cx="500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ctr"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Adapted from the presentation </a:t>
            </a:r>
            <a:r>
              <a:rPr lang="en-US" altLang="zh-TW" sz="1200" dirty="0" smtClean="0">
                <a:solidFill>
                  <a:srgbClr val="006600"/>
                </a:solidFill>
              </a:rPr>
              <a:t>slides  of Dr. </a:t>
            </a:r>
            <a:r>
              <a:rPr lang="en-US" altLang="zh-TW" sz="1200" dirty="0" err="1" smtClean="0">
                <a:solidFill>
                  <a:srgbClr val="006600"/>
                </a:solidFill>
              </a:rPr>
              <a:t>Yuqing</a:t>
            </a:r>
            <a:r>
              <a:rPr lang="en-US" altLang="zh-TW" sz="1200" dirty="0" smtClean="0">
                <a:solidFill>
                  <a:srgbClr val="006600"/>
                </a:solidFill>
              </a:rPr>
              <a:t> </a:t>
            </a:r>
            <a:r>
              <a:rPr lang="en-US" altLang="zh-TW" sz="1200" dirty="0" err="1" smtClean="0">
                <a:solidFill>
                  <a:srgbClr val="006600"/>
                </a:solidFill>
              </a:rPr>
              <a:t>Gao’s</a:t>
            </a:r>
            <a:r>
              <a:rPr lang="en-US" altLang="zh-TW" sz="1200" dirty="0" smtClean="0">
                <a:solidFill>
                  <a:srgbClr val="006600"/>
                </a:solidFill>
              </a:rPr>
              <a:t> at ISCSLP2008</a:t>
            </a: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928662" y="6143644"/>
            <a:ext cx="6688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hlinkClick r:id="rId4"/>
              </a:rPr>
              <a:t>http://domino.research.ibm.com/comm/research_projects.nsf/pages/mastor.index.html</a:t>
            </a:r>
            <a:endParaRPr lang="en-US" altLang="zh-TW" sz="1400" dirty="0" smtClean="0"/>
          </a:p>
          <a:p>
            <a:endParaRPr lang="zh-TW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IBM </a:t>
            </a:r>
            <a:r>
              <a:rPr lang="en-US" dirty="0" err="1" smtClean="0"/>
              <a:t>Mastor</a:t>
            </a:r>
            <a:r>
              <a:rPr lang="en-US" dirty="0" smtClean="0"/>
              <a:t> (Speech-to-Speech Translation)</a:t>
            </a:r>
            <a:r>
              <a:rPr lang="zh-TW" altLang="en-US" dirty="0" smtClean="0"/>
              <a:t> </a:t>
            </a:r>
            <a:r>
              <a:rPr lang="en-US" altLang="zh-TW" dirty="0" smtClean="0"/>
              <a:t>Project (2/2)</a:t>
            </a:r>
            <a:endParaRPr lang="zh-TW" altLang="en-US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/>
          <a:srcRect l="18828" t="16702" r="17346" b="15963"/>
          <a:stretch>
            <a:fillRect/>
          </a:stretch>
        </p:blipFill>
        <p:spPr bwMode="auto">
          <a:xfrm>
            <a:off x="4179277" y="1500174"/>
            <a:ext cx="4964723" cy="3273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l="19922" t="21562" r="16838" b="11588"/>
          <a:stretch>
            <a:fillRect/>
          </a:stretch>
        </p:blipFill>
        <p:spPr bwMode="auto">
          <a:xfrm>
            <a:off x="0" y="2928934"/>
            <a:ext cx="4433303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頁尾版面配置區 6"/>
          <p:cNvSpPr txBox="1">
            <a:spLocks/>
          </p:cNvSpPr>
          <p:nvPr/>
        </p:nvSpPr>
        <p:spPr>
          <a:xfrm>
            <a:off x="2214546" y="6492875"/>
            <a:ext cx="500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ctr"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Adapted from the presentation </a:t>
            </a:r>
            <a:r>
              <a:rPr lang="en-US" altLang="zh-TW" sz="1200" dirty="0" smtClean="0">
                <a:solidFill>
                  <a:srgbClr val="006600"/>
                </a:solidFill>
              </a:rPr>
              <a:t>slides  of Dr. </a:t>
            </a:r>
            <a:r>
              <a:rPr lang="en-US" altLang="zh-TW" sz="1200" dirty="0" err="1" smtClean="0">
                <a:solidFill>
                  <a:srgbClr val="006600"/>
                </a:solidFill>
              </a:rPr>
              <a:t>Yuqing</a:t>
            </a:r>
            <a:r>
              <a:rPr lang="en-US" altLang="zh-TW" sz="1200" dirty="0" smtClean="0">
                <a:solidFill>
                  <a:srgbClr val="006600"/>
                </a:solidFill>
              </a:rPr>
              <a:t> </a:t>
            </a:r>
            <a:r>
              <a:rPr lang="en-US" altLang="zh-TW" sz="1200" dirty="0" err="1" smtClean="0">
                <a:solidFill>
                  <a:srgbClr val="006600"/>
                </a:solidFill>
              </a:rPr>
              <a:t>Gao’s</a:t>
            </a:r>
            <a:r>
              <a:rPr lang="en-US" altLang="zh-TW" sz="1200" dirty="0" smtClean="0">
                <a:solidFill>
                  <a:srgbClr val="006600"/>
                </a:solidFill>
              </a:rPr>
              <a:t> at ISCSLP2008</a:t>
            </a: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AutoShape 5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10613" y="6073775"/>
            <a:ext cx="395287" cy="288925"/>
          </a:xfrm>
          <a:prstGeom prst="actionButtonBackPrevious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7429520" y="4857760"/>
            <a:ext cx="1705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hlinkClick r:id="rId5" action="ppaction://hlinkfile"/>
              </a:rPr>
              <a:t>MASTOR Demo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IBM’s Audio-Visual Search Solutions</a:t>
            </a:r>
            <a:endParaRPr lang="zh-TW" alt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62057" y="2962295"/>
            <a:ext cx="1447800" cy="838200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>
                <a:solidFill>
                  <a:srgbClr val="000000"/>
                </a:solidFill>
                <a:ea typeface="新細明體" charset="-120"/>
              </a:rPr>
              <a:t>ViaScribe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887882" y="4992708"/>
            <a:ext cx="1447800" cy="838200"/>
          </a:xfrm>
          <a:prstGeom prst="rect">
            <a:avLst/>
          </a:prstGeom>
          <a:solidFill>
            <a:srgbClr val="BBE0E3">
              <a:alpha val="48000"/>
            </a:srgbClr>
          </a:solidFill>
          <a:ln w="9525">
            <a:solidFill>
              <a:srgbClr val="00000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 sz="1400">
                <a:solidFill>
                  <a:srgbClr val="000000"/>
                </a:solidFill>
                <a:ea typeface="新細明體" charset="-120"/>
              </a:rPr>
              <a:t>Automatic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 sz="1400">
                <a:solidFill>
                  <a:srgbClr val="000000"/>
                </a:solidFill>
                <a:ea typeface="新細明體" charset="-120"/>
              </a:rPr>
              <a:t>Slides-to-video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 sz="1400">
                <a:solidFill>
                  <a:srgbClr val="000000"/>
                </a:solidFill>
                <a:ea typeface="新細明體" charset="-120"/>
              </a:rPr>
              <a:t>synchronization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919257" y="4992708"/>
            <a:ext cx="1362075" cy="838200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>
                <a:solidFill>
                  <a:srgbClr val="000000"/>
                </a:solidFill>
                <a:ea typeface="新細明體" charset="-120"/>
              </a:rPr>
              <a:t>CueVideo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46520" y="2990870"/>
            <a:ext cx="2189162" cy="838200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>
                <a:solidFill>
                  <a:srgbClr val="000000"/>
                </a:solidFill>
                <a:ea typeface="新細明體" charset="-120"/>
              </a:rPr>
              <a:t>Personalized Views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>
                <a:solidFill>
                  <a:srgbClr val="000000"/>
                </a:solidFill>
                <a:ea typeface="新細明體" charset="-120"/>
              </a:rPr>
              <a:t>Producer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878107" y="2962295"/>
            <a:ext cx="1333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 sz="1200">
                <a:solidFill>
                  <a:srgbClr val="000000"/>
                </a:solidFill>
                <a:ea typeface="新細明體" charset="-120"/>
              </a:rPr>
              <a:t>Time-aligned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 sz="1200">
                <a:solidFill>
                  <a:srgbClr val="000000"/>
                </a:solidFill>
                <a:ea typeface="新細明體" charset="-120"/>
              </a:rPr>
              <a:t>Transcript, slides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66707" y="3144858"/>
            <a:ext cx="698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 sz="1200">
                <a:solidFill>
                  <a:srgbClr val="000000"/>
                </a:solidFill>
                <a:ea typeface="新細明體" charset="-120"/>
              </a:rPr>
              <a:t>Speech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07982" y="5103833"/>
            <a:ext cx="6143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 sz="1200">
                <a:solidFill>
                  <a:srgbClr val="000000"/>
                </a:solidFill>
                <a:ea typeface="新細明體" charset="-120"/>
              </a:rPr>
              <a:t>Video 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330545" y="5378470"/>
            <a:ext cx="1103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 sz="1200">
                <a:solidFill>
                  <a:srgbClr val="000000"/>
                </a:solidFill>
                <a:ea typeface="新細明體" charset="-120"/>
              </a:rPr>
              <a:t>Time-aligned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 sz="1200">
                <a:solidFill>
                  <a:srgbClr val="000000"/>
                </a:solidFill>
                <a:ea typeface="新細明體" charset="-120"/>
              </a:rPr>
              <a:t>Key-frames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214282" y="3913208"/>
            <a:ext cx="915988" cy="773112"/>
            <a:chOff x="816" y="3301"/>
            <a:chExt cx="625" cy="535"/>
          </a:xfrm>
        </p:grpSpPr>
        <p:sp>
          <p:nvSpPr>
            <p:cNvPr id="13" name="AutoShape 12"/>
            <p:cNvSpPr>
              <a:spLocks noChangeAspect="1" noChangeArrowheads="1" noTextEdit="1"/>
            </p:cNvSpPr>
            <p:nvPr/>
          </p:nvSpPr>
          <p:spPr bwMode="auto">
            <a:xfrm>
              <a:off x="816" y="3301"/>
              <a:ext cx="625" cy="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818" y="3312"/>
              <a:ext cx="260" cy="323"/>
            </a:xfrm>
            <a:custGeom>
              <a:avLst/>
              <a:gdLst/>
              <a:ahLst/>
              <a:cxnLst>
                <a:cxn ang="0">
                  <a:pos x="381" y="1"/>
                </a:cxn>
                <a:cxn ang="0">
                  <a:pos x="350" y="0"/>
                </a:cxn>
                <a:cxn ang="0">
                  <a:pos x="295" y="5"/>
                </a:cxn>
                <a:cxn ang="0">
                  <a:pos x="228" y="20"/>
                </a:cxn>
                <a:cxn ang="0">
                  <a:pos x="155" y="50"/>
                </a:cxn>
                <a:cxn ang="0">
                  <a:pos x="86" y="103"/>
                </a:cxn>
                <a:cxn ang="0">
                  <a:pos x="34" y="181"/>
                </a:cxn>
                <a:cxn ang="0">
                  <a:pos x="4" y="291"/>
                </a:cxn>
                <a:cxn ang="0">
                  <a:pos x="5" y="430"/>
                </a:cxn>
                <a:cxn ang="0">
                  <a:pos x="39" y="550"/>
                </a:cxn>
                <a:cxn ang="0">
                  <a:pos x="98" y="649"/>
                </a:cxn>
                <a:cxn ang="0">
                  <a:pos x="173" y="733"/>
                </a:cxn>
                <a:cxn ang="0">
                  <a:pos x="260" y="808"/>
                </a:cxn>
                <a:cxn ang="0">
                  <a:pos x="353" y="881"/>
                </a:cxn>
                <a:cxn ang="0">
                  <a:pos x="443" y="959"/>
                </a:cxn>
                <a:cxn ang="0">
                  <a:pos x="524" y="1048"/>
                </a:cxn>
                <a:cxn ang="0">
                  <a:pos x="592" y="1149"/>
                </a:cxn>
                <a:cxn ang="0">
                  <a:pos x="664" y="1226"/>
                </a:cxn>
                <a:cxn ang="0">
                  <a:pos x="736" y="1274"/>
                </a:cxn>
                <a:cxn ang="0">
                  <a:pos x="806" y="1290"/>
                </a:cxn>
                <a:cxn ang="0">
                  <a:pos x="870" y="1276"/>
                </a:cxn>
                <a:cxn ang="0">
                  <a:pos x="925" y="1231"/>
                </a:cxn>
                <a:cxn ang="0">
                  <a:pos x="967" y="1155"/>
                </a:cxn>
                <a:cxn ang="0">
                  <a:pos x="995" y="1049"/>
                </a:cxn>
                <a:cxn ang="0">
                  <a:pos x="1011" y="836"/>
                </a:cxn>
                <a:cxn ang="0">
                  <a:pos x="1037" y="526"/>
                </a:cxn>
                <a:cxn ang="0">
                  <a:pos x="1040" y="249"/>
                </a:cxn>
                <a:cxn ang="0">
                  <a:pos x="985" y="70"/>
                </a:cxn>
                <a:cxn ang="0">
                  <a:pos x="887" y="31"/>
                </a:cxn>
                <a:cxn ang="0">
                  <a:pos x="804" y="23"/>
                </a:cxn>
                <a:cxn ang="0">
                  <a:pos x="714" y="16"/>
                </a:cxn>
                <a:cxn ang="0">
                  <a:pos x="625" y="10"/>
                </a:cxn>
                <a:cxn ang="0">
                  <a:pos x="542" y="6"/>
                </a:cxn>
                <a:cxn ang="0">
                  <a:pos x="473" y="4"/>
                </a:cxn>
                <a:cxn ang="0">
                  <a:pos x="419" y="3"/>
                </a:cxn>
                <a:cxn ang="0">
                  <a:pos x="390" y="1"/>
                </a:cxn>
              </a:cxnLst>
              <a:rect l="0" t="0" r="r" b="b"/>
              <a:pathLst>
                <a:path w="1043" h="1290">
                  <a:moveTo>
                    <a:pt x="386" y="1"/>
                  </a:moveTo>
                  <a:lnTo>
                    <a:pt x="381" y="1"/>
                  </a:lnTo>
                  <a:lnTo>
                    <a:pt x="370" y="0"/>
                  </a:lnTo>
                  <a:lnTo>
                    <a:pt x="350" y="0"/>
                  </a:lnTo>
                  <a:lnTo>
                    <a:pt x="325" y="3"/>
                  </a:lnTo>
                  <a:lnTo>
                    <a:pt x="295" y="5"/>
                  </a:lnTo>
                  <a:lnTo>
                    <a:pt x="263" y="11"/>
                  </a:lnTo>
                  <a:lnTo>
                    <a:pt x="228" y="20"/>
                  </a:lnTo>
                  <a:lnTo>
                    <a:pt x="191" y="33"/>
                  </a:lnTo>
                  <a:lnTo>
                    <a:pt x="155" y="50"/>
                  </a:lnTo>
                  <a:lnTo>
                    <a:pt x="120" y="74"/>
                  </a:lnTo>
                  <a:lnTo>
                    <a:pt x="86" y="103"/>
                  </a:lnTo>
                  <a:lnTo>
                    <a:pt x="58" y="138"/>
                  </a:lnTo>
                  <a:lnTo>
                    <a:pt x="34" y="181"/>
                  </a:lnTo>
                  <a:lnTo>
                    <a:pt x="15" y="231"/>
                  </a:lnTo>
                  <a:lnTo>
                    <a:pt x="4" y="291"/>
                  </a:lnTo>
                  <a:lnTo>
                    <a:pt x="0" y="360"/>
                  </a:lnTo>
                  <a:lnTo>
                    <a:pt x="5" y="430"/>
                  </a:lnTo>
                  <a:lnTo>
                    <a:pt x="19" y="494"/>
                  </a:lnTo>
                  <a:lnTo>
                    <a:pt x="39" y="550"/>
                  </a:lnTo>
                  <a:lnTo>
                    <a:pt x="65" y="603"/>
                  </a:lnTo>
                  <a:lnTo>
                    <a:pt x="98" y="649"/>
                  </a:lnTo>
                  <a:lnTo>
                    <a:pt x="134" y="693"/>
                  </a:lnTo>
                  <a:lnTo>
                    <a:pt x="173" y="733"/>
                  </a:lnTo>
                  <a:lnTo>
                    <a:pt x="216" y="770"/>
                  </a:lnTo>
                  <a:lnTo>
                    <a:pt x="260" y="808"/>
                  </a:lnTo>
                  <a:lnTo>
                    <a:pt x="306" y="844"/>
                  </a:lnTo>
                  <a:lnTo>
                    <a:pt x="353" y="881"/>
                  </a:lnTo>
                  <a:lnTo>
                    <a:pt x="398" y="919"/>
                  </a:lnTo>
                  <a:lnTo>
                    <a:pt x="443" y="959"/>
                  </a:lnTo>
                  <a:lnTo>
                    <a:pt x="484" y="1001"/>
                  </a:lnTo>
                  <a:lnTo>
                    <a:pt x="524" y="1048"/>
                  </a:lnTo>
                  <a:lnTo>
                    <a:pt x="559" y="1099"/>
                  </a:lnTo>
                  <a:lnTo>
                    <a:pt x="592" y="1149"/>
                  </a:lnTo>
                  <a:lnTo>
                    <a:pt x="629" y="1191"/>
                  </a:lnTo>
                  <a:lnTo>
                    <a:pt x="664" y="1226"/>
                  </a:lnTo>
                  <a:lnTo>
                    <a:pt x="700" y="1254"/>
                  </a:lnTo>
                  <a:lnTo>
                    <a:pt x="736" y="1274"/>
                  </a:lnTo>
                  <a:lnTo>
                    <a:pt x="771" y="1286"/>
                  </a:lnTo>
                  <a:lnTo>
                    <a:pt x="806" y="1290"/>
                  </a:lnTo>
                  <a:lnTo>
                    <a:pt x="839" y="1288"/>
                  </a:lnTo>
                  <a:lnTo>
                    <a:pt x="870" y="1276"/>
                  </a:lnTo>
                  <a:lnTo>
                    <a:pt x="899" y="1258"/>
                  </a:lnTo>
                  <a:lnTo>
                    <a:pt x="925" y="1231"/>
                  </a:lnTo>
                  <a:lnTo>
                    <a:pt x="949" y="1198"/>
                  </a:lnTo>
                  <a:lnTo>
                    <a:pt x="967" y="1155"/>
                  </a:lnTo>
                  <a:lnTo>
                    <a:pt x="984" y="1106"/>
                  </a:lnTo>
                  <a:lnTo>
                    <a:pt x="995" y="1049"/>
                  </a:lnTo>
                  <a:lnTo>
                    <a:pt x="1001" y="983"/>
                  </a:lnTo>
                  <a:lnTo>
                    <a:pt x="1011" y="836"/>
                  </a:lnTo>
                  <a:lnTo>
                    <a:pt x="1025" y="681"/>
                  </a:lnTo>
                  <a:lnTo>
                    <a:pt x="1037" y="526"/>
                  </a:lnTo>
                  <a:lnTo>
                    <a:pt x="1043" y="380"/>
                  </a:lnTo>
                  <a:lnTo>
                    <a:pt x="1040" y="249"/>
                  </a:lnTo>
                  <a:lnTo>
                    <a:pt x="1021" y="144"/>
                  </a:lnTo>
                  <a:lnTo>
                    <a:pt x="985" y="70"/>
                  </a:lnTo>
                  <a:lnTo>
                    <a:pt x="925" y="36"/>
                  </a:lnTo>
                  <a:lnTo>
                    <a:pt x="887" y="31"/>
                  </a:lnTo>
                  <a:lnTo>
                    <a:pt x="846" y="26"/>
                  </a:lnTo>
                  <a:lnTo>
                    <a:pt x="804" y="23"/>
                  </a:lnTo>
                  <a:lnTo>
                    <a:pt x="759" y="19"/>
                  </a:lnTo>
                  <a:lnTo>
                    <a:pt x="714" y="16"/>
                  </a:lnTo>
                  <a:lnTo>
                    <a:pt x="670" y="13"/>
                  </a:lnTo>
                  <a:lnTo>
                    <a:pt x="625" y="10"/>
                  </a:lnTo>
                  <a:lnTo>
                    <a:pt x="582" y="9"/>
                  </a:lnTo>
                  <a:lnTo>
                    <a:pt x="542" y="6"/>
                  </a:lnTo>
                  <a:lnTo>
                    <a:pt x="506" y="5"/>
                  </a:lnTo>
                  <a:lnTo>
                    <a:pt x="473" y="4"/>
                  </a:lnTo>
                  <a:lnTo>
                    <a:pt x="444" y="3"/>
                  </a:lnTo>
                  <a:lnTo>
                    <a:pt x="419" y="3"/>
                  </a:lnTo>
                  <a:lnTo>
                    <a:pt x="401" y="1"/>
                  </a:lnTo>
                  <a:lnTo>
                    <a:pt x="390" y="1"/>
                  </a:lnTo>
                  <a:lnTo>
                    <a:pt x="386" y="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823" y="3315"/>
              <a:ext cx="253" cy="312"/>
            </a:xfrm>
            <a:custGeom>
              <a:avLst/>
              <a:gdLst/>
              <a:ahLst/>
              <a:cxnLst>
                <a:cxn ang="0">
                  <a:pos x="370" y="2"/>
                </a:cxn>
                <a:cxn ang="0">
                  <a:pos x="339" y="2"/>
                </a:cxn>
                <a:cxn ang="0">
                  <a:pos x="286" y="5"/>
                </a:cxn>
                <a:cxn ang="0">
                  <a:pos x="220" y="20"/>
                </a:cxn>
                <a:cxn ang="0">
                  <a:pos x="150" y="50"/>
                </a:cxn>
                <a:cxn ang="0">
                  <a:pos x="84" y="100"/>
                </a:cxn>
                <a:cxn ang="0">
                  <a:pos x="32" y="175"/>
                </a:cxn>
                <a:cxn ang="0">
                  <a:pos x="4" y="283"/>
                </a:cxn>
                <a:cxn ang="0">
                  <a:pos x="5" y="417"/>
                </a:cxn>
                <a:cxn ang="0">
                  <a:pos x="37" y="533"/>
                </a:cxn>
                <a:cxn ang="0">
                  <a:pos x="94" y="628"/>
                </a:cxn>
                <a:cxn ang="0">
                  <a:pos x="167" y="709"/>
                </a:cxn>
                <a:cxn ang="0">
                  <a:pos x="251" y="782"/>
                </a:cxn>
                <a:cxn ang="0">
                  <a:pos x="340" y="853"/>
                </a:cxn>
                <a:cxn ang="0">
                  <a:pos x="427" y="928"/>
                </a:cxn>
                <a:cxn ang="0">
                  <a:pos x="506" y="1014"/>
                </a:cxn>
                <a:cxn ang="0">
                  <a:pos x="572" y="1112"/>
                </a:cxn>
                <a:cxn ang="0">
                  <a:pos x="641" y="1185"/>
                </a:cxn>
                <a:cxn ang="0">
                  <a:pos x="711" y="1232"/>
                </a:cxn>
                <a:cxn ang="0">
                  <a:pos x="778" y="1248"/>
                </a:cxn>
                <a:cxn ang="0">
                  <a:pos x="841" y="1235"/>
                </a:cxn>
                <a:cxn ang="0">
                  <a:pos x="893" y="1192"/>
                </a:cxn>
                <a:cxn ang="0">
                  <a:pos x="935" y="1118"/>
                </a:cxn>
                <a:cxn ang="0">
                  <a:pos x="961" y="1014"/>
                </a:cxn>
                <a:cxn ang="0">
                  <a:pos x="977" y="809"/>
                </a:cxn>
                <a:cxn ang="0">
                  <a:pos x="1002" y="509"/>
                </a:cxn>
                <a:cxn ang="0">
                  <a:pos x="1004" y="242"/>
                </a:cxn>
                <a:cxn ang="0">
                  <a:pos x="951" y="68"/>
                </a:cxn>
                <a:cxn ang="0">
                  <a:pos x="857" y="30"/>
                </a:cxn>
                <a:cxn ang="0">
                  <a:pos x="776" y="23"/>
                </a:cxn>
                <a:cxn ang="0">
                  <a:pos x="690" y="15"/>
                </a:cxn>
                <a:cxn ang="0">
                  <a:pos x="605" y="10"/>
                </a:cxn>
                <a:cxn ang="0">
                  <a:pos x="525" y="7"/>
                </a:cxn>
                <a:cxn ang="0">
                  <a:pos x="456" y="4"/>
                </a:cxn>
                <a:cxn ang="0">
                  <a:pos x="406" y="3"/>
                </a:cxn>
                <a:cxn ang="0">
                  <a:pos x="377" y="2"/>
                </a:cxn>
              </a:cxnLst>
              <a:rect l="0" t="0" r="r" b="b"/>
              <a:pathLst>
                <a:path w="1008" h="1248">
                  <a:moveTo>
                    <a:pt x="374" y="2"/>
                  </a:moveTo>
                  <a:lnTo>
                    <a:pt x="370" y="2"/>
                  </a:lnTo>
                  <a:lnTo>
                    <a:pt x="357" y="0"/>
                  </a:lnTo>
                  <a:lnTo>
                    <a:pt x="339" y="2"/>
                  </a:lnTo>
                  <a:lnTo>
                    <a:pt x="315" y="3"/>
                  </a:lnTo>
                  <a:lnTo>
                    <a:pt x="286" y="5"/>
                  </a:lnTo>
                  <a:lnTo>
                    <a:pt x="254" y="12"/>
                  </a:lnTo>
                  <a:lnTo>
                    <a:pt x="220" y="20"/>
                  </a:lnTo>
                  <a:lnTo>
                    <a:pt x="185" y="33"/>
                  </a:lnTo>
                  <a:lnTo>
                    <a:pt x="150" y="50"/>
                  </a:lnTo>
                  <a:lnTo>
                    <a:pt x="115" y="72"/>
                  </a:lnTo>
                  <a:lnTo>
                    <a:pt x="84" y="100"/>
                  </a:lnTo>
                  <a:lnTo>
                    <a:pt x="56" y="134"/>
                  </a:lnTo>
                  <a:lnTo>
                    <a:pt x="32" y="175"/>
                  </a:lnTo>
                  <a:lnTo>
                    <a:pt x="14" y="225"/>
                  </a:lnTo>
                  <a:lnTo>
                    <a:pt x="4" y="283"/>
                  </a:lnTo>
                  <a:lnTo>
                    <a:pt x="0" y="349"/>
                  </a:lnTo>
                  <a:lnTo>
                    <a:pt x="5" y="417"/>
                  </a:lnTo>
                  <a:lnTo>
                    <a:pt x="17" y="478"/>
                  </a:lnTo>
                  <a:lnTo>
                    <a:pt x="37" y="533"/>
                  </a:lnTo>
                  <a:lnTo>
                    <a:pt x="62" y="583"/>
                  </a:lnTo>
                  <a:lnTo>
                    <a:pt x="94" y="628"/>
                  </a:lnTo>
                  <a:lnTo>
                    <a:pt x="129" y="670"/>
                  </a:lnTo>
                  <a:lnTo>
                    <a:pt x="167" y="709"/>
                  </a:lnTo>
                  <a:lnTo>
                    <a:pt x="209" y="745"/>
                  </a:lnTo>
                  <a:lnTo>
                    <a:pt x="251" y="782"/>
                  </a:lnTo>
                  <a:lnTo>
                    <a:pt x="295" y="817"/>
                  </a:lnTo>
                  <a:lnTo>
                    <a:pt x="340" y="853"/>
                  </a:lnTo>
                  <a:lnTo>
                    <a:pt x="384" y="889"/>
                  </a:lnTo>
                  <a:lnTo>
                    <a:pt x="427" y="928"/>
                  </a:lnTo>
                  <a:lnTo>
                    <a:pt x="467" y="969"/>
                  </a:lnTo>
                  <a:lnTo>
                    <a:pt x="506" y="1014"/>
                  </a:lnTo>
                  <a:lnTo>
                    <a:pt x="540" y="1063"/>
                  </a:lnTo>
                  <a:lnTo>
                    <a:pt x="572" y="1112"/>
                  </a:lnTo>
                  <a:lnTo>
                    <a:pt x="607" y="1152"/>
                  </a:lnTo>
                  <a:lnTo>
                    <a:pt x="641" y="1185"/>
                  </a:lnTo>
                  <a:lnTo>
                    <a:pt x="676" y="1213"/>
                  </a:lnTo>
                  <a:lnTo>
                    <a:pt x="711" y="1232"/>
                  </a:lnTo>
                  <a:lnTo>
                    <a:pt x="746" y="1244"/>
                  </a:lnTo>
                  <a:lnTo>
                    <a:pt x="778" y="1248"/>
                  </a:lnTo>
                  <a:lnTo>
                    <a:pt x="811" y="1245"/>
                  </a:lnTo>
                  <a:lnTo>
                    <a:pt x="841" y="1235"/>
                  </a:lnTo>
                  <a:lnTo>
                    <a:pt x="868" y="1217"/>
                  </a:lnTo>
                  <a:lnTo>
                    <a:pt x="893" y="1192"/>
                  </a:lnTo>
                  <a:lnTo>
                    <a:pt x="916" y="1159"/>
                  </a:lnTo>
                  <a:lnTo>
                    <a:pt x="935" y="1118"/>
                  </a:lnTo>
                  <a:lnTo>
                    <a:pt x="950" y="1070"/>
                  </a:lnTo>
                  <a:lnTo>
                    <a:pt x="961" y="1014"/>
                  </a:lnTo>
                  <a:lnTo>
                    <a:pt x="967" y="950"/>
                  </a:lnTo>
                  <a:lnTo>
                    <a:pt x="977" y="809"/>
                  </a:lnTo>
                  <a:lnTo>
                    <a:pt x="991" y="659"/>
                  </a:lnTo>
                  <a:lnTo>
                    <a:pt x="1002" y="509"/>
                  </a:lnTo>
                  <a:lnTo>
                    <a:pt x="1008" y="368"/>
                  </a:lnTo>
                  <a:lnTo>
                    <a:pt x="1004" y="242"/>
                  </a:lnTo>
                  <a:lnTo>
                    <a:pt x="987" y="139"/>
                  </a:lnTo>
                  <a:lnTo>
                    <a:pt x="951" y="68"/>
                  </a:lnTo>
                  <a:lnTo>
                    <a:pt x="893" y="35"/>
                  </a:lnTo>
                  <a:lnTo>
                    <a:pt x="857" y="30"/>
                  </a:lnTo>
                  <a:lnTo>
                    <a:pt x="817" y="27"/>
                  </a:lnTo>
                  <a:lnTo>
                    <a:pt x="776" y="23"/>
                  </a:lnTo>
                  <a:lnTo>
                    <a:pt x="733" y="19"/>
                  </a:lnTo>
                  <a:lnTo>
                    <a:pt x="690" y="15"/>
                  </a:lnTo>
                  <a:lnTo>
                    <a:pt x="647" y="13"/>
                  </a:lnTo>
                  <a:lnTo>
                    <a:pt x="605" y="10"/>
                  </a:lnTo>
                  <a:lnTo>
                    <a:pt x="563" y="9"/>
                  </a:lnTo>
                  <a:lnTo>
                    <a:pt x="525" y="7"/>
                  </a:lnTo>
                  <a:lnTo>
                    <a:pt x="488" y="5"/>
                  </a:lnTo>
                  <a:lnTo>
                    <a:pt x="456" y="4"/>
                  </a:lnTo>
                  <a:lnTo>
                    <a:pt x="429" y="3"/>
                  </a:lnTo>
                  <a:lnTo>
                    <a:pt x="406" y="3"/>
                  </a:lnTo>
                  <a:lnTo>
                    <a:pt x="389" y="2"/>
                  </a:lnTo>
                  <a:lnTo>
                    <a:pt x="377" y="2"/>
                  </a:lnTo>
                  <a:lnTo>
                    <a:pt x="374" y="2"/>
                  </a:lnTo>
                  <a:close/>
                </a:path>
              </a:pathLst>
            </a:custGeom>
            <a:solidFill>
              <a:srgbClr val="EAF7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829" y="3318"/>
              <a:ext cx="244" cy="301"/>
            </a:xfrm>
            <a:custGeom>
              <a:avLst/>
              <a:gdLst/>
              <a:ahLst/>
              <a:cxnLst>
                <a:cxn ang="0">
                  <a:pos x="357" y="1"/>
                </a:cxn>
                <a:cxn ang="0">
                  <a:pos x="327" y="1"/>
                </a:cxn>
                <a:cxn ang="0">
                  <a:pos x="276" y="5"/>
                </a:cxn>
                <a:cxn ang="0">
                  <a:pos x="212" y="19"/>
                </a:cxn>
                <a:cxn ang="0">
                  <a:pos x="143" y="47"/>
                </a:cxn>
                <a:cxn ang="0">
                  <a:pos x="81" y="96"/>
                </a:cxn>
                <a:cxn ang="0">
                  <a:pos x="31" y="169"/>
                </a:cxn>
                <a:cxn ang="0">
                  <a:pos x="2" y="272"/>
                </a:cxn>
                <a:cxn ang="0">
                  <a:pos x="5" y="401"/>
                </a:cxn>
                <a:cxn ang="0">
                  <a:pos x="36" y="514"/>
                </a:cxn>
                <a:cxn ang="0">
                  <a:pos x="90" y="605"/>
                </a:cxn>
                <a:cxn ang="0">
                  <a:pos x="161" y="682"/>
                </a:cxn>
                <a:cxn ang="0">
                  <a:pos x="242" y="752"/>
                </a:cxn>
                <a:cxn ang="0">
                  <a:pos x="328" y="821"/>
                </a:cxn>
                <a:cxn ang="0">
                  <a:pos x="412" y="894"/>
                </a:cxn>
                <a:cxn ang="0">
                  <a:pos x="488" y="977"/>
                </a:cxn>
                <a:cxn ang="0">
                  <a:pos x="552" y="1071"/>
                </a:cxn>
                <a:cxn ang="0">
                  <a:pos x="619" y="1144"/>
                </a:cxn>
                <a:cxn ang="0">
                  <a:pos x="686" y="1189"/>
                </a:cxn>
                <a:cxn ang="0">
                  <a:pos x="752" y="1204"/>
                </a:cxn>
                <a:cxn ang="0">
                  <a:pos x="812" y="1191"/>
                </a:cxn>
                <a:cxn ang="0">
                  <a:pos x="863" y="1149"/>
                </a:cxn>
                <a:cxn ang="0">
                  <a:pos x="902" y="1079"/>
                </a:cxn>
                <a:cxn ang="0">
                  <a:pos x="927" y="977"/>
                </a:cxn>
                <a:cxn ang="0">
                  <a:pos x="943" y="780"/>
                </a:cxn>
                <a:cxn ang="0">
                  <a:pos x="967" y="491"/>
                </a:cxn>
                <a:cxn ang="0">
                  <a:pos x="969" y="232"/>
                </a:cxn>
                <a:cxn ang="0">
                  <a:pos x="918" y="64"/>
                </a:cxn>
                <a:cxn ang="0">
                  <a:pos x="828" y="27"/>
                </a:cxn>
                <a:cxn ang="0">
                  <a:pos x="749" y="20"/>
                </a:cxn>
                <a:cxn ang="0">
                  <a:pos x="667" y="14"/>
                </a:cxn>
                <a:cxn ang="0">
                  <a:pos x="583" y="10"/>
                </a:cxn>
                <a:cxn ang="0">
                  <a:pos x="507" y="6"/>
                </a:cxn>
                <a:cxn ang="0">
                  <a:pos x="441" y="4"/>
                </a:cxn>
                <a:cxn ang="0">
                  <a:pos x="392" y="2"/>
                </a:cxn>
                <a:cxn ang="0">
                  <a:pos x="365" y="1"/>
                </a:cxn>
              </a:cxnLst>
              <a:rect l="0" t="0" r="r" b="b"/>
              <a:pathLst>
                <a:path w="973" h="1204">
                  <a:moveTo>
                    <a:pt x="361" y="1"/>
                  </a:moveTo>
                  <a:lnTo>
                    <a:pt x="357" y="1"/>
                  </a:lnTo>
                  <a:lnTo>
                    <a:pt x="345" y="0"/>
                  </a:lnTo>
                  <a:lnTo>
                    <a:pt x="327" y="1"/>
                  </a:lnTo>
                  <a:lnTo>
                    <a:pt x="303" y="2"/>
                  </a:lnTo>
                  <a:lnTo>
                    <a:pt x="276" y="5"/>
                  </a:lnTo>
                  <a:lnTo>
                    <a:pt x="245" y="10"/>
                  </a:lnTo>
                  <a:lnTo>
                    <a:pt x="212" y="19"/>
                  </a:lnTo>
                  <a:lnTo>
                    <a:pt x="178" y="31"/>
                  </a:lnTo>
                  <a:lnTo>
                    <a:pt x="143" y="47"/>
                  </a:lnTo>
                  <a:lnTo>
                    <a:pt x="111" y="69"/>
                  </a:lnTo>
                  <a:lnTo>
                    <a:pt x="81" y="96"/>
                  </a:lnTo>
                  <a:lnTo>
                    <a:pt x="53" y="129"/>
                  </a:lnTo>
                  <a:lnTo>
                    <a:pt x="31" y="169"/>
                  </a:lnTo>
                  <a:lnTo>
                    <a:pt x="13" y="216"/>
                  </a:lnTo>
                  <a:lnTo>
                    <a:pt x="2" y="272"/>
                  </a:lnTo>
                  <a:lnTo>
                    <a:pt x="0" y="336"/>
                  </a:lnTo>
                  <a:lnTo>
                    <a:pt x="5" y="401"/>
                  </a:lnTo>
                  <a:lnTo>
                    <a:pt x="17" y="460"/>
                  </a:lnTo>
                  <a:lnTo>
                    <a:pt x="36" y="514"/>
                  </a:lnTo>
                  <a:lnTo>
                    <a:pt x="61" y="561"/>
                  </a:lnTo>
                  <a:lnTo>
                    <a:pt x="90" y="605"/>
                  </a:lnTo>
                  <a:lnTo>
                    <a:pt x="123" y="645"/>
                  </a:lnTo>
                  <a:lnTo>
                    <a:pt x="161" y="682"/>
                  </a:lnTo>
                  <a:lnTo>
                    <a:pt x="201" y="719"/>
                  </a:lnTo>
                  <a:lnTo>
                    <a:pt x="242" y="752"/>
                  </a:lnTo>
                  <a:lnTo>
                    <a:pt x="285" y="787"/>
                  </a:lnTo>
                  <a:lnTo>
                    <a:pt x="328" y="821"/>
                  </a:lnTo>
                  <a:lnTo>
                    <a:pt x="371" y="856"/>
                  </a:lnTo>
                  <a:lnTo>
                    <a:pt x="412" y="894"/>
                  </a:lnTo>
                  <a:lnTo>
                    <a:pt x="451" y="934"/>
                  </a:lnTo>
                  <a:lnTo>
                    <a:pt x="488" y="977"/>
                  </a:lnTo>
                  <a:lnTo>
                    <a:pt x="521" y="1025"/>
                  </a:lnTo>
                  <a:lnTo>
                    <a:pt x="552" y="1071"/>
                  </a:lnTo>
                  <a:lnTo>
                    <a:pt x="586" y="1111"/>
                  </a:lnTo>
                  <a:lnTo>
                    <a:pt x="619" y="1144"/>
                  </a:lnTo>
                  <a:lnTo>
                    <a:pt x="653" y="1170"/>
                  </a:lnTo>
                  <a:lnTo>
                    <a:pt x="686" y="1189"/>
                  </a:lnTo>
                  <a:lnTo>
                    <a:pt x="719" y="1200"/>
                  </a:lnTo>
                  <a:lnTo>
                    <a:pt x="752" y="1204"/>
                  </a:lnTo>
                  <a:lnTo>
                    <a:pt x="782" y="1201"/>
                  </a:lnTo>
                  <a:lnTo>
                    <a:pt x="812" y="1191"/>
                  </a:lnTo>
                  <a:lnTo>
                    <a:pt x="838" y="1174"/>
                  </a:lnTo>
                  <a:lnTo>
                    <a:pt x="863" y="1149"/>
                  </a:lnTo>
                  <a:lnTo>
                    <a:pt x="884" y="1117"/>
                  </a:lnTo>
                  <a:lnTo>
                    <a:pt x="902" y="1079"/>
                  </a:lnTo>
                  <a:lnTo>
                    <a:pt x="917" y="1031"/>
                  </a:lnTo>
                  <a:lnTo>
                    <a:pt x="927" y="977"/>
                  </a:lnTo>
                  <a:lnTo>
                    <a:pt x="933" y="916"/>
                  </a:lnTo>
                  <a:lnTo>
                    <a:pt x="943" y="780"/>
                  </a:lnTo>
                  <a:lnTo>
                    <a:pt x="955" y="635"/>
                  </a:lnTo>
                  <a:lnTo>
                    <a:pt x="967" y="491"/>
                  </a:lnTo>
                  <a:lnTo>
                    <a:pt x="973" y="354"/>
                  </a:lnTo>
                  <a:lnTo>
                    <a:pt x="969" y="232"/>
                  </a:lnTo>
                  <a:lnTo>
                    <a:pt x="953" y="132"/>
                  </a:lnTo>
                  <a:lnTo>
                    <a:pt x="918" y="64"/>
                  </a:lnTo>
                  <a:lnTo>
                    <a:pt x="863" y="32"/>
                  </a:lnTo>
                  <a:lnTo>
                    <a:pt x="828" y="27"/>
                  </a:lnTo>
                  <a:lnTo>
                    <a:pt x="789" y="24"/>
                  </a:lnTo>
                  <a:lnTo>
                    <a:pt x="749" y="20"/>
                  </a:lnTo>
                  <a:lnTo>
                    <a:pt x="708" y="17"/>
                  </a:lnTo>
                  <a:lnTo>
                    <a:pt x="667" y="14"/>
                  </a:lnTo>
                  <a:lnTo>
                    <a:pt x="624" y="11"/>
                  </a:lnTo>
                  <a:lnTo>
                    <a:pt x="583" y="10"/>
                  </a:lnTo>
                  <a:lnTo>
                    <a:pt x="544" y="7"/>
                  </a:lnTo>
                  <a:lnTo>
                    <a:pt x="507" y="6"/>
                  </a:lnTo>
                  <a:lnTo>
                    <a:pt x="472" y="5"/>
                  </a:lnTo>
                  <a:lnTo>
                    <a:pt x="441" y="4"/>
                  </a:lnTo>
                  <a:lnTo>
                    <a:pt x="413" y="2"/>
                  </a:lnTo>
                  <a:lnTo>
                    <a:pt x="392" y="2"/>
                  </a:lnTo>
                  <a:lnTo>
                    <a:pt x="375" y="1"/>
                  </a:lnTo>
                  <a:lnTo>
                    <a:pt x="365" y="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rgbClr val="D8EDD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835" y="3321"/>
              <a:ext cx="235" cy="290"/>
            </a:xfrm>
            <a:custGeom>
              <a:avLst/>
              <a:gdLst/>
              <a:ahLst/>
              <a:cxnLst>
                <a:cxn ang="0">
                  <a:pos x="344" y="1"/>
                </a:cxn>
                <a:cxn ang="0">
                  <a:pos x="315" y="1"/>
                </a:cxn>
                <a:cxn ang="0">
                  <a:pos x="267" y="5"/>
                </a:cxn>
                <a:cxn ang="0">
                  <a:pos x="204" y="19"/>
                </a:cxn>
                <a:cxn ang="0">
                  <a:pos x="139" y="46"/>
                </a:cxn>
                <a:cxn ang="0">
                  <a:pos x="78" y="93"/>
                </a:cxn>
                <a:cxn ang="0">
                  <a:pos x="30" y="164"/>
                </a:cxn>
                <a:cxn ang="0">
                  <a:pos x="3" y="263"/>
                </a:cxn>
                <a:cxn ang="0">
                  <a:pos x="5" y="388"/>
                </a:cxn>
                <a:cxn ang="0">
                  <a:pos x="35" y="496"/>
                </a:cxn>
                <a:cxn ang="0">
                  <a:pos x="88" y="584"/>
                </a:cxn>
                <a:cxn ang="0">
                  <a:pos x="155" y="659"/>
                </a:cxn>
                <a:cxn ang="0">
                  <a:pos x="234" y="726"/>
                </a:cxn>
                <a:cxn ang="0">
                  <a:pos x="317" y="793"/>
                </a:cxn>
                <a:cxn ang="0">
                  <a:pos x="398" y="864"/>
                </a:cxn>
                <a:cxn ang="0">
                  <a:pos x="471" y="944"/>
                </a:cxn>
                <a:cxn ang="0">
                  <a:pos x="535" y="1035"/>
                </a:cxn>
                <a:cxn ang="0">
                  <a:pos x="599" y="1104"/>
                </a:cxn>
                <a:cxn ang="0">
                  <a:pos x="663" y="1146"/>
                </a:cxn>
                <a:cxn ang="0">
                  <a:pos x="726" y="1161"/>
                </a:cxn>
                <a:cxn ang="0">
                  <a:pos x="784" y="1149"/>
                </a:cxn>
                <a:cxn ang="0">
                  <a:pos x="833" y="1109"/>
                </a:cxn>
                <a:cxn ang="0">
                  <a:pos x="871" y="1040"/>
                </a:cxn>
                <a:cxn ang="0">
                  <a:pos x="895" y="943"/>
                </a:cxn>
                <a:cxn ang="0">
                  <a:pos x="910" y="753"/>
                </a:cxn>
                <a:cxn ang="0">
                  <a:pos x="932" y="474"/>
                </a:cxn>
                <a:cxn ang="0">
                  <a:pos x="935" y="225"/>
                </a:cxn>
                <a:cxn ang="0">
                  <a:pos x="886" y="63"/>
                </a:cxn>
                <a:cxn ang="0">
                  <a:pos x="799" y="28"/>
                </a:cxn>
                <a:cxn ang="0">
                  <a:pos x="724" y="20"/>
                </a:cxn>
                <a:cxn ang="0">
                  <a:pos x="643" y="14"/>
                </a:cxn>
                <a:cxn ang="0">
                  <a:pos x="563" y="10"/>
                </a:cxn>
                <a:cxn ang="0">
                  <a:pos x="489" y="6"/>
                </a:cxn>
                <a:cxn ang="0">
                  <a:pos x="425" y="4"/>
                </a:cxn>
                <a:cxn ang="0">
                  <a:pos x="378" y="3"/>
                </a:cxn>
                <a:cxn ang="0">
                  <a:pos x="352" y="1"/>
                </a:cxn>
              </a:cxnLst>
              <a:rect l="0" t="0" r="r" b="b"/>
              <a:pathLst>
                <a:path w="939" h="1161">
                  <a:moveTo>
                    <a:pt x="348" y="1"/>
                  </a:moveTo>
                  <a:lnTo>
                    <a:pt x="344" y="1"/>
                  </a:lnTo>
                  <a:lnTo>
                    <a:pt x="333" y="0"/>
                  </a:lnTo>
                  <a:lnTo>
                    <a:pt x="315" y="1"/>
                  </a:lnTo>
                  <a:lnTo>
                    <a:pt x="293" y="3"/>
                  </a:lnTo>
                  <a:lnTo>
                    <a:pt x="267" y="5"/>
                  </a:lnTo>
                  <a:lnTo>
                    <a:pt x="237" y="10"/>
                  </a:lnTo>
                  <a:lnTo>
                    <a:pt x="204" y="19"/>
                  </a:lnTo>
                  <a:lnTo>
                    <a:pt x="172" y="30"/>
                  </a:lnTo>
                  <a:lnTo>
                    <a:pt x="139" y="46"/>
                  </a:lnTo>
                  <a:lnTo>
                    <a:pt x="108" y="66"/>
                  </a:lnTo>
                  <a:lnTo>
                    <a:pt x="78" y="93"/>
                  </a:lnTo>
                  <a:lnTo>
                    <a:pt x="52" y="125"/>
                  </a:lnTo>
                  <a:lnTo>
                    <a:pt x="30" y="164"/>
                  </a:lnTo>
                  <a:lnTo>
                    <a:pt x="14" y="209"/>
                  </a:lnTo>
                  <a:lnTo>
                    <a:pt x="3" y="263"/>
                  </a:lnTo>
                  <a:lnTo>
                    <a:pt x="0" y="325"/>
                  </a:lnTo>
                  <a:lnTo>
                    <a:pt x="5" y="388"/>
                  </a:lnTo>
                  <a:lnTo>
                    <a:pt x="17" y="445"/>
                  </a:lnTo>
                  <a:lnTo>
                    <a:pt x="35" y="496"/>
                  </a:lnTo>
                  <a:lnTo>
                    <a:pt x="59" y="543"/>
                  </a:lnTo>
                  <a:lnTo>
                    <a:pt x="88" y="584"/>
                  </a:lnTo>
                  <a:lnTo>
                    <a:pt x="120" y="623"/>
                  </a:lnTo>
                  <a:lnTo>
                    <a:pt x="155" y="659"/>
                  </a:lnTo>
                  <a:lnTo>
                    <a:pt x="194" y="694"/>
                  </a:lnTo>
                  <a:lnTo>
                    <a:pt x="234" y="726"/>
                  </a:lnTo>
                  <a:lnTo>
                    <a:pt x="275" y="760"/>
                  </a:lnTo>
                  <a:lnTo>
                    <a:pt x="317" y="793"/>
                  </a:lnTo>
                  <a:lnTo>
                    <a:pt x="358" y="828"/>
                  </a:lnTo>
                  <a:lnTo>
                    <a:pt x="398" y="864"/>
                  </a:lnTo>
                  <a:lnTo>
                    <a:pt x="436" y="903"/>
                  </a:lnTo>
                  <a:lnTo>
                    <a:pt x="471" y="944"/>
                  </a:lnTo>
                  <a:lnTo>
                    <a:pt x="504" y="990"/>
                  </a:lnTo>
                  <a:lnTo>
                    <a:pt x="535" y="1035"/>
                  </a:lnTo>
                  <a:lnTo>
                    <a:pt x="566" y="1073"/>
                  </a:lnTo>
                  <a:lnTo>
                    <a:pt x="599" y="1104"/>
                  </a:lnTo>
                  <a:lnTo>
                    <a:pt x="631" y="1129"/>
                  </a:lnTo>
                  <a:lnTo>
                    <a:pt x="663" y="1146"/>
                  </a:lnTo>
                  <a:lnTo>
                    <a:pt x="695" y="1158"/>
                  </a:lnTo>
                  <a:lnTo>
                    <a:pt x="726" y="1161"/>
                  </a:lnTo>
                  <a:lnTo>
                    <a:pt x="755" y="1159"/>
                  </a:lnTo>
                  <a:lnTo>
                    <a:pt x="784" y="1149"/>
                  </a:lnTo>
                  <a:lnTo>
                    <a:pt x="810" y="1133"/>
                  </a:lnTo>
                  <a:lnTo>
                    <a:pt x="833" y="1109"/>
                  </a:lnTo>
                  <a:lnTo>
                    <a:pt x="854" y="1078"/>
                  </a:lnTo>
                  <a:lnTo>
                    <a:pt x="871" y="1040"/>
                  </a:lnTo>
                  <a:lnTo>
                    <a:pt x="885" y="995"/>
                  </a:lnTo>
                  <a:lnTo>
                    <a:pt x="895" y="943"/>
                  </a:lnTo>
                  <a:lnTo>
                    <a:pt x="901" y="884"/>
                  </a:lnTo>
                  <a:lnTo>
                    <a:pt x="910" y="753"/>
                  </a:lnTo>
                  <a:lnTo>
                    <a:pt x="923" y="613"/>
                  </a:lnTo>
                  <a:lnTo>
                    <a:pt x="932" y="474"/>
                  </a:lnTo>
                  <a:lnTo>
                    <a:pt x="939" y="341"/>
                  </a:lnTo>
                  <a:lnTo>
                    <a:pt x="935" y="225"/>
                  </a:lnTo>
                  <a:lnTo>
                    <a:pt x="919" y="129"/>
                  </a:lnTo>
                  <a:lnTo>
                    <a:pt x="886" y="63"/>
                  </a:lnTo>
                  <a:lnTo>
                    <a:pt x="833" y="33"/>
                  </a:lnTo>
                  <a:lnTo>
                    <a:pt x="799" y="28"/>
                  </a:lnTo>
                  <a:lnTo>
                    <a:pt x="761" y="24"/>
                  </a:lnTo>
                  <a:lnTo>
                    <a:pt x="724" y="20"/>
                  </a:lnTo>
                  <a:lnTo>
                    <a:pt x="684" y="18"/>
                  </a:lnTo>
                  <a:lnTo>
                    <a:pt x="643" y="14"/>
                  </a:lnTo>
                  <a:lnTo>
                    <a:pt x="603" y="11"/>
                  </a:lnTo>
                  <a:lnTo>
                    <a:pt x="563" y="10"/>
                  </a:lnTo>
                  <a:lnTo>
                    <a:pt x="525" y="8"/>
                  </a:lnTo>
                  <a:lnTo>
                    <a:pt x="489" y="6"/>
                  </a:lnTo>
                  <a:lnTo>
                    <a:pt x="455" y="5"/>
                  </a:lnTo>
                  <a:lnTo>
                    <a:pt x="425" y="4"/>
                  </a:lnTo>
                  <a:lnTo>
                    <a:pt x="399" y="3"/>
                  </a:lnTo>
                  <a:lnTo>
                    <a:pt x="378" y="3"/>
                  </a:lnTo>
                  <a:lnTo>
                    <a:pt x="362" y="1"/>
                  </a:lnTo>
                  <a:lnTo>
                    <a:pt x="352" y="1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C6E8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841" y="3324"/>
              <a:ext cx="226" cy="280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304" y="0"/>
                </a:cxn>
                <a:cxn ang="0">
                  <a:pos x="256" y="3"/>
                </a:cxn>
                <a:cxn ang="0">
                  <a:pos x="196" y="16"/>
                </a:cxn>
                <a:cxn ang="0">
                  <a:pos x="134" y="42"/>
                </a:cxn>
                <a:cxn ang="0">
                  <a:pos x="75" y="87"/>
                </a:cxn>
                <a:cxn ang="0">
                  <a:pos x="29" y="156"/>
                </a:cxn>
                <a:cxn ang="0">
                  <a:pos x="3" y="251"/>
                </a:cxn>
                <a:cxn ang="0">
                  <a:pos x="5" y="372"/>
                </a:cxn>
                <a:cxn ang="0">
                  <a:pos x="34" y="476"/>
                </a:cxn>
                <a:cxn ang="0">
                  <a:pos x="84" y="561"/>
                </a:cxn>
                <a:cxn ang="0">
                  <a:pos x="150" y="633"/>
                </a:cxn>
                <a:cxn ang="0">
                  <a:pos x="225" y="698"/>
                </a:cxn>
                <a:cxn ang="0">
                  <a:pos x="305" y="762"/>
                </a:cxn>
                <a:cxn ang="0">
                  <a:pos x="384" y="831"/>
                </a:cxn>
                <a:cxn ang="0">
                  <a:pos x="454" y="908"/>
                </a:cxn>
                <a:cxn ang="0">
                  <a:pos x="515" y="995"/>
                </a:cxn>
                <a:cxn ang="0">
                  <a:pos x="576" y="1062"/>
                </a:cxn>
                <a:cxn ang="0">
                  <a:pos x="637" y="1102"/>
                </a:cxn>
                <a:cxn ang="0">
                  <a:pos x="699" y="1117"/>
                </a:cxn>
                <a:cxn ang="0">
                  <a:pos x="754" y="1105"/>
                </a:cxn>
                <a:cxn ang="0">
                  <a:pos x="801" y="1066"/>
                </a:cxn>
                <a:cxn ang="0">
                  <a:pos x="839" y="1001"/>
                </a:cxn>
                <a:cxn ang="0">
                  <a:pos x="861" y="907"/>
                </a:cxn>
                <a:cxn ang="0">
                  <a:pos x="876" y="723"/>
                </a:cxn>
                <a:cxn ang="0">
                  <a:pos x="899" y="455"/>
                </a:cxn>
                <a:cxn ang="0">
                  <a:pos x="900" y="215"/>
                </a:cxn>
                <a:cxn ang="0">
                  <a:pos x="852" y="58"/>
                </a:cxn>
                <a:cxn ang="0">
                  <a:pos x="769" y="26"/>
                </a:cxn>
                <a:cxn ang="0">
                  <a:pos x="696" y="18"/>
                </a:cxn>
                <a:cxn ang="0">
                  <a:pos x="619" y="12"/>
                </a:cxn>
                <a:cxn ang="0">
                  <a:pos x="542" y="7"/>
                </a:cxn>
                <a:cxn ang="0">
                  <a:pos x="470" y="5"/>
                </a:cxn>
                <a:cxn ang="0">
                  <a:pos x="410" y="2"/>
                </a:cxn>
                <a:cxn ang="0">
                  <a:pos x="364" y="1"/>
                </a:cxn>
                <a:cxn ang="0">
                  <a:pos x="339" y="0"/>
                </a:cxn>
              </a:cxnLst>
              <a:rect l="0" t="0" r="r" b="b"/>
              <a:pathLst>
                <a:path w="903" h="1117">
                  <a:moveTo>
                    <a:pt x="335" y="0"/>
                  </a:moveTo>
                  <a:lnTo>
                    <a:pt x="331" y="0"/>
                  </a:lnTo>
                  <a:lnTo>
                    <a:pt x="320" y="0"/>
                  </a:lnTo>
                  <a:lnTo>
                    <a:pt x="304" y="0"/>
                  </a:lnTo>
                  <a:lnTo>
                    <a:pt x="281" y="1"/>
                  </a:lnTo>
                  <a:lnTo>
                    <a:pt x="256" y="3"/>
                  </a:lnTo>
                  <a:lnTo>
                    <a:pt x="228" y="8"/>
                  </a:lnTo>
                  <a:lnTo>
                    <a:pt x="196" y="16"/>
                  </a:lnTo>
                  <a:lnTo>
                    <a:pt x="165" y="27"/>
                  </a:lnTo>
                  <a:lnTo>
                    <a:pt x="134" y="42"/>
                  </a:lnTo>
                  <a:lnTo>
                    <a:pt x="104" y="62"/>
                  </a:lnTo>
                  <a:lnTo>
                    <a:pt x="75" y="87"/>
                  </a:lnTo>
                  <a:lnTo>
                    <a:pt x="50" y="118"/>
                  </a:lnTo>
                  <a:lnTo>
                    <a:pt x="29" y="156"/>
                  </a:lnTo>
                  <a:lnTo>
                    <a:pt x="13" y="200"/>
                  </a:lnTo>
                  <a:lnTo>
                    <a:pt x="3" y="251"/>
                  </a:lnTo>
                  <a:lnTo>
                    <a:pt x="0" y="311"/>
                  </a:lnTo>
                  <a:lnTo>
                    <a:pt x="5" y="372"/>
                  </a:lnTo>
                  <a:lnTo>
                    <a:pt x="16" y="426"/>
                  </a:lnTo>
                  <a:lnTo>
                    <a:pt x="34" y="476"/>
                  </a:lnTo>
                  <a:lnTo>
                    <a:pt x="56" y="520"/>
                  </a:lnTo>
                  <a:lnTo>
                    <a:pt x="84" y="561"/>
                  </a:lnTo>
                  <a:lnTo>
                    <a:pt x="115" y="598"/>
                  </a:lnTo>
                  <a:lnTo>
                    <a:pt x="150" y="633"/>
                  </a:lnTo>
                  <a:lnTo>
                    <a:pt x="186" y="667"/>
                  </a:lnTo>
                  <a:lnTo>
                    <a:pt x="225" y="698"/>
                  </a:lnTo>
                  <a:lnTo>
                    <a:pt x="265" y="731"/>
                  </a:lnTo>
                  <a:lnTo>
                    <a:pt x="305" y="762"/>
                  </a:lnTo>
                  <a:lnTo>
                    <a:pt x="345" y="796"/>
                  </a:lnTo>
                  <a:lnTo>
                    <a:pt x="384" y="831"/>
                  </a:lnTo>
                  <a:lnTo>
                    <a:pt x="420" y="867"/>
                  </a:lnTo>
                  <a:lnTo>
                    <a:pt x="454" y="908"/>
                  </a:lnTo>
                  <a:lnTo>
                    <a:pt x="485" y="952"/>
                  </a:lnTo>
                  <a:lnTo>
                    <a:pt x="515" y="995"/>
                  </a:lnTo>
                  <a:lnTo>
                    <a:pt x="545" y="1032"/>
                  </a:lnTo>
                  <a:lnTo>
                    <a:pt x="576" y="1062"/>
                  </a:lnTo>
                  <a:lnTo>
                    <a:pt x="607" y="1086"/>
                  </a:lnTo>
                  <a:lnTo>
                    <a:pt x="637" y="1102"/>
                  </a:lnTo>
                  <a:lnTo>
                    <a:pt x="669" y="1113"/>
                  </a:lnTo>
                  <a:lnTo>
                    <a:pt x="699" y="1117"/>
                  </a:lnTo>
                  <a:lnTo>
                    <a:pt x="727" y="1115"/>
                  </a:lnTo>
                  <a:lnTo>
                    <a:pt x="754" y="1105"/>
                  </a:lnTo>
                  <a:lnTo>
                    <a:pt x="779" y="1090"/>
                  </a:lnTo>
                  <a:lnTo>
                    <a:pt x="801" y="1066"/>
                  </a:lnTo>
                  <a:lnTo>
                    <a:pt x="821" y="1037"/>
                  </a:lnTo>
                  <a:lnTo>
                    <a:pt x="839" y="1001"/>
                  </a:lnTo>
                  <a:lnTo>
                    <a:pt x="852" y="957"/>
                  </a:lnTo>
                  <a:lnTo>
                    <a:pt x="861" y="907"/>
                  </a:lnTo>
                  <a:lnTo>
                    <a:pt x="867" y="851"/>
                  </a:lnTo>
                  <a:lnTo>
                    <a:pt x="876" y="723"/>
                  </a:lnTo>
                  <a:lnTo>
                    <a:pt x="887" y="590"/>
                  </a:lnTo>
                  <a:lnTo>
                    <a:pt x="899" y="455"/>
                  </a:lnTo>
                  <a:lnTo>
                    <a:pt x="903" y="327"/>
                  </a:lnTo>
                  <a:lnTo>
                    <a:pt x="900" y="215"/>
                  </a:lnTo>
                  <a:lnTo>
                    <a:pt x="885" y="122"/>
                  </a:lnTo>
                  <a:lnTo>
                    <a:pt x="852" y="58"/>
                  </a:lnTo>
                  <a:lnTo>
                    <a:pt x="801" y="30"/>
                  </a:lnTo>
                  <a:lnTo>
                    <a:pt x="769" y="26"/>
                  </a:lnTo>
                  <a:lnTo>
                    <a:pt x="734" y="22"/>
                  </a:lnTo>
                  <a:lnTo>
                    <a:pt x="696" y="18"/>
                  </a:lnTo>
                  <a:lnTo>
                    <a:pt x="657" y="15"/>
                  </a:lnTo>
                  <a:lnTo>
                    <a:pt x="619" y="12"/>
                  </a:lnTo>
                  <a:lnTo>
                    <a:pt x="580" y="10"/>
                  </a:lnTo>
                  <a:lnTo>
                    <a:pt x="542" y="7"/>
                  </a:lnTo>
                  <a:lnTo>
                    <a:pt x="505" y="6"/>
                  </a:lnTo>
                  <a:lnTo>
                    <a:pt x="470" y="5"/>
                  </a:lnTo>
                  <a:lnTo>
                    <a:pt x="439" y="3"/>
                  </a:lnTo>
                  <a:lnTo>
                    <a:pt x="410" y="2"/>
                  </a:lnTo>
                  <a:lnTo>
                    <a:pt x="384" y="1"/>
                  </a:lnTo>
                  <a:lnTo>
                    <a:pt x="364" y="1"/>
                  </a:lnTo>
                  <a:lnTo>
                    <a:pt x="349" y="0"/>
                  </a:lnTo>
                  <a:lnTo>
                    <a:pt x="339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847" y="3327"/>
              <a:ext cx="217" cy="269"/>
            </a:xfrm>
            <a:custGeom>
              <a:avLst/>
              <a:gdLst/>
              <a:ahLst/>
              <a:cxnLst>
                <a:cxn ang="0">
                  <a:pos x="319" y="0"/>
                </a:cxn>
                <a:cxn ang="0">
                  <a:pos x="292" y="0"/>
                </a:cxn>
                <a:cxn ang="0">
                  <a:pos x="246" y="4"/>
                </a:cxn>
                <a:cxn ang="0">
                  <a:pos x="189" y="16"/>
                </a:cxn>
                <a:cxn ang="0">
                  <a:pos x="129" y="41"/>
                </a:cxn>
                <a:cxn ang="0">
                  <a:pos x="72" y="84"/>
                </a:cxn>
                <a:cxn ang="0">
                  <a:pos x="27" y="150"/>
                </a:cxn>
                <a:cxn ang="0">
                  <a:pos x="2" y="241"/>
                </a:cxn>
                <a:cxn ang="0">
                  <a:pos x="5" y="358"/>
                </a:cxn>
                <a:cxn ang="0">
                  <a:pos x="32" y="458"/>
                </a:cxn>
                <a:cxn ang="0">
                  <a:pos x="81" y="539"/>
                </a:cxn>
                <a:cxn ang="0">
                  <a:pos x="144" y="609"/>
                </a:cxn>
                <a:cxn ang="0">
                  <a:pos x="216" y="671"/>
                </a:cxn>
                <a:cxn ang="0">
                  <a:pos x="294" y="733"/>
                </a:cxn>
                <a:cxn ang="0">
                  <a:pos x="369" y="798"/>
                </a:cxn>
                <a:cxn ang="0">
                  <a:pos x="436" y="873"/>
                </a:cxn>
                <a:cxn ang="0">
                  <a:pos x="495" y="956"/>
                </a:cxn>
                <a:cxn ang="0">
                  <a:pos x="553" y="1021"/>
                </a:cxn>
                <a:cxn ang="0">
                  <a:pos x="613" y="1060"/>
                </a:cxn>
                <a:cxn ang="0">
                  <a:pos x="671" y="1074"/>
                </a:cxn>
                <a:cxn ang="0">
                  <a:pos x="725" y="1063"/>
                </a:cxn>
                <a:cxn ang="0">
                  <a:pos x="770" y="1025"/>
                </a:cxn>
                <a:cxn ang="0">
                  <a:pos x="806" y="961"/>
                </a:cxn>
                <a:cxn ang="0">
                  <a:pos x="828" y="873"/>
                </a:cxn>
                <a:cxn ang="0">
                  <a:pos x="842" y="695"/>
                </a:cxn>
                <a:cxn ang="0">
                  <a:pos x="863" y="438"/>
                </a:cxn>
                <a:cxn ang="0">
                  <a:pos x="866" y="206"/>
                </a:cxn>
                <a:cxn ang="0">
                  <a:pos x="820" y="56"/>
                </a:cxn>
                <a:cxn ang="0">
                  <a:pos x="738" y="25"/>
                </a:cxn>
                <a:cxn ang="0">
                  <a:pos x="668" y="18"/>
                </a:cxn>
                <a:cxn ang="0">
                  <a:pos x="595" y="11"/>
                </a:cxn>
                <a:cxn ang="0">
                  <a:pos x="521" y="8"/>
                </a:cxn>
                <a:cxn ang="0">
                  <a:pos x="452" y="4"/>
                </a:cxn>
                <a:cxn ang="0">
                  <a:pos x="393" y="3"/>
                </a:cxn>
                <a:cxn ang="0">
                  <a:pos x="350" y="0"/>
                </a:cxn>
                <a:cxn ang="0">
                  <a:pos x="326" y="0"/>
                </a:cxn>
              </a:cxnLst>
              <a:rect l="0" t="0" r="r" b="b"/>
              <a:pathLst>
                <a:path w="868" h="1074">
                  <a:moveTo>
                    <a:pt x="322" y="0"/>
                  </a:moveTo>
                  <a:lnTo>
                    <a:pt x="319" y="0"/>
                  </a:lnTo>
                  <a:lnTo>
                    <a:pt x="309" y="0"/>
                  </a:lnTo>
                  <a:lnTo>
                    <a:pt x="292" y="0"/>
                  </a:lnTo>
                  <a:lnTo>
                    <a:pt x="271" y="0"/>
                  </a:lnTo>
                  <a:lnTo>
                    <a:pt x="246" y="4"/>
                  </a:lnTo>
                  <a:lnTo>
                    <a:pt x="219" y="9"/>
                  </a:lnTo>
                  <a:lnTo>
                    <a:pt x="189" y="16"/>
                  </a:lnTo>
                  <a:lnTo>
                    <a:pt x="159" y="26"/>
                  </a:lnTo>
                  <a:lnTo>
                    <a:pt x="129" y="41"/>
                  </a:lnTo>
                  <a:lnTo>
                    <a:pt x="99" y="60"/>
                  </a:lnTo>
                  <a:lnTo>
                    <a:pt x="72" y="84"/>
                  </a:lnTo>
                  <a:lnTo>
                    <a:pt x="47" y="114"/>
                  </a:lnTo>
                  <a:lnTo>
                    <a:pt x="27" y="150"/>
                  </a:lnTo>
                  <a:lnTo>
                    <a:pt x="12" y="193"/>
                  </a:lnTo>
                  <a:lnTo>
                    <a:pt x="2" y="241"/>
                  </a:lnTo>
                  <a:lnTo>
                    <a:pt x="0" y="299"/>
                  </a:lnTo>
                  <a:lnTo>
                    <a:pt x="5" y="358"/>
                  </a:lnTo>
                  <a:lnTo>
                    <a:pt x="16" y="410"/>
                  </a:lnTo>
                  <a:lnTo>
                    <a:pt x="32" y="458"/>
                  </a:lnTo>
                  <a:lnTo>
                    <a:pt x="55" y="500"/>
                  </a:lnTo>
                  <a:lnTo>
                    <a:pt x="81" y="539"/>
                  </a:lnTo>
                  <a:lnTo>
                    <a:pt x="111" y="575"/>
                  </a:lnTo>
                  <a:lnTo>
                    <a:pt x="144" y="609"/>
                  </a:lnTo>
                  <a:lnTo>
                    <a:pt x="180" y="640"/>
                  </a:lnTo>
                  <a:lnTo>
                    <a:pt x="216" y="671"/>
                  </a:lnTo>
                  <a:lnTo>
                    <a:pt x="255" y="701"/>
                  </a:lnTo>
                  <a:lnTo>
                    <a:pt x="294" y="733"/>
                  </a:lnTo>
                  <a:lnTo>
                    <a:pt x="331" y="764"/>
                  </a:lnTo>
                  <a:lnTo>
                    <a:pt x="369" y="798"/>
                  </a:lnTo>
                  <a:lnTo>
                    <a:pt x="403" y="834"/>
                  </a:lnTo>
                  <a:lnTo>
                    <a:pt x="436" y="873"/>
                  </a:lnTo>
                  <a:lnTo>
                    <a:pt x="466" y="915"/>
                  </a:lnTo>
                  <a:lnTo>
                    <a:pt x="495" y="956"/>
                  </a:lnTo>
                  <a:lnTo>
                    <a:pt x="523" y="991"/>
                  </a:lnTo>
                  <a:lnTo>
                    <a:pt x="553" y="1021"/>
                  </a:lnTo>
                  <a:lnTo>
                    <a:pt x="583" y="1044"/>
                  </a:lnTo>
                  <a:lnTo>
                    <a:pt x="613" y="1060"/>
                  </a:lnTo>
                  <a:lnTo>
                    <a:pt x="642" y="1070"/>
                  </a:lnTo>
                  <a:lnTo>
                    <a:pt x="671" y="1074"/>
                  </a:lnTo>
                  <a:lnTo>
                    <a:pt x="698" y="1071"/>
                  </a:lnTo>
                  <a:lnTo>
                    <a:pt x="725" y="1063"/>
                  </a:lnTo>
                  <a:lnTo>
                    <a:pt x="748" y="1046"/>
                  </a:lnTo>
                  <a:lnTo>
                    <a:pt x="770" y="1025"/>
                  </a:lnTo>
                  <a:lnTo>
                    <a:pt x="790" y="996"/>
                  </a:lnTo>
                  <a:lnTo>
                    <a:pt x="806" y="961"/>
                  </a:lnTo>
                  <a:lnTo>
                    <a:pt x="818" y="920"/>
                  </a:lnTo>
                  <a:lnTo>
                    <a:pt x="828" y="873"/>
                  </a:lnTo>
                  <a:lnTo>
                    <a:pt x="833" y="818"/>
                  </a:lnTo>
                  <a:lnTo>
                    <a:pt x="842" y="695"/>
                  </a:lnTo>
                  <a:lnTo>
                    <a:pt x="853" y="566"/>
                  </a:lnTo>
                  <a:lnTo>
                    <a:pt x="863" y="438"/>
                  </a:lnTo>
                  <a:lnTo>
                    <a:pt x="868" y="315"/>
                  </a:lnTo>
                  <a:lnTo>
                    <a:pt x="866" y="206"/>
                  </a:lnTo>
                  <a:lnTo>
                    <a:pt x="850" y="118"/>
                  </a:lnTo>
                  <a:lnTo>
                    <a:pt x="820" y="56"/>
                  </a:lnTo>
                  <a:lnTo>
                    <a:pt x="770" y="29"/>
                  </a:lnTo>
                  <a:lnTo>
                    <a:pt x="738" y="25"/>
                  </a:lnTo>
                  <a:lnTo>
                    <a:pt x="705" y="21"/>
                  </a:lnTo>
                  <a:lnTo>
                    <a:pt x="668" y="18"/>
                  </a:lnTo>
                  <a:lnTo>
                    <a:pt x="632" y="14"/>
                  </a:lnTo>
                  <a:lnTo>
                    <a:pt x="595" y="11"/>
                  </a:lnTo>
                  <a:lnTo>
                    <a:pt x="557" y="9"/>
                  </a:lnTo>
                  <a:lnTo>
                    <a:pt x="521" y="8"/>
                  </a:lnTo>
                  <a:lnTo>
                    <a:pt x="486" y="5"/>
                  </a:lnTo>
                  <a:lnTo>
                    <a:pt x="452" y="4"/>
                  </a:lnTo>
                  <a:lnTo>
                    <a:pt x="422" y="3"/>
                  </a:lnTo>
                  <a:lnTo>
                    <a:pt x="393" y="3"/>
                  </a:lnTo>
                  <a:lnTo>
                    <a:pt x="370" y="1"/>
                  </a:lnTo>
                  <a:lnTo>
                    <a:pt x="350" y="0"/>
                  </a:lnTo>
                  <a:lnTo>
                    <a:pt x="335" y="0"/>
                  </a:lnTo>
                  <a:lnTo>
                    <a:pt x="326" y="0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rgbClr val="A0D6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853" y="3330"/>
              <a:ext cx="209" cy="258"/>
            </a:xfrm>
            <a:custGeom>
              <a:avLst/>
              <a:gdLst/>
              <a:ahLst/>
              <a:cxnLst>
                <a:cxn ang="0">
                  <a:pos x="305" y="0"/>
                </a:cxn>
                <a:cxn ang="0">
                  <a:pos x="280" y="0"/>
                </a:cxn>
                <a:cxn ang="0">
                  <a:pos x="236" y="4"/>
                </a:cxn>
                <a:cxn ang="0">
                  <a:pos x="181" y="15"/>
                </a:cxn>
                <a:cxn ang="0">
                  <a:pos x="122" y="40"/>
                </a:cxn>
                <a:cxn ang="0">
                  <a:pos x="68" y="82"/>
                </a:cxn>
                <a:cxn ang="0">
                  <a:pos x="26" y="144"/>
                </a:cxn>
                <a:cxn ang="0">
                  <a:pos x="2" y="233"/>
                </a:cxn>
                <a:cxn ang="0">
                  <a:pos x="3" y="344"/>
                </a:cxn>
                <a:cxn ang="0">
                  <a:pos x="31" y="440"/>
                </a:cxn>
                <a:cxn ang="0">
                  <a:pos x="77" y="519"/>
                </a:cxn>
                <a:cxn ang="0">
                  <a:pos x="137" y="585"/>
                </a:cxn>
                <a:cxn ang="0">
                  <a:pos x="207" y="645"/>
                </a:cxn>
                <a:cxn ang="0">
                  <a:pos x="281" y="704"/>
                </a:cxn>
                <a:cxn ang="0">
                  <a:pos x="353" y="767"/>
                </a:cxn>
                <a:cxn ang="0">
                  <a:pos x="418" y="838"/>
                </a:cxn>
                <a:cxn ang="0">
                  <a:pos x="474" y="919"/>
                </a:cxn>
                <a:cxn ang="0">
                  <a:pos x="531" y="980"/>
                </a:cxn>
                <a:cxn ang="0">
                  <a:pos x="588" y="1018"/>
                </a:cxn>
                <a:cxn ang="0">
                  <a:pos x="643" y="1032"/>
                </a:cxn>
                <a:cxn ang="0">
                  <a:pos x="694" y="1020"/>
                </a:cxn>
                <a:cxn ang="0">
                  <a:pos x="739" y="985"/>
                </a:cxn>
                <a:cxn ang="0">
                  <a:pos x="773" y="924"/>
                </a:cxn>
                <a:cxn ang="0">
                  <a:pos x="794" y="838"/>
                </a:cxn>
                <a:cxn ang="0">
                  <a:pos x="808" y="668"/>
                </a:cxn>
                <a:cxn ang="0">
                  <a:pos x="828" y="420"/>
                </a:cxn>
                <a:cxn ang="0">
                  <a:pos x="831" y="199"/>
                </a:cxn>
                <a:cxn ang="0">
                  <a:pos x="787" y="54"/>
                </a:cxn>
                <a:cxn ang="0">
                  <a:pos x="709" y="24"/>
                </a:cxn>
                <a:cxn ang="0">
                  <a:pos x="642" y="17"/>
                </a:cxn>
                <a:cxn ang="0">
                  <a:pos x="571" y="12"/>
                </a:cxn>
                <a:cxn ang="0">
                  <a:pos x="499" y="8"/>
                </a:cxn>
                <a:cxn ang="0">
                  <a:pos x="433" y="4"/>
                </a:cxn>
                <a:cxn ang="0">
                  <a:pos x="377" y="2"/>
                </a:cxn>
                <a:cxn ang="0">
                  <a:pos x="335" y="0"/>
                </a:cxn>
                <a:cxn ang="0">
                  <a:pos x="312" y="0"/>
                </a:cxn>
              </a:cxnLst>
              <a:rect l="0" t="0" r="r" b="b"/>
              <a:pathLst>
                <a:path w="833" h="1032">
                  <a:moveTo>
                    <a:pt x="308" y="0"/>
                  </a:moveTo>
                  <a:lnTo>
                    <a:pt x="305" y="0"/>
                  </a:lnTo>
                  <a:lnTo>
                    <a:pt x="295" y="0"/>
                  </a:lnTo>
                  <a:lnTo>
                    <a:pt x="280" y="0"/>
                  </a:lnTo>
                  <a:lnTo>
                    <a:pt x="260" y="0"/>
                  </a:lnTo>
                  <a:lnTo>
                    <a:pt x="236" y="4"/>
                  </a:lnTo>
                  <a:lnTo>
                    <a:pt x="210" y="8"/>
                  </a:lnTo>
                  <a:lnTo>
                    <a:pt x="181" y="15"/>
                  </a:lnTo>
                  <a:lnTo>
                    <a:pt x="152" y="25"/>
                  </a:lnTo>
                  <a:lnTo>
                    <a:pt x="122" y="40"/>
                  </a:lnTo>
                  <a:lnTo>
                    <a:pt x="95" y="58"/>
                  </a:lnTo>
                  <a:lnTo>
                    <a:pt x="68" y="82"/>
                  </a:lnTo>
                  <a:lnTo>
                    <a:pt x="45" y="110"/>
                  </a:lnTo>
                  <a:lnTo>
                    <a:pt x="26" y="144"/>
                  </a:lnTo>
                  <a:lnTo>
                    <a:pt x="11" y="185"/>
                  </a:lnTo>
                  <a:lnTo>
                    <a:pt x="2" y="233"/>
                  </a:lnTo>
                  <a:lnTo>
                    <a:pt x="0" y="288"/>
                  </a:lnTo>
                  <a:lnTo>
                    <a:pt x="3" y="344"/>
                  </a:lnTo>
                  <a:lnTo>
                    <a:pt x="15" y="394"/>
                  </a:lnTo>
                  <a:lnTo>
                    <a:pt x="31" y="440"/>
                  </a:lnTo>
                  <a:lnTo>
                    <a:pt x="52" y="480"/>
                  </a:lnTo>
                  <a:lnTo>
                    <a:pt x="77" y="519"/>
                  </a:lnTo>
                  <a:lnTo>
                    <a:pt x="106" y="553"/>
                  </a:lnTo>
                  <a:lnTo>
                    <a:pt x="137" y="585"/>
                  </a:lnTo>
                  <a:lnTo>
                    <a:pt x="172" y="615"/>
                  </a:lnTo>
                  <a:lnTo>
                    <a:pt x="207" y="645"/>
                  </a:lnTo>
                  <a:lnTo>
                    <a:pt x="245" y="674"/>
                  </a:lnTo>
                  <a:lnTo>
                    <a:pt x="281" y="704"/>
                  </a:lnTo>
                  <a:lnTo>
                    <a:pt x="318" y="734"/>
                  </a:lnTo>
                  <a:lnTo>
                    <a:pt x="353" y="767"/>
                  </a:lnTo>
                  <a:lnTo>
                    <a:pt x="387" y="800"/>
                  </a:lnTo>
                  <a:lnTo>
                    <a:pt x="418" y="838"/>
                  </a:lnTo>
                  <a:lnTo>
                    <a:pt x="447" y="879"/>
                  </a:lnTo>
                  <a:lnTo>
                    <a:pt x="474" y="919"/>
                  </a:lnTo>
                  <a:lnTo>
                    <a:pt x="502" y="953"/>
                  </a:lnTo>
                  <a:lnTo>
                    <a:pt x="531" y="980"/>
                  </a:lnTo>
                  <a:lnTo>
                    <a:pt x="559" y="1003"/>
                  </a:lnTo>
                  <a:lnTo>
                    <a:pt x="588" y="1018"/>
                  </a:lnTo>
                  <a:lnTo>
                    <a:pt x="616" y="1028"/>
                  </a:lnTo>
                  <a:lnTo>
                    <a:pt x="643" y="1032"/>
                  </a:lnTo>
                  <a:lnTo>
                    <a:pt x="671" y="1029"/>
                  </a:lnTo>
                  <a:lnTo>
                    <a:pt x="694" y="1020"/>
                  </a:lnTo>
                  <a:lnTo>
                    <a:pt x="718" y="1005"/>
                  </a:lnTo>
                  <a:lnTo>
                    <a:pt x="739" y="985"/>
                  </a:lnTo>
                  <a:lnTo>
                    <a:pt x="757" y="958"/>
                  </a:lnTo>
                  <a:lnTo>
                    <a:pt x="773" y="924"/>
                  </a:lnTo>
                  <a:lnTo>
                    <a:pt x="786" y="884"/>
                  </a:lnTo>
                  <a:lnTo>
                    <a:pt x="794" y="838"/>
                  </a:lnTo>
                  <a:lnTo>
                    <a:pt x="799" y="785"/>
                  </a:lnTo>
                  <a:lnTo>
                    <a:pt x="808" y="668"/>
                  </a:lnTo>
                  <a:lnTo>
                    <a:pt x="819" y="544"/>
                  </a:lnTo>
                  <a:lnTo>
                    <a:pt x="828" y="420"/>
                  </a:lnTo>
                  <a:lnTo>
                    <a:pt x="833" y="303"/>
                  </a:lnTo>
                  <a:lnTo>
                    <a:pt x="831" y="199"/>
                  </a:lnTo>
                  <a:lnTo>
                    <a:pt x="816" y="114"/>
                  </a:lnTo>
                  <a:lnTo>
                    <a:pt x="787" y="54"/>
                  </a:lnTo>
                  <a:lnTo>
                    <a:pt x="739" y="28"/>
                  </a:lnTo>
                  <a:lnTo>
                    <a:pt x="709" y="24"/>
                  </a:lnTo>
                  <a:lnTo>
                    <a:pt x="677" y="20"/>
                  </a:lnTo>
                  <a:lnTo>
                    <a:pt x="642" y="17"/>
                  </a:lnTo>
                  <a:lnTo>
                    <a:pt x="607" y="14"/>
                  </a:lnTo>
                  <a:lnTo>
                    <a:pt x="571" y="12"/>
                  </a:lnTo>
                  <a:lnTo>
                    <a:pt x="534" y="9"/>
                  </a:lnTo>
                  <a:lnTo>
                    <a:pt x="499" y="8"/>
                  </a:lnTo>
                  <a:lnTo>
                    <a:pt x="466" y="5"/>
                  </a:lnTo>
                  <a:lnTo>
                    <a:pt x="433" y="4"/>
                  </a:lnTo>
                  <a:lnTo>
                    <a:pt x="403" y="3"/>
                  </a:lnTo>
                  <a:lnTo>
                    <a:pt x="377" y="2"/>
                  </a:lnTo>
                  <a:lnTo>
                    <a:pt x="353" y="2"/>
                  </a:lnTo>
                  <a:lnTo>
                    <a:pt x="335" y="0"/>
                  </a:lnTo>
                  <a:lnTo>
                    <a:pt x="321" y="0"/>
                  </a:lnTo>
                  <a:lnTo>
                    <a:pt x="312" y="0"/>
                  </a:lnTo>
                  <a:lnTo>
                    <a:pt x="308" y="0"/>
                  </a:lnTo>
                  <a:close/>
                </a:path>
              </a:pathLst>
            </a:custGeom>
            <a:solidFill>
              <a:srgbClr val="8ECC8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859" y="3333"/>
              <a:ext cx="200" cy="247"/>
            </a:xfrm>
            <a:custGeom>
              <a:avLst/>
              <a:gdLst/>
              <a:ahLst/>
              <a:cxnLst>
                <a:cxn ang="0">
                  <a:pos x="293" y="0"/>
                </a:cxn>
                <a:cxn ang="0">
                  <a:pos x="269" y="0"/>
                </a:cxn>
                <a:cxn ang="0">
                  <a:pos x="227" y="3"/>
                </a:cxn>
                <a:cxn ang="0">
                  <a:pos x="174" y="15"/>
                </a:cxn>
                <a:cxn ang="0">
                  <a:pos x="119" y="38"/>
                </a:cxn>
                <a:cxn ang="0">
                  <a:pos x="67" y="78"/>
                </a:cxn>
                <a:cxn ang="0">
                  <a:pos x="25" y="138"/>
                </a:cxn>
                <a:cxn ang="0">
                  <a:pos x="3" y="223"/>
                </a:cxn>
                <a:cxn ang="0">
                  <a:pos x="4" y="330"/>
                </a:cxn>
                <a:cxn ang="0">
                  <a:pos x="30" y="421"/>
                </a:cxn>
                <a:cxn ang="0">
                  <a:pos x="74" y="496"/>
                </a:cxn>
                <a:cxn ang="0">
                  <a:pos x="133" y="560"/>
                </a:cxn>
                <a:cxn ang="0">
                  <a:pos x="200" y="618"/>
                </a:cxn>
                <a:cxn ang="0">
                  <a:pos x="270" y="673"/>
                </a:cxn>
                <a:cxn ang="0">
                  <a:pos x="339" y="733"/>
                </a:cxn>
                <a:cxn ang="0">
                  <a:pos x="401" y="803"/>
                </a:cxn>
                <a:cxn ang="0">
                  <a:pos x="455" y="881"/>
                </a:cxn>
                <a:cxn ang="0">
                  <a:pos x="509" y="940"/>
                </a:cxn>
                <a:cxn ang="0">
                  <a:pos x="565" y="976"/>
                </a:cxn>
                <a:cxn ang="0">
                  <a:pos x="618" y="988"/>
                </a:cxn>
                <a:cxn ang="0">
                  <a:pos x="668" y="977"/>
                </a:cxn>
                <a:cxn ang="0">
                  <a:pos x="709" y="943"/>
                </a:cxn>
                <a:cxn ang="0">
                  <a:pos x="743" y="885"/>
                </a:cxn>
                <a:cxn ang="0">
                  <a:pos x="763" y="802"/>
                </a:cxn>
                <a:cxn ang="0">
                  <a:pos x="775" y="640"/>
                </a:cxn>
                <a:cxn ang="0">
                  <a:pos x="795" y="402"/>
                </a:cxn>
                <a:cxn ang="0">
                  <a:pos x="796" y="190"/>
                </a:cxn>
                <a:cxn ang="0">
                  <a:pos x="755" y="51"/>
                </a:cxn>
                <a:cxn ang="0">
                  <a:pos x="680" y="22"/>
                </a:cxn>
                <a:cxn ang="0">
                  <a:pos x="616" y="16"/>
                </a:cxn>
                <a:cxn ang="0">
                  <a:pos x="548" y="11"/>
                </a:cxn>
                <a:cxn ang="0">
                  <a:pos x="480" y="6"/>
                </a:cxn>
                <a:cxn ang="0">
                  <a:pos x="416" y="3"/>
                </a:cxn>
                <a:cxn ang="0">
                  <a:pos x="363" y="1"/>
                </a:cxn>
                <a:cxn ang="0">
                  <a:pos x="322" y="0"/>
                </a:cxn>
                <a:cxn ang="0">
                  <a:pos x="299" y="0"/>
                </a:cxn>
              </a:cxnLst>
              <a:rect l="0" t="0" r="r" b="b"/>
              <a:pathLst>
                <a:path w="800" h="988">
                  <a:moveTo>
                    <a:pt x="297" y="0"/>
                  </a:moveTo>
                  <a:lnTo>
                    <a:pt x="293" y="0"/>
                  </a:lnTo>
                  <a:lnTo>
                    <a:pt x="284" y="0"/>
                  </a:lnTo>
                  <a:lnTo>
                    <a:pt x="269" y="0"/>
                  </a:lnTo>
                  <a:lnTo>
                    <a:pt x="249" y="0"/>
                  </a:lnTo>
                  <a:lnTo>
                    <a:pt x="227" y="3"/>
                  </a:lnTo>
                  <a:lnTo>
                    <a:pt x="202" y="7"/>
                  </a:lnTo>
                  <a:lnTo>
                    <a:pt x="174" y="15"/>
                  </a:lnTo>
                  <a:lnTo>
                    <a:pt x="147" y="25"/>
                  </a:lnTo>
                  <a:lnTo>
                    <a:pt x="119" y="38"/>
                  </a:lnTo>
                  <a:lnTo>
                    <a:pt x="92" y="56"/>
                  </a:lnTo>
                  <a:lnTo>
                    <a:pt x="67" y="78"/>
                  </a:lnTo>
                  <a:lnTo>
                    <a:pt x="44" y="105"/>
                  </a:lnTo>
                  <a:lnTo>
                    <a:pt x="25" y="138"/>
                  </a:lnTo>
                  <a:lnTo>
                    <a:pt x="12" y="177"/>
                  </a:lnTo>
                  <a:lnTo>
                    <a:pt x="3" y="223"/>
                  </a:lnTo>
                  <a:lnTo>
                    <a:pt x="0" y="276"/>
                  </a:lnTo>
                  <a:lnTo>
                    <a:pt x="4" y="330"/>
                  </a:lnTo>
                  <a:lnTo>
                    <a:pt x="14" y="377"/>
                  </a:lnTo>
                  <a:lnTo>
                    <a:pt x="30" y="421"/>
                  </a:lnTo>
                  <a:lnTo>
                    <a:pt x="50" y="461"/>
                  </a:lnTo>
                  <a:lnTo>
                    <a:pt x="74" y="496"/>
                  </a:lnTo>
                  <a:lnTo>
                    <a:pt x="103" y="530"/>
                  </a:lnTo>
                  <a:lnTo>
                    <a:pt x="133" y="560"/>
                  </a:lnTo>
                  <a:lnTo>
                    <a:pt x="165" y="590"/>
                  </a:lnTo>
                  <a:lnTo>
                    <a:pt x="200" y="618"/>
                  </a:lnTo>
                  <a:lnTo>
                    <a:pt x="235" y="646"/>
                  </a:lnTo>
                  <a:lnTo>
                    <a:pt x="270" y="673"/>
                  </a:lnTo>
                  <a:lnTo>
                    <a:pt x="305" y="703"/>
                  </a:lnTo>
                  <a:lnTo>
                    <a:pt x="339" y="733"/>
                  </a:lnTo>
                  <a:lnTo>
                    <a:pt x="371" y="767"/>
                  </a:lnTo>
                  <a:lnTo>
                    <a:pt x="401" y="803"/>
                  </a:lnTo>
                  <a:lnTo>
                    <a:pt x="429" y="842"/>
                  </a:lnTo>
                  <a:lnTo>
                    <a:pt x="455" y="881"/>
                  </a:lnTo>
                  <a:lnTo>
                    <a:pt x="481" y="913"/>
                  </a:lnTo>
                  <a:lnTo>
                    <a:pt x="509" y="940"/>
                  </a:lnTo>
                  <a:lnTo>
                    <a:pt x="538" y="961"/>
                  </a:lnTo>
                  <a:lnTo>
                    <a:pt x="565" y="976"/>
                  </a:lnTo>
                  <a:lnTo>
                    <a:pt x="591" y="985"/>
                  </a:lnTo>
                  <a:lnTo>
                    <a:pt x="618" y="988"/>
                  </a:lnTo>
                  <a:lnTo>
                    <a:pt x="644" y="986"/>
                  </a:lnTo>
                  <a:lnTo>
                    <a:pt x="668" y="977"/>
                  </a:lnTo>
                  <a:lnTo>
                    <a:pt x="689" y="963"/>
                  </a:lnTo>
                  <a:lnTo>
                    <a:pt x="709" y="943"/>
                  </a:lnTo>
                  <a:lnTo>
                    <a:pt x="728" y="917"/>
                  </a:lnTo>
                  <a:lnTo>
                    <a:pt x="743" y="885"/>
                  </a:lnTo>
                  <a:lnTo>
                    <a:pt x="754" y="847"/>
                  </a:lnTo>
                  <a:lnTo>
                    <a:pt x="763" y="802"/>
                  </a:lnTo>
                  <a:lnTo>
                    <a:pt x="768" y="752"/>
                  </a:lnTo>
                  <a:lnTo>
                    <a:pt x="775" y="640"/>
                  </a:lnTo>
                  <a:lnTo>
                    <a:pt x="785" y="521"/>
                  </a:lnTo>
                  <a:lnTo>
                    <a:pt x="795" y="402"/>
                  </a:lnTo>
                  <a:lnTo>
                    <a:pt x="800" y="290"/>
                  </a:lnTo>
                  <a:lnTo>
                    <a:pt x="796" y="190"/>
                  </a:lnTo>
                  <a:lnTo>
                    <a:pt x="783" y="108"/>
                  </a:lnTo>
                  <a:lnTo>
                    <a:pt x="755" y="51"/>
                  </a:lnTo>
                  <a:lnTo>
                    <a:pt x="709" y="26"/>
                  </a:lnTo>
                  <a:lnTo>
                    <a:pt x="680" y="22"/>
                  </a:lnTo>
                  <a:lnTo>
                    <a:pt x="649" y="18"/>
                  </a:lnTo>
                  <a:lnTo>
                    <a:pt x="616" y="16"/>
                  </a:lnTo>
                  <a:lnTo>
                    <a:pt x="583" y="13"/>
                  </a:lnTo>
                  <a:lnTo>
                    <a:pt x="548" y="11"/>
                  </a:lnTo>
                  <a:lnTo>
                    <a:pt x="514" y="8"/>
                  </a:lnTo>
                  <a:lnTo>
                    <a:pt x="480" y="6"/>
                  </a:lnTo>
                  <a:lnTo>
                    <a:pt x="448" y="5"/>
                  </a:lnTo>
                  <a:lnTo>
                    <a:pt x="416" y="3"/>
                  </a:lnTo>
                  <a:lnTo>
                    <a:pt x="388" y="2"/>
                  </a:lnTo>
                  <a:lnTo>
                    <a:pt x="363" y="1"/>
                  </a:lnTo>
                  <a:lnTo>
                    <a:pt x="340" y="1"/>
                  </a:lnTo>
                  <a:lnTo>
                    <a:pt x="322" y="0"/>
                  </a:lnTo>
                  <a:lnTo>
                    <a:pt x="308" y="0"/>
                  </a:lnTo>
                  <a:lnTo>
                    <a:pt x="299" y="0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865" y="3336"/>
              <a:ext cx="191" cy="236"/>
            </a:xfrm>
            <a:custGeom>
              <a:avLst/>
              <a:gdLst/>
              <a:ahLst/>
              <a:cxnLst>
                <a:cxn ang="0">
                  <a:pos x="280" y="0"/>
                </a:cxn>
                <a:cxn ang="0">
                  <a:pos x="258" y="0"/>
                </a:cxn>
                <a:cxn ang="0">
                  <a:pos x="218" y="2"/>
                </a:cxn>
                <a:cxn ang="0">
                  <a:pos x="166" y="14"/>
                </a:cxn>
                <a:cxn ang="0">
                  <a:pos x="114" y="36"/>
                </a:cxn>
                <a:cxn ang="0">
                  <a:pos x="64" y="75"/>
                </a:cxn>
                <a:cxn ang="0">
                  <a:pos x="24" y="132"/>
                </a:cxn>
                <a:cxn ang="0">
                  <a:pos x="3" y="214"/>
                </a:cxn>
                <a:cxn ang="0">
                  <a:pos x="4" y="315"/>
                </a:cxn>
                <a:cxn ang="0">
                  <a:pos x="29" y="402"/>
                </a:cxn>
                <a:cxn ang="0">
                  <a:pos x="71" y="475"/>
                </a:cxn>
                <a:cxn ang="0">
                  <a:pos x="126" y="536"/>
                </a:cxn>
                <a:cxn ang="0">
                  <a:pos x="190" y="591"/>
                </a:cxn>
                <a:cxn ang="0">
                  <a:pos x="258" y="645"/>
                </a:cxn>
                <a:cxn ang="0">
                  <a:pos x="324" y="702"/>
                </a:cxn>
                <a:cxn ang="0">
                  <a:pos x="384" y="769"/>
                </a:cxn>
                <a:cxn ang="0">
                  <a:pos x="435" y="842"/>
                </a:cxn>
                <a:cxn ang="0">
                  <a:pos x="486" y="899"/>
                </a:cxn>
                <a:cxn ang="0">
                  <a:pos x="540" y="934"/>
                </a:cxn>
                <a:cxn ang="0">
                  <a:pos x="591" y="946"/>
                </a:cxn>
                <a:cxn ang="0">
                  <a:pos x="637" y="936"/>
                </a:cxn>
                <a:cxn ang="0">
                  <a:pos x="679" y="902"/>
                </a:cxn>
                <a:cxn ang="0">
                  <a:pos x="710" y="847"/>
                </a:cxn>
                <a:cxn ang="0">
                  <a:pos x="729" y="769"/>
                </a:cxn>
                <a:cxn ang="0">
                  <a:pos x="741" y="612"/>
                </a:cxn>
                <a:cxn ang="0">
                  <a:pos x="760" y="385"/>
                </a:cxn>
                <a:cxn ang="0">
                  <a:pos x="762" y="182"/>
                </a:cxn>
                <a:cxn ang="0">
                  <a:pos x="721" y="50"/>
                </a:cxn>
                <a:cxn ang="0">
                  <a:pos x="650" y="22"/>
                </a:cxn>
                <a:cxn ang="0">
                  <a:pos x="589" y="16"/>
                </a:cxn>
                <a:cxn ang="0">
                  <a:pos x="524" y="11"/>
                </a:cxn>
                <a:cxn ang="0">
                  <a:pos x="459" y="7"/>
                </a:cxn>
                <a:cxn ang="0">
                  <a:pos x="399" y="4"/>
                </a:cxn>
                <a:cxn ang="0">
                  <a:pos x="346" y="2"/>
                </a:cxn>
                <a:cxn ang="0">
                  <a:pos x="307" y="1"/>
                </a:cxn>
                <a:cxn ang="0">
                  <a:pos x="286" y="0"/>
                </a:cxn>
              </a:cxnLst>
              <a:rect l="0" t="0" r="r" b="b"/>
              <a:pathLst>
                <a:path w="765" h="946">
                  <a:moveTo>
                    <a:pt x="284" y="0"/>
                  </a:moveTo>
                  <a:lnTo>
                    <a:pt x="280" y="0"/>
                  </a:lnTo>
                  <a:lnTo>
                    <a:pt x="271" y="0"/>
                  </a:lnTo>
                  <a:lnTo>
                    <a:pt x="258" y="0"/>
                  </a:lnTo>
                  <a:lnTo>
                    <a:pt x="239" y="0"/>
                  </a:lnTo>
                  <a:lnTo>
                    <a:pt x="218" y="2"/>
                  </a:lnTo>
                  <a:lnTo>
                    <a:pt x="193" y="7"/>
                  </a:lnTo>
                  <a:lnTo>
                    <a:pt x="166" y="14"/>
                  </a:lnTo>
                  <a:lnTo>
                    <a:pt x="140" y="24"/>
                  </a:lnTo>
                  <a:lnTo>
                    <a:pt x="114" y="36"/>
                  </a:lnTo>
                  <a:lnTo>
                    <a:pt x="88" y="54"/>
                  </a:lnTo>
                  <a:lnTo>
                    <a:pt x="64" y="75"/>
                  </a:lnTo>
                  <a:lnTo>
                    <a:pt x="43" y="101"/>
                  </a:lnTo>
                  <a:lnTo>
                    <a:pt x="24" y="132"/>
                  </a:lnTo>
                  <a:lnTo>
                    <a:pt x="11" y="170"/>
                  </a:lnTo>
                  <a:lnTo>
                    <a:pt x="3" y="214"/>
                  </a:lnTo>
                  <a:lnTo>
                    <a:pt x="0" y="264"/>
                  </a:lnTo>
                  <a:lnTo>
                    <a:pt x="4" y="315"/>
                  </a:lnTo>
                  <a:lnTo>
                    <a:pt x="14" y="361"/>
                  </a:lnTo>
                  <a:lnTo>
                    <a:pt x="29" y="402"/>
                  </a:lnTo>
                  <a:lnTo>
                    <a:pt x="48" y="441"/>
                  </a:lnTo>
                  <a:lnTo>
                    <a:pt x="71" y="475"/>
                  </a:lnTo>
                  <a:lnTo>
                    <a:pt x="98" y="507"/>
                  </a:lnTo>
                  <a:lnTo>
                    <a:pt x="126" y="536"/>
                  </a:lnTo>
                  <a:lnTo>
                    <a:pt x="158" y="565"/>
                  </a:lnTo>
                  <a:lnTo>
                    <a:pt x="190" y="591"/>
                  </a:lnTo>
                  <a:lnTo>
                    <a:pt x="224" y="619"/>
                  </a:lnTo>
                  <a:lnTo>
                    <a:pt x="258" y="645"/>
                  </a:lnTo>
                  <a:lnTo>
                    <a:pt x="291" y="674"/>
                  </a:lnTo>
                  <a:lnTo>
                    <a:pt x="324" y="702"/>
                  </a:lnTo>
                  <a:lnTo>
                    <a:pt x="355" y="735"/>
                  </a:lnTo>
                  <a:lnTo>
                    <a:pt x="384" y="769"/>
                  </a:lnTo>
                  <a:lnTo>
                    <a:pt x="410" y="806"/>
                  </a:lnTo>
                  <a:lnTo>
                    <a:pt x="435" y="842"/>
                  </a:lnTo>
                  <a:lnTo>
                    <a:pt x="460" y="874"/>
                  </a:lnTo>
                  <a:lnTo>
                    <a:pt x="486" y="899"/>
                  </a:lnTo>
                  <a:lnTo>
                    <a:pt x="514" y="919"/>
                  </a:lnTo>
                  <a:lnTo>
                    <a:pt x="540" y="934"/>
                  </a:lnTo>
                  <a:lnTo>
                    <a:pt x="565" y="942"/>
                  </a:lnTo>
                  <a:lnTo>
                    <a:pt x="591" y="946"/>
                  </a:lnTo>
                  <a:lnTo>
                    <a:pt x="615" y="944"/>
                  </a:lnTo>
                  <a:lnTo>
                    <a:pt x="637" y="936"/>
                  </a:lnTo>
                  <a:lnTo>
                    <a:pt x="659" y="922"/>
                  </a:lnTo>
                  <a:lnTo>
                    <a:pt x="679" y="902"/>
                  </a:lnTo>
                  <a:lnTo>
                    <a:pt x="695" y="877"/>
                  </a:lnTo>
                  <a:lnTo>
                    <a:pt x="710" y="847"/>
                  </a:lnTo>
                  <a:lnTo>
                    <a:pt x="721" y="810"/>
                  </a:lnTo>
                  <a:lnTo>
                    <a:pt x="729" y="769"/>
                  </a:lnTo>
                  <a:lnTo>
                    <a:pt x="734" y="720"/>
                  </a:lnTo>
                  <a:lnTo>
                    <a:pt x="741" y="612"/>
                  </a:lnTo>
                  <a:lnTo>
                    <a:pt x="751" y="499"/>
                  </a:lnTo>
                  <a:lnTo>
                    <a:pt x="760" y="385"/>
                  </a:lnTo>
                  <a:lnTo>
                    <a:pt x="765" y="277"/>
                  </a:lnTo>
                  <a:lnTo>
                    <a:pt x="762" y="182"/>
                  </a:lnTo>
                  <a:lnTo>
                    <a:pt x="749" y="105"/>
                  </a:lnTo>
                  <a:lnTo>
                    <a:pt x="721" y="50"/>
                  </a:lnTo>
                  <a:lnTo>
                    <a:pt x="677" y="26"/>
                  </a:lnTo>
                  <a:lnTo>
                    <a:pt x="650" y="22"/>
                  </a:lnTo>
                  <a:lnTo>
                    <a:pt x="620" y="20"/>
                  </a:lnTo>
                  <a:lnTo>
                    <a:pt x="589" y="16"/>
                  </a:lnTo>
                  <a:lnTo>
                    <a:pt x="556" y="14"/>
                  </a:lnTo>
                  <a:lnTo>
                    <a:pt x="524" y="11"/>
                  </a:lnTo>
                  <a:lnTo>
                    <a:pt x="491" y="9"/>
                  </a:lnTo>
                  <a:lnTo>
                    <a:pt x="459" y="7"/>
                  </a:lnTo>
                  <a:lnTo>
                    <a:pt x="427" y="5"/>
                  </a:lnTo>
                  <a:lnTo>
                    <a:pt x="399" y="4"/>
                  </a:lnTo>
                  <a:lnTo>
                    <a:pt x="371" y="2"/>
                  </a:lnTo>
                  <a:lnTo>
                    <a:pt x="346" y="2"/>
                  </a:lnTo>
                  <a:lnTo>
                    <a:pt x="325" y="1"/>
                  </a:lnTo>
                  <a:lnTo>
                    <a:pt x="307" y="1"/>
                  </a:lnTo>
                  <a:lnTo>
                    <a:pt x="295" y="0"/>
                  </a:lnTo>
                  <a:lnTo>
                    <a:pt x="286" y="0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68BF5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871" y="3339"/>
              <a:ext cx="182" cy="225"/>
            </a:xfrm>
            <a:custGeom>
              <a:avLst/>
              <a:gdLst/>
              <a:ahLst/>
              <a:cxnLst>
                <a:cxn ang="0">
                  <a:pos x="267" y="0"/>
                </a:cxn>
                <a:cxn ang="0">
                  <a:pos x="245" y="0"/>
                </a:cxn>
                <a:cxn ang="0">
                  <a:pos x="206" y="3"/>
                </a:cxn>
                <a:cxn ang="0">
                  <a:pos x="159" y="13"/>
                </a:cxn>
                <a:cxn ang="0">
                  <a:pos x="107" y="34"/>
                </a:cxn>
                <a:cxn ang="0">
                  <a:pos x="60" y="70"/>
                </a:cxn>
                <a:cxn ang="0">
                  <a:pos x="22" y="125"/>
                </a:cxn>
                <a:cxn ang="0">
                  <a:pos x="2" y="203"/>
                </a:cxn>
                <a:cxn ang="0">
                  <a:pos x="4" y="300"/>
                </a:cxn>
                <a:cxn ang="0">
                  <a:pos x="27" y="385"/>
                </a:cxn>
                <a:cxn ang="0">
                  <a:pos x="67" y="454"/>
                </a:cxn>
                <a:cxn ang="0">
                  <a:pos x="121" y="512"/>
                </a:cxn>
                <a:cxn ang="0">
                  <a:pos x="181" y="565"/>
                </a:cxn>
                <a:cxn ang="0">
                  <a:pos x="246" y="617"/>
                </a:cxn>
                <a:cxn ang="0">
                  <a:pos x="308" y="670"/>
                </a:cxn>
                <a:cxn ang="0">
                  <a:pos x="366" y="733"/>
                </a:cxn>
                <a:cxn ang="0">
                  <a:pos x="415" y="804"/>
                </a:cxn>
                <a:cxn ang="0">
                  <a:pos x="465" y="858"/>
                </a:cxn>
                <a:cxn ang="0">
                  <a:pos x="515" y="890"/>
                </a:cxn>
                <a:cxn ang="0">
                  <a:pos x="563" y="902"/>
                </a:cxn>
                <a:cxn ang="0">
                  <a:pos x="608" y="893"/>
                </a:cxn>
                <a:cxn ang="0">
                  <a:pos x="647" y="862"/>
                </a:cxn>
                <a:cxn ang="0">
                  <a:pos x="677" y="808"/>
                </a:cxn>
                <a:cxn ang="0">
                  <a:pos x="696" y="733"/>
                </a:cxn>
                <a:cxn ang="0">
                  <a:pos x="707" y="584"/>
                </a:cxn>
                <a:cxn ang="0">
                  <a:pos x="725" y="368"/>
                </a:cxn>
                <a:cxn ang="0">
                  <a:pos x="727" y="174"/>
                </a:cxn>
                <a:cxn ang="0">
                  <a:pos x="688" y="48"/>
                </a:cxn>
                <a:cxn ang="0">
                  <a:pos x="621" y="20"/>
                </a:cxn>
                <a:cxn ang="0">
                  <a:pos x="562" y="15"/>
                </a:cxn>
                <a:cxn ang="0">
                  <a:pos x="500" y="10"/>
                </a:cxn>
                <a:cxn ang="0">
                  <a:pos x="437" y="7"/>
                </a:cxn>
                <a:cxn ang="0">
                  <a:pos x="380" y="4"/>
                </a:cxn>
                <a:cxn ang="0">
                  <a:pos x="330" y="2"/>
                </a:cxn>
                <a:cxn ang="0">
                  <a:pos x="293" y="0"/>
                </a:cxn>
                <a:cxn ang="0">
                  <a:pos x="272" y="0"/>
                </a:cxn>
              </a:cxnLst>
              <a:rect l="0" t="0" r="r" b="b"/>
              <a:pathLst>
                <a:path w="730" h="902">
                  <a:moveTo>
                    <a:pt x="270" y="0"/>
                  </a:moveTo>
                  <a:lnTo>
                    <a:pt x="267" y="0"/>
                  </a:lnTo>
                  <a:lnTo>
                    <a:pt x="259" y="0"/>
                  </a:lnTo>
                  <a:lnTo>
                    <a:pt x="245" y="0"/>
                  </a:lnTo>
                  <a:lnTo>
                    <a:pt x="227" y="0"/>
                  </a:lnTo>
                  <a:lnTo>
                    <a:pt x="206" y="3"/>
                  </a:lnTo>
                  <a:lnTo>
                    <a:pt x="184" y="7"/>
                  </a:lnTo>
                  <a:lnTo>
                    <a:pt x="159" y="13"/>
                  </a:lnTo>
                  <a:lnTo>
                    <a:pt x="134" y="23"/>
                  </a:lnTo>
                  <a:lnTo>
                    <a:pt x="107" y="34"/>
                  </a:lnTo>
                  <a:lnTo>
                    <a:pt x="84" y="50"/>
                  </a:lnTo>
                  <a:lnTo>
                    <a:pt x="60" y="70"/>
                  </a:lnTo>
                  <a:lnTo>
                    <a:pt x="40" y="95"/>
                  </a:lnTo>
                  <a:lnTo>
                    <a:pt x="22" y="125"/>
                  </a:lnTo>
                  <a:lnTo>
                    <a:pt x="10" y="162"/>
                  </a:lnTo>
                  <a:lnTo>
                    <a:pt x="2" y="203"/>
                  </a:lnTo>
                  <a:lnTo>
                    <a:pt x="0" y="252"/>
                  </a:lnTo>
                  <a:lnTo>
                    <a:pt x="4" y="300"/>
                  </a:lnTo>
                  <a:lnTo>
                    <a:pt x="12" y="345"/>
                  </a:lnTo>
                  <a:lnTo>
                    <a:pt x="27" y="385"/>
                  </a:lnTo>
                  <a:lnTo>
                    <a:pt x="46" y="420"/>
                  </a:lnTo>
                  <a:lnTo>
                    <a:pt x="67" y="454"/>
                  </a:lnTo>
                  <a:lnTo>
                    <a:pt x="92" y="484"/>
                  </a:lnTo>
                  <a:lnTo>
                    <a:pt x="121" y="512"/>
                  </a:lnTo>
                  <a:lnTo>
                    <a:pt x="151" y="539"/>
                  </a:lnTo>
                  <a:lnTo>
                    <a:pt x="181" y="565"/>
                  </a:lnTo>
                  <a:lnTo>
                    <a:pt x="214" y="590"/>
                  </a:lnTo>
                  <a:lnTo>
                    <a:pt x="246" y="617"/>
                  </a:lnTo>
                  <a:lnTo>
                    <a:pt x="277" y="643"/>
                  </a:lnTo>
                  <a:lnTo>
                    <a:pt x="308" y="670"/>
                  </a:lnTo>
                  <a:lnTo>
                    <a:pt x="338" y="700"/>
                  </a:lnTo>
                  <a:lnTo>
                    <a:pt x="366" y="733"/>
                  </a:lnTo>
                  <a:lnTo>
                    <a:pt x="391" y="769"/>
                  </a:lnTo>
                  <a:lnTo>
                    <a:pt x="415" y="804"/>
                  </a:lnTo>
                  <a:lnTo>
                    <a:pt x="440" y="833"/>
                  </a:lnTo>
                  <a:lnTo>
                    <a:pt x="465" y="858"/>
                  </a:lnTo>
                  <a:lnTo>
                    <a:pt x="490" y="877"/>
                  </a:lnTo>
                  <a:lnTo>
                    <a:pt x="515" y="890"/>
                  </a:lnTo>
                  <a:lnTo>
                    <a:pt x="540" y="899"/>
                  </a:lnTo>
                  <a:lnTo>
                    <a:pt x="563" y="902"/>
                  </a:lnTo>
                  <a:lnTo>
                    <a:pt x="587" y="900"/>
                  </a:lnTo>
                  <a:lnTo>
                    <a:pt x="608" y="893"/>
                  </a:lnTo>
                  <a:lnTo>
                    <a:pt x="628" y="879"/>
                  </a:lnTo>
                  <a:lnTo>
                    <a:pt x="647" y="862"/>
                  </a:lnTo>
                  <a:lnTo>
                    <a:pt x="663" y="837"/>
                  </a:lnTo>
                  <a:lnTo>
                    <a:pt x="677" y="808"/>
                  </a:lnTo>
                  <a:lnTo>
                    <a:pt x="687" y="773"/>
                  </a:lnTo>
                  <a:lnTo>
                    <a:pt x="696" y="733"/>
                  </a:lnTo>
                  <a:lnTo>
                    <a:pt x="700" y="687"/>
                  </a:lnTo>
                  <a:lnTo>
                    <a:pt x="707" y="584"/>
                  </a:lnTo>
                  <a:lnTo>
                    <a:pt x="717" y="475"/>
                  </a:lnTo>
                  <a:lnTo>
                    <a:pt x="725" y="368"/>
                  </a:lnTo>
                  <a:lnTo>
                    <a:pt x="730" y="265"/>
                  </a:lnTo>
                  <a:lnTo>
                    <a:pt x="727" y="174"/>
                  </a:lnTo>
                  <a:lnTo>
                    <a:pt x="715" y="99"/>
                  </a:lnTo>
                  <a:lnTo>
                    <a:pt x="688" y="48"/>
                  </a:lnTo>
                  <a:lnTo>
                    <a:pt x="647" y="24"/>
                  </a:lnTo>
                  <a:lnTo>
                    <a:pt x="621" y="20"/>
                  </a:lnTo>
                  <a:lnTo>
                    <a:pt x="592" y="18"/>
                  </a:lnTo>
                  <a:lnTo>
                    <a:pt x="562" y="15"/>
                  </a:lnTo>
                  <a:lnTo>
                    <a:pt x="531" y="13"/>
                  </a:lnTo>
                  <a:lnTo>
                    <a:pt x="500" y="10"/>
                  </a:lnTo>
                  <a:lnTo>
                    <a:pt x="468" y="8"/>
                  </a:lnTo>
                  <a:lnTo>
                    <a:pt x="437" y="7"/>
                  </a:lnTo>
                  <a:lnTo>
                    <a:pt x="407" y="5"/>
                  </a:lnTo>
                  <a:lnTo>
                    <a:pt x="380" y="4"/>
                  </a:lnTo>
                  <a:lnTo>
                    <a:pt x="353" y="3"/>
                  </a:lnTo>
                  <a:lnTo>
                    <a:pt x="330" y="2"/>
                  </a:lnTo>
                  <a:lnTo>
                    <a:pt x="310" y="2"/>
                  </a:lnTo>
                  <a:lnTo>
                    <a:pt x="293" y="0"/>
                  </a:lnTo>
                  <a:lnTo>
                    <a:pt x="281" y="0"/>
                  </a:lnTo>
                  <a:lnTo>
                    <a:pt x="272" y="0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953" y="3638"/>
              <a:ext cx="166" cy="117"/>
            </a:xfrm>
            <a:custGeom>
              <a:avLst/>
              <a:gdLst/>
              <a:ahLst/>
              <a:cxnLst>
                <a:cxn ang="0">
                  <a:pos x="43" y="172"/>
                </a:cxn>
                <a:cxn ang="0">
                  <a:pos x="39" y="171"/>
                </a:cxn>
                <a:cxn ang="0">
                  <a:pos x="30" y="165"/>
                </a:cxn>
                <a:cxn ang="0">
                  <a:pos x="20" y="155"/>
                </a:cxn>
                <a:cxn ang="0">
                  <a:pos x="9" y="141"/>
                </a:cxn>
                <a:cxn ang="0">
                  <a:pos x="1" y="124"/>
                </a:cxn>
                <a:cxn ang="0">
                  <a:pos x="0" y="101"/>
                </a:cxn>
                <a:cxn ang="0">
                  <a:pos x="6" y="72"/>
                </a:cxn>
                <a:cxn ang="0">
                  <a:pos x="24" y="40"/>
                </a:cxn>
                <a:cxn ang="0">
                  <a:pos x="36" y="25"/>
                </a:cxn>
                <a:cxn ang="0">
                  <a:pos x="51" y="12"/>
                </a:cxn>
                <a:cxn ang="0">
                  <a:pos x="68" y="5"/>
                </a:cxn>
                <a:cxn ang="0">
                  <a:pos x="86" y="1"/>
                </a:cxn>
                <a:cxn ang="0">
                  <a:pos x="105" y="0"/>
                </a:cxn>
                <a:cxn ang="0">
                  <a:pos x="125" y="1"/>
                </a:cxn>
                <a:cxn ang="0">
                  <a:pos x="146" y="5"/>
                </a:cxn>
                <a:cxn ang="0">
                  <a:pos x="168" y="10"/>
                </a:cxn>
                <a:cxn ang="0">
                  <a:pos x="189" y="17"/>
                </a:cxn>
                <a:cxn ang="0">
                  <a:pos x="210" y="25"/>
                </a:cxn>
                <a:cxn ang="0">
                  <a:pos x="231" y="34"/>
                </a:cxn>
                <a:cxn ang="0">
                  <a:pos x="251" y="42"/>
                </a:cxn>
                <a:cxn ang="0">
                  <a:pos x="270" y="51"/>
                </a:cxn>
                <a:cxn ang="0">
                  <a:pos x="289" y="59"/>
                </a:cxn>
                <a:cxn ang="0">
                  <a:pos x="305" y="66"/>
                </a:cxn>
                <a:cxn ang="0">
                  <a:pos x="320" y="71"/>
                </a:cxn>
                <a:cxn ang="0">
                  <a:pos x="336" y="76"/>
                </a:cxn>
                <a:cxn ang="0">
                  <a:pos x="354" y="81"/>
                </a:cxn>
                <a:cxn ang="0">
                  <a:pos x="375" y="87"/>
                </a:cxn>
                <a:cxn ang="0">
                  <a:pos x="398" y="95"/>
                </a:cxn>
                <a:cxn ang="0">
                  <a:pos x="421" y="104"/>
                </a:cxn>
                <a:cxn ang="0">
                  <a:pos x="446" y="114"/>
                </a:cxn>
                <a:cxn ang="0">
                  <a:pos x="472" y="125"/>
                </a:cxn>
                <a:cxn ang="0">
                  <a:pos x="497" y="139"/>
                </a:cxn>
                <a:cxn ang="0">
                  <a:pos x="524" y="154"/>
                </a:cxn>
                <a:cxn ang="0">
                  <a:pos x="547" y="172"/>
                </a:cxn>
                <a:cxn ang="0">
                  <a:pos x="572" y="192"/>
                </a:cxn>
                <a:cxn ang="0">
                  <a:pos x="595" y="216"/>
                </a:cxn>
                <a:cxn ang="0">
                  <a:pos x="615" y="242"/>
                </a:cxn>
                <a:cxn ang="0">
                  <a:pos x="634" y="272"/>
                </a:cxn>
                <a:cxn ang="0">
                  <a:pos x="649" y="305"/>
                </a:cxn>
                <a:cxn ang="0">
                  <a:pos x="661" y="342"/>
                </a:cxn>
                <a:cxn ang="0">
                  <a:pos x="666" y="379"/>
                </a:cxn>
                <a:cxn ang="0">
                  <a:pos x="660" y="409"/>
                </a:cxn>
                <a:cxn ang="0">
                  <a:pos x="644" y="432"/>
                </a:cxn>
                <a:cxn ang="0">
                  <a:pos x="619" y="451"/>
                </a:cxn>
                <a:cxn ang="0">
                  <a:pos x="586" y="462"/>
                </a:cxn>
                <a:cxn ang="0">
                  <a:pos x="547" y="469"/>
                </a:cxn>
                <a:cxn ang="0">
                  <a:pos x="502" y="467"/>
                </a:cxn>
                <a:cxn ang="0">
                  <a:pos x="454" y="461"/>
                </a:cxn>
                <a:cxn ang="0">
                  <a:pos x="401" y="447"/>
                </a:cxn>
                <a:cxn ang="0">
                  <a:pos x="348" y="427"/>
                </a:cxn>
                <a:cxn ang="0">
                  <a:pos x="293" y="401"/>
                </a:cxn>
                <a:cxn ang="0">
                  <a:pos x="238" y="369"/>
                </a:cxn>
                <a:cxn ang="0">
                  <a:pos x="184" y="330"/>
                </a:cxn>
                <a:cxn ang="0">
                  <a:pos x="133" y="284"/>
                </a:cxn>
                <a:cxn ang="0">
                  <a:pos x="85" y="231"/>
                </a:cxn>
                <a:cxn ang="0">
                  <a:pos x="43" y="172"/>
                </a:cxn>
              </a:cxnLst>
              <a:rect l="0" t="0" r="r" b="b"/>
              <a:pathLst>
                <a:path w="666" h="469">
                  <a:moveTo>
                    <a:pt x="43" y="172"/>
                  </a:moveTo>
                  <a:lnTo>
                    <a:pt x="39" y="171"/>
                  </a:lnTo>
                  <a:lnTo>
                    <a:pt x="30" y="165"/>
                  </a:lnTo>
                  <a:lnTo>
                    <a:pt x="20" y="155"/>
                  </a:lnTo>
                  <a:lnTo>
                    <a:pt x="9" y="141"/>
                  </a:lnTo>
                  <a:lnTo>
                    <a:pt x="1" y="124"/>
                  </a:lnTo>
                  <a:lnTo>
                    <a:pt x="0" y="101"/>
                  </a:lnTo>
                  <a:lnTo>
                    <a:pt x="6" y="72"/>
                  </a:lnTo>
                  <a:lnTo>
                    <a:pt x="24" y="40"/>
                  </a:lnTo>
                  <a:lnTo>
                    <a:pt x="36" y="25"/>
                  </a:lnTo>
                  <a:lnTo>
                    <a:pt x="51" y="12"/>
                  </a:lnTo>
                  <a:lnTo>
                    <a:pt x="68" y="5"/>
                  </a:lnTo>
                  <a:lnTo>
                    <a:pt x="86" y="1"/>
                  </a:lnTo>
                  <a:lnTo>
                    <a:pt x="105" y="0"/>
                  </a:lnTo>
                  <a:lnTo>
                    <a:pt x="125" y="1"/>
                  </a:lnTo>
                  <a:lnTo>
                    <a:pt x="146" y="5"/>
                  </a:lnTo>
                  <a:lnTo>
                    <a:pt x="168" y="10"/>
                  </a:lnTo>
                  <a:lnTo>
                    <a:pt x="189" y="17"/>
                  </a:lnTo>
                  <a:lnTo>
                    <a:pt x="210" y="25"/>
                  </a:lnTo>
                  <a:lnTo>
                    <a:pt x="231" y="34"/>
                  </a:lnTo>
                  <a:lnTo>
                    <a:pt x="251" y="42"/>
                  </a:lnTo>
                  <a:lnTo>
                    <a:pt x="270" y="51"/>
                  </a:lnTo>
                  <a:lnTo>
                    <a:pt x="289" y="59"/>
                  </a:lnTo>
                  <a:lnTo>
                    <a:pt x="305" y="66"/>
                  </a:lnTo>
                  <a:lnTo>
                    <a:pt x="320" y="71"/>
                  </a:lnTo>
                  <a:lnTo>
                    <a:pt x="336" y="76"/>
                  </a:lnTo>
                  <a:lnTo>
                    <a:pt x="354" y="81"/>
                  </a:lnTo>
                  <a:lnTo>
                    <a:pt x="375" y="87"/>
                  </a:lnTo>
                  <a:lnTo>
                    <a:pt x="398" y="95"/>
                  </a:lnTo>
                  <a:lnTo>
                    <a:pt x="421" y="104"/>
                  </a:lnTo>
                  <a:lnTo>
                    <a:pt x="446" y="114"/>
                  </a:lnTo>
                  <a:lnTo>
                    <a:pt x="472" y="125"/>
                  </a:lnTo>
                  <a:lnTo>
                    <a:pt x="497" y="139"/>
                  </a:lnTo>
                  <a:lnTo>
                    <a:pt x="524" y="154"/>
                  </a:lnTo>
                  <a:lnTo>
                    <a:pt x="547" y="172"/>
                  </a:lnTo>
                  <a:lnTo>
                    <a:pt x="572" y="192"/>
                  </a:lnTo>
                  <a:lnTo>
                    <a:pt x="595" y="216"/>
                  </a:lnTo>
                  <a:lnTo>
                    <a:pt x="615" y="242"/>
                  </a:lnTo>
                  <a:lnTo>
                    <a:pt x="634" y="272"/>
                  </a:lnTo>
                  <a:lnTo>
                    <a:pt x="649" y="305"/>
                  </a:lnTo>
                  <a:lnTo>
                    <a:pt x="661" y="342"/>
                  </a:lnTo>
                  <a:lnTo>
                    <a:pt x="666" y="379"/>
                  </a:lnTo>
                  <a:lnTo>
                    <a:pt x="660" y="409"/>
                  </a:lnTo>
                  <a:lnTo>
                    <a:pt x="644" y="432"/>
                  </a:lnTo>
                  <a:lnTo>
                    <a:pt x="619" y="451"/>
                  </a:lnTo>
                  <a:lnTo>
                    <a:pt x="586" y="462"/>
                  </a:lnTo>
                  <a:lnTo>
                    <a:pt x="547" y="469"/>
                  </a:lnTo>
                  <a:lnTo>
                    <a:pt x="502" y="467"/>
                  </a:lnTo>
                  <a:lnTo>
                    <a:pt x="454" y="461"/>
                  </a:lnTo>
                  <a:lnTo>
                    <a:pt x="401" y="447"/>
                  </a:lnTo>
                  <a:lnTo>
                    <a:pt x="348" y="427"/>
                  </a:lnTo>
                  <a:lnTo>
                    <a:pt x="293" y="401"/>
                  </a:lnTo>
                  <a:lnTo>
                    <a:pt x="238" y="369"/>
                  </a:lnTo>
                  <a:lnTo>
                    <a:pt x="184" y="330"/>
                  </a:lnTo>
                  <a:lnTo>
                    <a:pt x="133" y="284"/>
                  </a:lnTo>
                  <a:lnTo>
                    <a:pt x="85" y="231"/>
                  </a:lnTo>
                  <a:lnTo>
                    <a:pt x="43" y="17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957" y="3643"/>
              <a:ext cx="159" cy="111"/>
            </a:xfrm>
            <a:custGeom>
              <a:avLst/>
              <a:gdLst/>
              <a:ahLst/>
              <a:cxnLst>
                <a:cxn ang="0">
                  <a:pos x="22" y="37"/>
                </a:cxn>
                <a:cxn ang="0">
                  <a:pos x="35" y="22"/>
                </a:cxn>
                <a:cxn ang="0">
                  <a:pos x="49" y="12"/>
                </a:cxn>
                <a:cxn ang="0">
                  <a:pos x="65" y="5"/>
                </a:cxn>
                <a:cxn ang="0">
                  <a:pos x="82" y="1"/>
                </a:cxn>
                <a:cxn ang="0">
                  <a:pos x="101" y="0"/>
                </a:cxn>
                <a:cxn ang="0">
                  <a:pos x="120" y="1"/>
                </a:cxn>
                <a:cxn ang="0">
                  <a:pos x="140" y="5"/>
                </a:cxn>
                <a:cxn ang="0">
                  <a:pos x="161" y="10"/>
                </a:cxn>
                <a:cxn ang="0">
                  <a:pos x="181" y="16"/>
                </a:cxn>
                <a:cxn ang="0">
                  <a:pos x="201" y="23"/>
                </a:cxn>
                <a:cxn ang="0">
                  <a:pos x="221" y="32"/>
                </a:cxn>
                <a:cxn ang="0">
                  <a:pos x="241" y="40"/>
                </a:cxn>
                <a:cxn ang="0">
                  <a:pos x="260" y="48"/>
                </a:cxn>
                <a:cxn ang="0">
                  <a:pos x="277" y="56"/>
                </a:cxn>
                <a:cxn ang="0">
                  <a:pos x="292" y="62"/>
                </a:cxn>
                <a:cxn ang="0">
                  <a:pos x="307" y="67"/>
                </a:cxn>
                <a:cxn ang="0">
                  <a:pos x="322" y="72"/>
                </a:cxn>
                <a:cxn ang="0">
                  <a:pos x="340" y="77"/>
                </a:cxn>
                <a:cxn ang="0">
                  <a:pos x="360" y="83"/>
                </a:cxn>
                <a:cxn ang="0">
                  <a:pos x="381" y="90"/>
                </a:cxn>
                <a:cxn ang="0">
                  <a:pos x="404" y="98"/>
                </a:cxn>
                <a:cxn ang="0">
                  <a:pos x="426" y="107"/>
                </a:cxn>
                <a:cxn ang="0">
                  <a:pos x="451" y="118"/>
                </a:cxn>
                <a:cxn ang="0">
                  <a:pos x="475" y="131"/>
                </a:cxn>
                <a:cxn ang="0">
                  <a:pos x="498" y="146"/>
                </a:cxn>
                <a:cxn ang="0">
                  <a:pos x="522" y="163"/>
                </a:cxn>
                <a:cxn ang="0">
                  <a:pos x="545" y="183"/>
                </a:cxn>
                <a:cxn ang="0">
                  <a:pos x="566" y="206"/>
                </a:cxn>
                <a:cxn ang="0">
                  <a:pos x="585" y="231"/>
                </a:cxn>
                <a:cxn ang="0">
                  <a:pos x="602" y="260"/>
                </a:cxn>
                <a:cxn ang="0">
                  <a:pos x="617" y="292"/>
                </a:cxn>
                <a:cxn ang="0">
                  <a:pos x="628" y="327"/>
                </a:cxn>
                <a:cxn ang="0">
                  <a:pos x="633" y="361"/>
                </a:cxn>
                <a:cxn ang="0">
                  <a:pos x="627" y="390"/>
                </a:cxn>
                <a:cxn ang="0">
                  <a:pos x="612" y="412"/>
                </a:cxn>
                <a:cxn ang="0">
                  <a:pos x="590" y="430"/>
                </a:cxn>
                <a:cxn ang="0">
                  <a:pos x="558" y="441"/>
                </a:cxn>
                <a:cxn ang="0">
                  <a:pos x="522" y="446"/>
                </a:cxn>
                <a:cxn ang="0">
                  <a:pos x="481" y="446"/>
                </a:cxn>
                <a:cxn ang="0">
                  <a:pos x="435" y="440"/>
                </a:cxn>
                <a:cxn ang="0">
                  <a:pos x="386" y="427"/>
                </a:cxn>
                <a:cxn ang="0">
                  <a:pos x="335" y="408"/>
                </a:cxn>
                <a:cxn ang="0">
                  <a:pos x="284" y="385"/>
                </a:cxn>
                <a:cxn ang="0">
                  <a:pos x="231" y="355"/>
                </a:cxn>
                <a:cxn ang="0">
                  <a:pos x="181" y="318"/>
                </a:cxn>
                <a:cxn ang="0">
                  <a:pos x="132" y="276"/>
                </a:cxn>
                <a:cxn ang="0">
                  <a:pos x="87" y="227"/>
                </a:cxn>
                <a:cxn ang="0">
                  <a:pos x="46" y="173"/>
                </a:cxn>
                <a:cxn ang="0">
                  <a:pos x="45" y="171"/>
                </a:cxn>
                <a:cxn ang="0">
                  <a:pos x="44" y="168"/>
                </a:cxn>
                <a:cxn ang="0">
                  <a:pos x="42" y="166"/>
                </a:cxn>
                <a:cxn ang="0">
                  <a:pos x="41" y="163"/>
                </a:cxn>
                <a:cxn ang="0">
                  <a:pos x="37" y="162"/>
                </a:cxn>
                <a:cxn ang="0">
                  <a:pos x="29" y="156"/>
                </a:cxn>
                <a:cxn ang="0">
                  <a:pos x="19" y="147"/>
                </a:cxn>
                <a:cxn ang="0">
                  <a:pos x="9" y="133"/>
                </a:cxn>
                <a:cxn ang="0">
                  <a:pos x="2" y="117"/>
                </a:cxn>
                <a:cxn ang="0">
                  <a:pos x="0" y="95"/>
                </a:cxn>
                <a:cxn ang="0">
                  <a:pos x="6" y="68"/>
                </a:cxn>
                <a:cxn ang="0">
                  <a:pos x="22" y="37"/>
                </a:cxn>
              </a:cxnLst>
              <a:rect l="0" t="0" r="r" b="b"/>
              <a:pathLst>
                <a:path w="633" h="446">
                  <a:moveTo>
                    <a:pt x="22" y="37"/>
                  </a:moveTo>
                  <a:lnTo>
                    <a:pt x="35" y="22"/>
                  </a:lnTo>
                  <a:lnTo>
                    <a:pt x="49" y="12"/>
                  </a:lnTo>
                  <a:lnTo>
                    <a:pt x="65" y="5"/>
                  </a:lnTo>
                  <a:lnTo>
                    <a:pt x="82" y="1"/>
                  </a:lnTo>
                  <a:lnTo>
                    <a:pt x="101" y="0"/>
                  </a:lnTo>
                  <a:lnTo>
                    <a:pt x="120" y="1"/>
                  </a:lnTo>
                  <a:lnTo>
                    <a:pt x="140" y="5"/>
                  </a:lnTo>
                  <a:lnTo>
                    <a:pt x="161" y="10"/>
                  </a:lnTo>
                  <a:lnTo>
                    <a:pt x="181" y="16"/>
                  </a:lnTo>
                  <a:lnTo>
                    <a:pt x="201" y="23"/>
                  </a:lnTo>
                  <a:lnTo>
                    <a:pt x="221" y="32"/>
                  </a:lnTo>
                  <a:lnTo>
                    <a:pt x="241" y="40"/>
                  </a:lnTo>
                  <a:lnTo>
                    <a:pt x="260" y="48"/>
                  </a:lnTo>
                  <a:lnTo>
                    <a:pt x="277" y="56"/>
                  </a:lnTo>
                  <a:lnTo>
                    <a:pt x="292" y="62"/>
                  </a:lnTo>
                  <a:lnTo>
                    <a:pt x="307" y="67"/>
                  </a:lnTo>
                  <a:lnTo>
                    <a:pt x="322" y="72"/>
                  </a:lnTo>
                  <a:lnTo>
                    <a:pt x="340" y="77"/>
                  </a:lnTo>
                  <a:lnTo>
                    <a:pt x="360" y="83"/>
                  </a:lnTo>
                  <a:lnTo>
                    <a:pt x="381" y="90"/>
                  </a:lnTo>
                  <a:lnTo>
                    <a:pt x="404" y="98"/>
                  </a:lnTo>
                  <a:lnTo>
                    <a:pt x="426" y="107"/>
                  </a:lnTo>
                  <a:lnTo>
                    <a:pt x="451" y="118"/>
                  </a:lnTo>
                  <a:lnTo>
                    <a:pt x="475" y="131"/>
                  </a:lnTo>
                  <a:lnTo>
                    <a:pt x="498" y="146"/>
                  </a:lnTo>
                  <a:lnTo>
                    <a:pt x="522" y="163"/>
                  </a:lnTo>
                  <a:lnTo>
                    <a:pt x="545" y="183"/>
                  </a:lnTo>
                  <a:lnTo>
                    <a:pt x="566" y="206"/>
                  </a:lnTo>
                  <a:lnTo>
                    <a:pt x="585" y="231"/>
                  </a:lnTo>
                  <a:lnTo>
                    <a:pt x="602" y="260"/>
                  </a:lnTo>
                  <a:lnTo>
                    <a:pt x="617" y="292"/>
                  </a:lnTo>
                  <a:lnTo>
                    <a:pt x="628" y="327"/>
                  </a:lnTo>
                  <a:lnTo>
                    <a:pt x="633" y="361"/>
                  </a:lnTo>
                  <a:lnTo>
                    <a:pt x="627" y="390"/>
                  </a:lnTo>
                  <a:lnTo>
                    <a:pt x="612" y="412"/>
                  </a:lnTo>
                  <a:lnTo>
                    <a:pt x="590" y="430"/>
                  </a:lnTo>
                  <a:lnTo>
                    <a:pt x="558" y="441"/>
                  </a:lnTo>
                  <a:lnTo>
                    <a:pt x="522" y="446"/>
                  </a:lnTo>
                  <a:lnTo>
                    <a:pt x="481" y="446"/>
                  </a:lnTo>
                  <a:lnTo>
                    <a:pt x="435" y="440"/>
                  </a:lnTo>
                  <a:lnTo>
                    <a:pt x="386" y="427"/>
                  </a:lnTo>
                  <a:lnTo>
                    <a:pt x="335" y="408"/>
                  </a:lnTo>
                  <a:lnTo>
                    <a:pt x="284" y="385"/>
                  </a:lnTo>
                  <a:lnTo>
                    <a:pt x="231" y="355"/>
                  </a:lnTo>
                  <a:lnTo>
                    <a:pt x="181" y="318"/>
                  </a:lnTo>
                  <a:lnTo>
                    <a:pt x="132" y="276"/>
                  </a:lnTo>
                  <a:lnTo>
                    <a:pt x="87" y="227"/>
                  </a:lnTo>
                  <a:lnTo>
                    <a:pt x="46" y="173"/>
                  </a:lnTo>
                  <a:lnTo>
                    <a:pt x="45" y="171"/>
                  </a:lnTo>
                  <a:lnTo>
                    <a:pt x="44" y="168"/>
                  </a:lnTo>
                  <a:lnTo>
                    <a:pt x="42" y="166"/>
                  </a:lnTo>
                  <a:lnTo>
                    <a:pt x="41" y="163"/>
                  </a:lnTo>
                  <a:lnTo>
                    <a:pt x="37" y="162"/>
                  </a:lnTo>
                  <a:lnTo>
                    <a:pt x="29" y="156"/>
                  </a:lnTo>
                  <a:lnTo>
                    <a:pt x="19" y="147"/>
                  </a:lnTo>
                  <a:lnTo>
                    <a:pt x="9" y="133"/>
                  </a:lnTo>
                  <a:lnTo>
                    <a:pt x="2" y="117"/>
                  </a:lnTo>
                  <a:lnTo>
                    <a:pt x="0" y="95"/>
                  </a:lnTo>
                  <a:lnTo>
                    <a:pt x="6" y="68"/>
                  </a:lnTo>
                  <a:lnTo>
                    <a:pt x="22" y="37"/>
                  </a:lnTo>
                  <a:close/>
                </a:path>
              </a:pathLst>
            </a:custGeom>
            <a:solidFill>
              <a:srgbClr val="F2F7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962" y="3646"/>
              <a:ext cx="150" cy="107"/>
            </a:xfrm>
            <a:custGeom>
              <a:avLst/>
              <a:gdLst/>
              <a:ahLst/>
              <a:cxnLst>
                <a:cxn ang="0">
                  <a:pos x="21" y="38"/>
                </a:cxn>
                <a:cxn ang="0">
                  <a:pos x="32" y="24"/>
                </a:cxn>
                <a:cxn ang="0">
                  <a:pos x="46" y="13"/>
                </a:cxn>
                <a:cxn ang="0">
                  <a:pos x="61" y="7"/>
                </a:cxn>
                <a:cxn ang="0">
                  <a:pos x="79" y="2"/>
                </a:cxn>
                <a:cxn ang="0">
                  <a:pos x="96" y="0"/>
                </a:cxn>
                <a:cxn ang="0">
                  <a:pos x="114" y="3"/>
                </a:cxn>
                <a:cxn ang="0">
                  <a:pos x="134" y="5"/>
                </a:cxn>
                <a:cxn ang="0">
                  <a:pos x="152" y="10"/>
                </a:cxn>
                <a:cxn ang="0">
                  <a:pos x="172" y="17"/>
                </a:cxn>
                <a:cxn ang="0">
                  <a:pos x="191" y="24"/>
                </a:cxn>
                <a:cxn ang="0">
                  <a:pos x="211" y="32"/>
                </a:cxn>
                <a:cxn ang="0">
                  <a:pos x="229" y="40"/>
                </a:cxn>
                <a:cxn ang="0">
                  <a:pos x="246" y="48"/>
                </a:cxn>
                <a:cxn ang="0">
                  <a:pos x="264" y="55"/>
                </a:cxn>
                <a:cxn ang="0">
                  <a:pos x="279" y="62"/>
                </a:cxn>
                <a:cxn ang="0">
                  <a:pos x="292" y="67"/>
                </a:cxn>
                <a:cxn ang="0">
                  <a:pos x="306" y="72"/>
                </a:cxn>
                <a:cxn ang="0">
                  <a:pos x="324" y="75"/>
                </a:cxn>
                <a:cxn ang="0">
                  <a:pos x="341" y="82"/>
                </a:cxn>
                <a:cxn ang="0">
                  <a:pos x="361" y="88"/>
                </a:cxn>
                <a:cxn ang="0">
                  <a:pos x="382" y="95"/>
                </a:cxn>
                <a:cxn ang="0">
                  <a:pos x="405" y="104"/>
                </a:cxn>
                <a:cxn ang="0">
                  <a:pos x="427" y="115"/>
                </a:cxn>
                <a:cxn ang="0">
                  <a:pos x="450" y="127"/>
                </a:cxn>
                <a:cxn ang="0">
                  <a:pos x="472" y="142"/>
                </a:cxn>
                <a:cxn ang="0">
                  <a:pos x="495" y="158"/>
                </a:cxn>
                <a:cxn ang="0">
                  <a:pos x="516" y="177"/>
                </a:cxn>
                <a:cxn ang="0">
                  <a:pos x="536" y="198"/>
                </a:cxn>
                <a:cxn ang="0">
                  <a:pos x="553" y="222"/>
                </a:cxn>
                <a:cxn ang="0">
                  <a:pos x="570" y="249"/>
                </a:cxn>
                <a:cxn ang="0">
                  <a:pos x="583" y="279"/>
                </a:cxn>
                <a:cxn ang="0">
                  <a:pos x="595" y="313"/>
                </a:cxn>
                <a:cxn ang="0">
                  <a:pos x="600" y="345"/>
                </a:cxn>
                <a:cxn ang="0">
                  <a:pos x="595" y="373"/>
                </a:cxn>
                <a:cxn ang="0">
                  <a:pos x="580" y="394"/>
                </a:cxn>
                <a:cxn ang="0">
                  <a:pos x="558" y="410"/>
                </a:cxn>
                <a:cxn ang="0">
                  <a:pos x="530" y="420"/>
                </a:cxn>
                <a:cxn ang="0">
                  <a:pos x="495" y="425"/>
                </a:cxn>
                <a:cxn ang="0">
                  <a:pos x="455" y="425"/>
                </a:cxn>
                <a:cxn ang="0">
                  <a:pos x="412" y="418"/>
                </a:cxn>
                <a:cxn ang="0">
                  <a:pos x="366" y="407"/>
                </a:cxn>
                <a:cxn ang="0">
                  <a:pos x="317" y="389"/>
                </a:cxn>
                <a:cxn ang="0">
                  <a:pos x="269" y="365"/>
                </a:cxn>
                <a:cxn ang="0">
                  <a:pos x="220" y="337"/>
                </a:cxn>
                <a:cxn ang="0">
                  <a:pos x="171" y="303"/>
                </a:cxn>
                <a:cxn ang="0">
                  <a:pos x="125" y="263"/>
                </a:cxn>
                <a:cxn ang="0">
                  <a:pos x="82" y="218"/>
                </a:cxn>
                <a:cxn ang="0">
                  <a:pos x="44" y="167"/>
                </a:cxn>
                <a:cxn ang="0">
                  <a:pos x="42" y="164"/>
                </a:cxn>
                <a:cxn ang="0">
                  <a:pos x="41" y="163"/>
                </a:cxn>
                <a:cxn ang="0">
                  <a:pos x="39" y="160"/>
                </a:cxn>
                <a:cxn ang="0">
                  <a:pos x="37" y="158"/>
                </a:cxn>
                <a:cxn ang="0">
                  <a:pos x="34" y="155"/>
                </a:cxn>
                <a:cxn ang="0">
                  <a:pos x="26" y="150"/>
                </a:cxn>
                <a:cxn ang="0">
                  <a:pos x="16" y="142"/>
                </a:cxn>
                <a:cxn ang="0">
                  <a:pos x="7" y="129"/>
                </a:cxn>
                <a:cxn ang="0">
                  <a:pos x="1" y="113"/>
                </a:cxn>
                <a:cxn ang="0">
                  <a:pos x="0" y="92"/>
                </a:cxn>
                <a:cxn ang="0">
                  <a:pos x="6" y="67"/>
                </a:cxn>
                <a:cxn ang="0">
                  <a:pos x="21" y="38"/>
                </a:cxn>
              </a:cxnLst>
              <a:rect l="0" t="0" r="r" b="b"/>
              <a:pathLst>
                <a:path w="600" h="425">
                  <a:moveTo>
                    <a:pt x="21" y="38"/>
                  </a:moveTo>
                  <a:lnTo>
                    <a:pt x="32" y="24"/>
                  </a:lnTo>
                  <a:lnTo>
                    <a:pt x="46" y="13"/>
                  </a:lnTo>
                  <a:lnTo>
                    <a:pt x="61" y="7"/>
                  </a:lnTo>
                  <a:lnTo>
                    <a:pt x="79" y="2"/>
                  </a:lnTo>
                  <a:lnTo>
                    <a:pt x="96" y="0"/>
                  </a:lnTo>
                  <a:lnTo>
                    <a:pt x="114" y="3"/>
                  </a:lnTo>
                  <a:lnTo>
                    <a:pt x="134" y="5"/>
                  </a:lnTo>
                  <a:lnTo>
                    <a:pt x="152" y="10"/>
                  </a:lnTo>
                  <a:lnTo>
                    <a:pt x="172" y="17"/>
                  </a:lnTo>
                  <a:lnTo>
                    <a:pt x="191" y="24"/>
                  </a:lnTo>
                  <a:lnTo>
                    <a:pt x="211" y="32"/>
                  </a:lnTo>
                  <a:lnTo>
                    <a:pt x="229" y="40"/>
                  </a:lnTo>
                  <a:lnTo>
                    <a:pt x="246" y="48"/>
                  </a:lnTo>
                  <a:lnTo>
                    <a:pt x="264" y="55"/>
                  </a:lnTo>
                  <a:lnTo>
                    <a:pt x="279" y="62"/>
                  </a:lnTo>
                  <a:lnTo>
                    <a:pt x="292" y="67"/>
                  </a:lnTo>
                  <a:lnTo>
                    <a:pt x="306" y="72"/>
                  </a:lnTo>
                  <a:lnTo>
                    <a:pt x="324" y="75"/>
                  </a:lnTo>
                  <a:lnTo>
                    <a:pt x="341" y="82"/>
                  </a:lnTo>
                  <a:lnTo>
                    <a:pt x="361" y="88"/>
                  </a:lnTo>
                  <a:lnTo>
                    <a:pt x="382" y="95"/>
                  </a:lnTo>
                  <a:lnTo>
                    <a:pt x="405" y="104"/>
                  </a:lnTo>
                  <a:lnTo>
                    <a:pt x="427" y="115"/>
                  </a:lnTo>
                  <a:lnTo>
                    <a:pt x="450" y="127"/>
                  </a:lnTo>
                  <a:lnTo>
                    <a:pt x="472" y="142"/>
                  </a:lnTo>
                  <a:lnTo>
                    <a:pt x="495" y="158"/>
                  </a:lnTo>
                  <a:lnTo>
                    <a:pt x="516" y="177"/>
                  </a:lnTo>
                  <a:lnTo>
                    <a:pt x="536" y="198"/>
                  </a:lnTo>
                  <a:lnTo>
                    <a:pt x="553" y="222"/>
                  </a:lnTo>
                  <a:lnTo>
                    <a:pt x="570" y="249"/>
                  </a:lnTo>
                  <a:lnTo>
                    <a:pt x="583" y="279"/>
                  </a:lnTo>
                  <a:lnTo>
                    <a:pt x="595" y="313"/>
                  </a:lnTo>
                  <a:lnTo>
                    <a:pt x="600" y="345"/>
                  </a:lnTo>
                  <a:lnTo>
                    <a:pt x="595" y="373"/>
                  </a:lnTo>
                  <a:lnTo>
                    <a:pt x="580" y="394"/>
                  </a:lnTo>
                  <a:lnTo>
                    <a:pt x="558" y="410"/>
                  </a:lnTo>
                  <a:lnTo>
                    <a:pt x="530" y="420"/>
                  </a:lnTo>
                  <a:lnTo>
                    <a:pt x="495" y="425"/>
                  </a:lnTo>
                  <a:lnTo>
                    <a:pt x="455" y="425"/>
                  </a:lnTo>
                  <a:lnTo>
                    <a:pt x="412" y="418"/>
                  </a:lnTo>
                  <a:lnTo>
                    <a:pt x="366" y="407"/>
                  </a:lnTo>
                  <a:lnTo>
                    <a:pt x="317" y="389"/>
                  </a:lnTo>
                  <a:lnTo>
                    <a:pt x="269" y="365"/>
                  </a:lnTo>
                  <a:lnTo>
                    <a:pt x="220" y="337"/>
                  </a:lnTo>
                  <a:lnTo>
                    <a:pt x="171" y="303"/>
                  </a:lnTo>
                  <a:lnTo>
                    <a:pt x="125" y="263"/>
                  </a:lnTo>
                  <a:lnTo>
                    <a:pt x="82" y="218"/>
                  </a:lnTo>
                  <a:lnTo>
                    <a:pt x="44" y="167"/>
                  </a:lnTo>
                  <a:lnTo>
                    <a:pt x="42" y="164"/>
                  </a:lnTo>
                  <a:lnTo>
                    <a:pt x="41" y="163"/>
                  </a:lnTo>
                  <a:lnTo>
                    <a:pt x="39" y="160"/>
                  </a:lnTo>
                  <a:lnTo>
                    <a:pt x="37" y="158"/>
                  </a:lnTo>
                  <a:lnTo>
                    <a:pt x="34" y="155"/>
                  </a:lnTo>
                  <a:lnTo>
                    <a:pt x="26" y="150"/>
                  </a:lnTo>
                  <a:lnTo>
                    <a:pt x="16" y="142"/>
                  </a:lnTo>
                  <a:lnTo>
                    <a:pt x="7" y="129"/>
                  </a:lnTo>
                  <a:lnTo>
                    <a:pt x="1" y="113"/>
                  </a:lnTo>
                  <a:lnTo>
                    <a:pt x="0" y="92"/>
                  </a:lnTo>
                  <a:lnTo>
                    <a:pt x="6" y="67"/>
                  </a:lnTo>
                  <a:lnTo>
                    <a:pt x="21" y="38"/>
                  </a:lnTo>
                  <a:close/>
                </a:path>
              </a:pathLst>
            </a:custGeom>
            <a:solidFill>
              <a:srgbClr val="E5EF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67" y="3650"/>
              <a:ext cx="142" cy="101"/>
            </a:xfrm>
            <a:custGeom>
              <a:avLst/>
              <a:gdLst/>
              <a:ahLst/>
              <a:cxnLst>
                <a:cxn ang="0">
                  <a:pos x="20" y="35"/>
                </a:cxn>
                <a:cxn ang="0">
                  <a:pos x="31" y="22"/>
                </a:cxn>
                <a:cxn ang="0">
                  <a:pos x="44" y="12"/>
                </a:cxn>
                <a:cxn ang="0">
                  <a:pos x="59" y="5"/>
                </a:cxn>
                <a:cxn ang="0">
                  <a:pos x="74" y="2"/>
                </a:cxn>
                <a:cxn ang="0">
                  <a:pos x="91" y="0"/>
                </a:cxn>
                <a:cxn ang="0">
                  <a:pos x="109" y="2"/>
                </a:cxn>
                <a:cxn ang="0">
                  <a:pos x="126" y="5"/>
                </a:cxn>
                <a:cxn ang="0">
                  <a:pos x="145" y="10"/>
                </a:cxn>
                <a:cxn ang="0">
                  <a:pos x="164" y="17"/>
                </a:cxn>
                <a:cxn ang="0">
                  <a:pos x="182" y="23"/>
                </a:cxn>
                <a:cxn ang="0">
                  <a:pos x="200" y="30"/>
                </a:cxn>
                <a:cxn ang="0">
                  <a:pos x="217" y="38"/>
                </a:cxn>
                <a:cxn ang="0">
                  <a:pos x="234" y="45"/>
                </a:cxn>
                <a:cxn ang="0">
                  <a:pos x="250" y="52"/>
                </a:cxn>
                <a:cxn ang="0">
                  <a:pos x="265" y="58"/>
                </a:cxn>
                <a:cxn ang="0">
                  <a:pos x="277" y="63"/>
                </a:cxn>
                <a:cxn ang="0">
                  <a:pos x="291" y="67"/>
                </a:cxn>
                <a:cxn ang="0">
                  <a:pos x="306" y="72"/>
                </a:cxn>
                <a:cxn ang="0">
                  <a:pos x="324" y="78"/>
                </a:cxn>
                <a:cxn ang="0">
                  <a:pos x="342" y="84"/>
                </a:cxn>
                <a:cxn ang="0">
                  <a:pos x="362" y="90"/>
                </a:cxn>
                <a:cxn ang="0">
                  <a:pos x="384" y="99"/>
                </a:cxn>
                <a:cxn ang="0">
                  <a:pos x="405" y="109"/>
                </a:cxn>
                <a:cxn ang="0">
                  <a:pos x="426" y="120"/>
                </a:cxn>
                <a:cxn ang="0">
                  <a:pos x="447" y="134"/>
                </a:cxn>
                <a:cxn ang="0">
                  <a:pos x="467" y="150"/>
                </a:cxn>
                <a:cxn ang="0">
                  <a:pos x="487" y="168"/>
                </a:cxn>
                <a:cxn ang="0">
                  <a:pos x="506" y="188"/>
                </a:cxn>
                <a:cxn ang="0">
                  <a:pos x="523" y="210"/>
                </a:cxn>
                <a:cxn ang="0">
                  <a:pos x="538" y="237"/>
                </a:cxn>
                <a:cxn ang="0">
                  <a:pos x="551" y="265"/>
                </a:cxn>
                <a:cxn ang="0">
                  <a:pos x="562" y="298"/>
                </a:cxn>
                <a:cxn ang="0">
                  <a:pos x="566" y="329"/>
                </a:cxn>
                <a:cxn ang="0">
                  <a:pos x="561" y="354"/>
                </a:cxn>
                <a:cxn ang="0">
                  <a:pos x="548" y="374"/>
                </a:cxn>
                <a:cxn ang="0">
                  <a:pos x="527" y="389"/>
                </a:cxn>
                <a:cxn ang="0">
                  <a:pos x="500" y="399"/>
                </a:cxn>
                <a:cxn ang="0">
                  <a:pos x="467" y="403"/>
                </a:cxn>
                <a:cxn ang="0">
                  <a:pos x="430" y="402"/>
                </a:cxn>
                <a:cxn ang="0">
                  <a:pos x="389" y="395"/>
                </a:cxn>
                <a:cxn ang="0">
                  <a:pos x="345" y="384"/>
                </a:cxn>
                <a:cxn ang="0">
                  <a:pos x="300" y="367"/>
                </a:cxn>
                <a:cxn ang="0">
                  <a:pos x="252" y="345"/>
                </a:cxn>
                <a:cxn ang="0">
                  <a:pos x="206" y="318"/>
                </a:cxn>
                <a:cxn ang="0">
                  <a:pos x="161" y="285"/>
                </a:cxn>
                <a:cxn ang="0">
                  <a:pos x="117" y="248"/>
                </a:cxn>
                <a:cxn ang="0">
                  <a:pos x="77" y="205"/>
                </a:cxn>
                <a:cxn ang="0">
                  <a:pos x="40" y="158"/>
                </a:cxn>
                <a:cxn ang="0">
                  <a:pos x="39" y="155"/>
                </a:cxn>
                <a:cxn ang="0">
                  <a:pos x="37" y="154"/>
                </a:cxn>
                <a:cxn ang="0">
                  <a:pos x="36" y="152"/>
                </a:cxn>
                <a:cxn ang="0">
                  <a:pos x="35" y="150"/>
                </a:cxn>
                <a:cxn ang="0">
                  <a:pos x="31" y="148"/>
                </a:cxn>
                <a:cxn ang="0">
                  <a:pos x="24" y="143"/>
                </a:cxn>
                <a:cxn ang="0">
                  <a:pos x="14" y="134"/>
                </a:cxn>
                <a:cxn ang="0">
                  <a:pos x="6" y="122"/>
                </a:cxn>
                <a:cxn ang="0">
                  <a:pos x="0" y="107"/>
                </a:cxn>
                <a:cxn ang="0">
                  <a:pos x="0" y="87"/>
                </a:cxn>
                <a:cxn ang="0">
                  <a:pos x="5" y="63"/>
                </a:cxn>
                <a:cxn ang="0">
                  <a:pos x="20" y="35"/>
                </a:cxn>
              </a:cxnLst>
              <a:rect l="0" t="0" r="r" b="b"/>
              <a:pathLst>
                <a:path w="566" h="403">
                  <a:moveTo>
                    <a:pt x="20" y="35"/>
                  </a:moveTo>
                  <a:lnTo>
                    <a:pt x="31" y="22"/>
                  </a:lnTo>
                  <a:lnTo>
                    <a:pt x="44" y="12"/>
                  </a:lnTo>
                  <a:lnTo>
                    <a:pt x="59" y="5"/>
                  </a:lnTo>
                  <a:lnTo>
                    <a:pt x="74" y="2"/>
                  </a:lnTo>
                  <a:lnTo>
                    <a:pt x="91" y="0"/>
                  </a:lnTo>
                  <a:lnTo>
                    <a:pt x="109" y="2"/>
                  </a:lnTo>
                  <a:lnTo>
                    <a:pt x="126" y="5"/>
                  </a:lnTo>
                  <a:lnTo>
                    <a:pt x="145" y="10"/>
                  </a:lnTo>
                  <a:lnTo>
                    <a:pt x="164" y="17"/>
                  </a:lnTo>
                  <a:lnTo>
                    <a:pt x="182" y="23"/>
                  </a:lnTo>
                  <a:lnTo>
                    <a:pt x="200" y="30"/>
                  </a:lnTo>
                  <a:lnTo>
                    <a:pt x="217" y="38"/>
                  </a:lnTo>
                  <a:lnTo>
                    <a:pt x="234" y="45"/>
                  </a:lnTo>
                  <a:lnTo>
                    <a:pt x="250" y="52"/>
                  </a:lnTo>
                  <a:lnTo>
                    <a:pt x="265" y="58"/>
                  </a:lnTo>
                  <a:lnTo>
                    <a:pt x="277" y="63"/>
                  </a:lnTo>
                  <a:lnTo>
                    <a:pt x="291" y="67"/>
                  </a:lnTo>
                  <a:lnTo>
                    <a:pt x="306" y="72"/>
                  </a:lnTo>
                  <a:lnTo>
                    <a:pt x="324" y="78"/>
                  </a:lnTo>
                  <a:lnTo>
                    <a:pt x="342" y="84"/>
                  </a:lnTo>
                  <a:lnTo>
                    <a:pt x="362" y="90"/>
                  </a:lnTo>
                  <a:lnTo>
                    <a:pt x="384" y="99"/>
                  </a:lnTo>
                  <a:lnTo>
                    <a:pt x="405" y="109"/>
                  </a:lnTo>
                  <a:lnTo>
                    <a:pt x="426" y="120"/>
                  </a:lnTo>
                  <a:lnTo>
                    <a:pt x="447" y="134"/>
                  </a:lnTo>
                  <a:lnTo>
                    <a:pt x="467" y="150"/>
                  </a:lnTo>
                  <a:lnTo>
                    <a:pt x="487" y="168"/>
                  </a:lnTo>
                  <a:lnTo>
                    <a:pt x="506" y="188"/>
                  </a:lnTo>
                  <a:lnTo>
                    <a:pt x="523" y="210"/>
                  </a:lnTo>
                  <a:lnTo>
                    <a:pt x="538" y="237"/>
                  </a:lnTo>
                  <a:lnTo>
                    <a:pt x="551" y="265"/>
                  </a:lnTo>
                  <a:lnTo>
                    <a:pt x="562" y="298"/>
                  </a:lnTo>
                  <a:lnTo>
                    <a:pt x="566" y="329"/>
                  </a:lnTo>
                  <a:lnTo>
                    <a:pt x="561" y="354"/>
                  </a:lnTo>
                  <a:lnTo>
                    <a:pt x="548" y="374"/>
                  </a:lnTo>
                  <a:lnTo>
                    <a:pt x="527" y="389"/>
                  </a:lnTo>
                  <a:lnTo>
                    <a:pt x="500" y="399"/>
                  </a:lnTo>
                  <a:lnTo>
                    <a:pt x="467" y="403"/>
                  </a:lnTo>
                  <a:lnTo>
                    <a:pt x="430" y="402"/>
                  </a:lnTo>
                  <a:lnTo>
                    <a:pt x="389" y="395"/>
                  </a:lnTo>
                  <a:lnTo>
                    <a:pt x="345" y="384"/>
                  </a:lnTo>
                  <a:lnTo>
                    <a:pt x="300" y="367"/>
                  </a:lnTo>
                  <a:lnTo>
                    <a:pt x="252" y="345"/>
                  </a:lnTo>
                  <a:lnTo>
                    <a:pt x="206" y="318"/>
                  </a:lnTo>
                  <a:lnTo>
                    <a:pt x="161" y="285"/>
                  </a:lnTo>
                  <a:lnTo>
                    <a:pt x="117" y="248"/>
                  </a:lnTo>
                  <a:lnTo>
                    <a:pt x="77" y="205"/>
                  </a:lnTo>
                  <a:lnTo>
                    <a:pt x="40" y="158"/>
                  </a:lnTo>
                  <a:lnTo>
                    <a:pt x="39" y="155"/>
                  </a:lnTo>
                  <a:lnTo>
                    <a:pt x="37" y="154"/>
                  </a:lnTo>
                  <a:lnTo>
                    <a:pt x="36" y="152"/>
                  </a:lnTo>
                  <a:lnTo>
                    <a:pt x="35" y="150"/>
                  </a:lnTo>
                  <a:lnTo>
                    <a:pt x="31" y="148"/>
                  </a:lnTo>
                  <a:lnTo>
                    <a:pt x="24" y="143"/>
                  </a:lnTo>
                  <a:lnTo>
                    <a:pt x="14" y="134"/>
                  </a:lnTo>
                  <a:lnTo>
                    <a:pt x="6" y="122"/>
                  </a:lnTo>
                  <a:lnTo>
                    <a:pt x="0" y="107"/>
                  </a:lnTo>
                  <a:lnTo>
                    <a:pt x="0" y="87"/>
                  </a:lnTo>
                  <a:lnTo>
                    <a:pt x="5" y="63"/>
                  </a:lnTo>
                  <a:lnTo>
                    <a:pt x="20" y="35"/>
                  </a:lnTo>
                  <a:close/>
                </a:path>
              </a:pathLst>
            </a:custGeom>
            <a:solidFill>
              <a:srgbClr val="DBE8E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972" y="3654"/>
              <a:ext cx="134" cy="95"/>
            </a:xfrm>
            <a:custGeom>
              <a:avLst/>
              <a:gdLst/>
              <a:ahLst/>
              <a:cxnLst>
                <a:cxn ang="0">
                  <a:pos x="18" y="32"/>
                </a:cxn>
                <a:cxn ang="0">
                  <a:pos x="30" y="20"/>
                </a:cxn>
                <a:cxn ang="0">
                  <a:pos x="41" y="10"/>
                </a:cxn>
                <a:cxn ang="0">
                  <a:pos x="55" y="3"/>
                </a:cxn>
                <a:cxn ang="0">
                  <a:pos x="70" y="0"/>
                </a:cxn>
                <a:cxn ang="0">
                  <a:pos x="86" y="0"/>
                </a:cxn>
                <a:cxn ang="0">
                  <a:pos x="103" y="0"/>
                </a:cxn>
                <a:cxn ang="0">
                  <a:pos x="120" y="3"/>
                </a:cxn>
                <a:cxn ang="0">
                  <a:pos x="138" y="7"/>
                </a:cxn>
                <a:cxn ang="0">
                  <a:pos x="156" y="13"/>
                </a:cxn>
                <a:cxn ang="0">
                  <a:pos x="173" y="20"/>
                </a:cxn>
                <a:cxn ang="0">
                  <a:pos x="191" y="27"/>
                </a:cxn>
                <a:cxn ang="0">
                  <a:pos x="207" y="35"/>
                </a:cxn>
                <a:cxn ang="0">
                  <a:pos x="223" y="41"/>
                </a:cxn>
                <a:cxn ang="0">
                  <a:pos x="238" y="48"/>
                </a:cxn>
                <a:cxn ang="0">
                  <a:pos x="252" y="53"/>
                </a:cxn>
                <a:cxn ang="0">
                  <a:pos x="265" y="58"/>
                </a:cxn>
                <a:cxn ang="0">
                  <a:pos x="277" y="62"/>
                </a:cxn>
                <a:cxn ang="0">
                  <a:pos x="292" y="67"/>
                </a:cxn>
                <a:cxn ang="0">
                  <a:pos x="308" y="72"/>
                </a:cxn>
                <a:cxn ang="0">
                  <a:pos x="326" y="78"/>
                </a:cxn>
                <a:cxn ang="0">
                  <a:pos x="345" y="85"/>
                </a:cxn>
                <a:cxn ang="0">
                  <a:pos x="363" y="92"/>
                </a:cxn>
                <a:cxn ang="0">
                  <a:pos x="383" y="102"/>
                </a:cxn>
                <a:cxn ang="0">
                  <a:pos x="403" y="113"/>
                </a:cxn>
                <a:cxn ang="0">
                  <a:pos x="422" y="126"/>
                </a:cxn>
                <a:cxn ang="0">
                  <a:pos x="441" y="141"/>
                </a:cxn>
                <a:cxn ang="0">
                  <a:pos x="459" y="157"/>
                </a:cxn>
                <a:cxn ang="0">
                  <a:pos x="477" y="176"/>
                </a:cxn>
                <a:cxn ang="0">
                  <a:pos x="493" y="198"/>
                </a:cxn>
                <a:cxn ang="0">
                  <a:pos x="507" y="222"/>
                </a:cxn>
                <a:cxn ang="0">
                  <a:pos x="519" y="250"/>
                </a:cxn>
                <a:cxn ang="0">
                  <a:pos x="529" y="281"/>
                </a:cxn>
                <a:cxn ang="0">
                  <a:pos x="533" y="311"/>
                </a:cxn>
                <a:cxn ang="0">
                  <a:pos x="528" y="335"/>
                </a:cxn>
                <a:cxn ang="0">
                  <a:pos x="516" y="353"/>
                </a:cxn>
                <a:cxn ang="0">
                  <a:pos x="497" y="367"/>
                </a:cxn>
                <a:cxn ang="0">
                  <a:pos x="471" y="376"/>
                </a:cxn>
                <a:cxn ang="0">
                  <a:pos x="439" y="380"/>
                </a:cxn>
                <a:cxn ang="0">
                  <a:pos x="404" y="378"/>
                </a:cxn>
                <a:cxn ang="0">
                  <a:pos x="366" y="371"/>
                </a:cxn>
                <a:cxn ang="0">
                  <a:pos x="325" y="360"/>
                </a:cxn>
                <a:cxn ang="0">
                  <a:pos x="282" y="343"/>
                </a:cxn>
                <a:cxn ang="0">
                  <a:pos x="237" y="322"/>
                </a:cxn>
                <a:cxn ang="0">
                  <a:pos x="193" y="297"/>
                </a:cxn>
                <a:cxn ang="0">
                  <a:pos x="151" y="266"/>
                </a:cxn>
                <a:cxn ang="0">
                  <a:pos x="110" y="231"/>
                </a:cxn>
                <a:cxn ang="0">
                  <a:pos x="72" y="191"/>
                </a:cxn>
                <a:cxn ang="0">
                  <a:pos x="37" y="146"/>
                </a:cxn>
                <a:cxn ang="0">
                  <a:pos x="36" y="145"/>
                </a:cxn>
                <a:cxn ang="0">
                  <a:pos x="36" y="143"/>
                </a:cxn>
                <a:cxn ang="0">
                  <a:pos x="35" y="142"/>
                </a:cxn>
                <a:cxn ang="0">
                  <a:pos x="33" y="141"/>
                </a:cxn>
                <a:cxn ang="0">
                  <a:pos x="28" y="138"/>
                </a:cxn>
                <a:cxn ang="0">
                  <a:pos x="22" y="132"/>
                </a:cxn>
                <a:cxn ang="0">
                  <a:pos x="13" y="125"/>
                </a:cxn>
                <a:cxn ang="0">
                  <a:pos x="6" y="112"/>
                </a:cxn>
                <a:cxn ang="0">
                  <a:pos x="0" y="98"/>
                </a:cxn>
                <a:cxn ang="0">
                  <a:pos x="0" y="80"/>
                </a:cxn>
                <a:cxn ang="0">
                  <a:pos x="5" y="58"/>
                </a:cxn>
                <a:cxn ang="0">
                  <a:pos x="18" y="32"/>
                </a:cxn>
              </a:cxnLst>
              <a:rect l="0" t="0" r="r" b="b"/>
              <a:pathLst>
                <a:path w="533" h="380">
                  <a:moveTo>
                    <a:pt x="18" y="32"/>
                  </a:moveTo>
                  <a:lnTo>
                    <a:pt x="30" y="20"/>
                  </a:lnTo>
                  <a:lnTo>
                    <a:pt x="41" y="10"/>
                  </a:lnTo>
                  <a:lnTo>
                    <a:pt x="55" y="3"/>
                  </a:lnTo>
                  <a:lnTo>
                    <a:pt x="70" y="0"/>
                  </a:lnTo>
                  <a:lnTo>
                    <a:pt x="86" y="0"/>
                  </a:lnTo>
                  <a:lnTo>
                    <a:pt x="103" y="0"/>
                  </a:lnTo>
                  <a:lnTo>
                    <a:pt x="120" y="3"/>
                  </a:lnTo>
                  <a:lnTo>
                    <a:pt x="138" y="7"/>
                  </a:lnTo>
                  <a:lnTo>
                    <a:pt x="156" y="13"/>
                  </a:lnTo>
                  <a:lnTo>
                    <a:pt x="173" y="20"/>
                  </a:lnTo>
                  <a:lnTo>
                    <a:pt x="191" y="27"/>
                  </a:lnTo>
                  <a:lnTo>
                    <a:pt x="207" y="35"/>
                  </a:lnTo>
                  <a:lnTo>
                    <a:pt x="223" y="41"/>
                  </a:lnTo>
                  <a:lnTo>
                    <a:pt x="238" y="48"/>
                  </a:lnTo>
                  <a:lnTo>
                    <a:pt x="252" y="53"/>
                  </a:lnTo>
                  <a:lnTo>
                    <a:pt x="265" y="58"/>
                  </a:lnTo>
                  <a:lnTo>
                    <a:pt x="277" y="62"/>
                  </a:lnTo>
                  <a:lnTo>
                    <a:pt x="292" y="67"/>
                  </a:lnTo>
                  <a:lnTo>
                    <a:pt x="308" y="72"/>
                  </a:lnTo>
                  <a:lnTo>
                    <a:pt x="326" y="78"/>
                  </a:lnTo>
                  <a:lnTo>
                    <a:pt x="345" y="85"/>
                  </a:lnTo>
                  <a:lnTo>
                    <a:pt x="363" y="92"/>
                  </a:lnTo>
                  <a:lnTo>
                    <a:pt x="383" y="102"/>
                  </a:lnTo>
                  <a:lnTo>
                    <a:pt x="403" y="113"/>
                  </a:lnTo>
                  <a:lnTo>
                    <a:pt x="422" y="126"/>
                  </a:lnTo>
                  <a:lnTo>
                    <a:pt x="441" y="141"/>
                  </a:lnTo>
                  <a:lnTo>
                    <a:pt x="459" y="157"/>
                  </a:lnTo>
                  <a:lnTo>
                    <a:pt x="477" y="176"/>
                  </a:lnTo>
                  <a:lnTo>
                    <a:pt x="493" y="198"/>
                  </a:lnTo>
                  <a:lnTo>
                    <a:pt x="507" y="222"/>
                  </a:lnTo>
                  <a:lnTo>
                    <a:pt x="519" y="250"/>
                  </a:lnTo>
                  <a:lnTo>
                    <a:pt x="529" y="281"/>
                  </a:lnTo>
                  <a:lnTo>
                    <a:pt x="533" y="311"/>
                  </a:lnTo>
                  <a:lnTo>
                    <a:pt x="528" y="335"/>
                  </a:lnTo>
                  <a:lnTo>
                    <a:pt x="516" y="353"/>
                  </a:lnTo>
                  <a:lnTo>
                    <a:pt x="497" y="367"/>
                  </a:lnTo>
                  <a:lnTo>
                    <a:pt x="471" y="376"/>
                  </a:lnTo>
                  <a:lnTo>
                    <a:pt x="439" y="380"/>
                  </a:lnTo>
                  <a:lnTo>
                    <a:pt x="404" y="378"/>
                  </a:lnTo>
                  <a:lnTo>
                    <a:pt x="366" y="371"/>
                  </a:lnTo>
                  <a:lnTo>
                    <a:pt x="325" y="360"/>
                  </a:lnTo>
                  <a:lnTo>
                    <a:pt x="282" y="343"/>
                  </a:lnTo>
                  <a:lnTo>
                    <a:pt x="237" y="322"/>
                  </a:lnTo>
                  <a:lnTo>
                    <a:pt x="193" y="297"/>
                  </a:lnTo>
                  <a:lnTo>
                    <a:pt x="151" y="266"/>
                  </a:lnTo>
                  <a:lnTo>
                    <a:pt x="110" y="231"/>
                  </a:lnTo>
                  <a:lnTo>
                    <a:pt x="72" y="191"/>
                  </a:lnTo>
                  <a:lnTo>
                    <a:pt x="37" y="146"/>
                  </a:lnTo>
                  <a:lnTo>
                    <a:pt x="36" y="145"/>
                  </a:lnTo>
                  <a:lnTo>
                    <a:pt x="36" y="143"/>
                  </a:lnTo>
                  <a:lnTo>
                    <a:pt x="35" y="142"/>
                  </a:lnTo>
                  <a:lnTo>
                    <a:pt x="33" y="141"/>
                  </a:lnTo>
                  <a:lnTo>
                    <a:pt x="28" y="138"/>
                  </a:lnTo>
                  <a:lnTo>
                    <a:pt x="22" y="132"/>
                  </a:lnTo>
                  <a:lnTo>
                    <a:pt x="13" y="125"/>
                  </a:lnTo>
                  <a:lnTo>
                    <a:pt x="6" y="112"/>
                  </a:lnTo>
                  <a:lnTo>
                    <a:pt x="0" y="98"/>
                  </a:lnTo>
                  <a:lnTo>
                    <a:pt x="0" y="80"/>
                  </a:lnTo>
                  <a:lnTo>
                    <a:pt x="5" y="58"/>
                  </a:lnTo>
                  <a:lnTo>
                    <a:pt x="18" y="32"/>
                  </a:lnTo>
                  <a:close/>
                </a:path>
              </a:pathLst>
            </a:custGeom>
            <a:solidFill>
              <a:srgbClr val="D1E0D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977" y="3658"/>
              <a:ext cx="125" cy="89"/>
            </a:xfrm>
            <a:custGeom>
              <a:avLst/>
              <a:gdLst/>
              <a:ahLst/>
              <a:cxnLst>
                <a:cxn ang="0">
                  <a:pos x="19" y="31"/>
                </a:cxn>
                <a:cxn ang="0">
                  <a:pos x="29" y="18"/>
                </a:cxn>
                <a:cxn ang="0">
                  <a:pos x="42" y="10"/>
                </a:cxn>
                <a:cxn ang="0">
                  <a:pos x="54" y="3"/>
                </a:cxn>
                <a:cxn ang="0">
                  <a:pos x="68" y="1"/>
                </a:cxn>
                <a:cxn ang="0">
                  <a:pos x="83" y="0"/>
                </a:cxn>
                <a:cxn ang="0">
                  <a:pos x="99" y="1"/>
                </a:cxn>
                <a:cxn ang="0">
                  <a:pos x="115" y="3"/>
                </a:cxn>
                <a:cxn ang="0">
                  <a:pos x="132" y="7"/>
                </a:cxn>
                <a:cxn ang="0">
                  <a:pos x="149" y="13"/>
                </a:cxn>
                <a:cxn ang="0">
                  <a:pos x="165" y="20"/>
                </a:cxn>
                <a:cxn ang="0">
                  <a:pos x="182" y="26"/>
                </a:cxn>
                <a:cxn ang="0">
                  <a:pos x="198" y="33"/>
                </a:cxn>
                <a:cxn ang="0">
                  <a:pos x="213" y="40"/>
                </a:cxn>
                <a:cxn ang="0">
                  <a:pos x="227" y="46"/>
                </a:cxn>
                <a:cxn ang="0">
                  <a:pos x="240" y="51"/>
                </a:cxn>
                <a:cxn ang="0">
                  <a:pos x="252" y="56"/>
                </a:cxn>
                <a:cxn ang="0">
                  <a:pos x="264" y="60"/>
                </a:cxn>
                <a:cxn ang="0">
                  <a:pos x="278" y="63"/>
                </a:cxn>
                <a:cxn ang="0">
                  <a:pos x="293" y="68"/>
                </a:cxn>
                <a:cxn ang="0">
                  <a:pos x="309" y="75"/>
                </a:cxn>
                <a:cxn ang="0">
                  <a:pos x="327" y="81"/>
                </a:cxn>
                <a:cxn ang="0">
                  <a:pos x="344" y="88"/>
                </a:cxn>
                <a:cxn ang="0">
                  <a:pos x="361" y="97"/>
                </a:cxn>
                <a:cxn ang="0">
                  <a:pos x="380" y="107"/>
                </a:cxn>
                <a:cxn ang="0">
                  <a:pos x="398" y="118"/>
                </a:cxn>
                <a:cxn ang="0">
                  <a:pos x="416" y="132"/>
                </a:cxn>
                <a:cxn ang="0">
                  <a:pos x="433" y="148"/>
                </a:cxn>
                <a:cxn ang="0">
                  <a:pos x="449" y="167"/>
                </a:cxn>
                <a:cxn ang="0">
                  <a:pos x="464" y="187"/>
                </a:cxn>
                <a:cxn ang="0">
                  <a:pos x="476" y="211"/>
                </a:cxn>
                <a:cxn ang="0">
                  <a:pos x="488" y="237"/>
                </a:cxn>
                <a:cxn ang="0">
                  <a:pos x="498" y="266"/>
                </a:cxn>
                <a:cxn ang="0">
                  <a:pos x="501" y="293"/>
                </a:cxn>
                <a:cxn ang="0">
                  <a:pos x="498" y="316"/>
                </a:cxn>
                <a:cxn ang="0">
                  <a:pos x="485" y="335"/>
                </a:cxn>
                <a:cxn ang="0">
                  <a:pos x="468" y="347"/>
                </a:cxn>
                <a:cxn ang="0">
                  <a:pos x="444" y="355"/>
                </a:cxn>
                <a:cxn ang="0">
                  <a:pos x="414" y="357"/>
                </a:cxn>
                <a:cxn ang="0">
                  <a:pos x="381" y="356"/>
                </a:cxn>
                <a:cxn ang="0">
                  <a:pos x="345" y="348"/>
                </a:cxn>
                <a:cxn ang="0">
                  <a:pos x="307" y="337"/>
                </a:cxn>
                <a:cxn ang="0">
                  <a:pos x="265" y="322"/>
                </a:cxn>
                <a:cxn ang="0">
                  <a:pos x="224" y="302"/>
                </a:cxn>
                <a:cxn ang="0">
                  <a:pos x="183" y="277"/>
                </a:cxn>
                <a:cxn ang="0">
                  <a:pos x="143" y="248"/>
                </a:cxn>
                <a:cxn ang="0">
                  <a:pos x="104" y="216"/>
                </a:cxn>
                <a:cxn ang="0">
                  <a:pos x="68" y="178"/>
                </a:cxn>
                <a:cxn ang="0">
                  <a:pos x="35" y="137"/>
                </a:cxn>
                <a:cxn ang="0">
                  <a:pos x="35" y="137"/>
                </a:cxn>
                <a:cxn ang="0">
                  <a:pos x="34" y="136"/>
                </a:cxn>
                <a:cxn ang="0">
                  <a:pos x="33" y="135"/>
                </a:cxn>
                <a:cxn ang="0">
                  <a:pos x="32" y="133"/>
                </a:cxn>
                <a:cxn ang="0">
                  <a:pos x="28" y="131"/>
                </a:cxn>
                <a:cxn ang="0">
                  <a:pos x="20" y="125"/>
                </a:cxn>
                <a:cxn ang="0">
                  <a:pos x="13" y="117"/>
                </a:cxn>
                <a:cxn ang="0">
                  <a:pos x="5" y="106"/>
                </a:cxn>
                <a:cxn ang="0">
                  <a:pos x="2" y="92"/>
                </a:cxn>
                <a:cxn ang="0">
                  <a:pos x="0" y="75"/>
                </a:cxn>
                <a:cxn ang="0">
                  <a:pos x="7" y="55"/>
                </a:cxn>
                <a:cxn ang="0">
                  <a:pos x="19" y="31"/>
                </a:cxn>
              </a:cxnLst>
              <a:rect l="0" t="0" r="r" b="b"/>
              <a:pathLst>
                <a:path w="501" h="357">
                  <a:moveTo>
                    <a:pt x="19" y="31"/>
                  </a:moveTo>
                  <a:lnTo>
                    <a:pt x="29" y="18"/>
                  </a:lnTo>
                  <a:lnTo>
                    <a:pt x="42" y="10"/>
                  </a:lnTo>
                  <a:lnTo>
                    <a:pt x="54" y="3"/>
                  </a:lnTo>
                  <a:lnTo>
                    <a:pt x="68" y="1"/>
                  </a:lnTo>
                  <a:lnTo>
                    <a:pt x="83" y="0"/>
                  </a:lnTo>
                  <a:lnTo>
                    <a:pt x="99" y="1"/>
                  </a:lnTo>
                  <a:lnTo>
                    <a:pt x="115" y="3"/>
                  </a:lnTo>
                  <a:lnTo>
                    <a:pt x="132" y="7"/>
                  </a:lnTo>
                  <a:lnTo>
                    <a:pt x="149" y="13"/>
                  </a:lnTo>
                  <a:lnTo>
                    <a:pt x="165" y="20"/>
                  </a:lnTo>
                  <a:lnTo>
                    <a:pt x="182" y="26"/>
                  </a:lnTo>
                  <a:lnTo>
                    <a:pt x="198" y="33"/>
                  </a:lnTo>
                  <a:lnTo>
                    <a:pt x="213" y="40"/>
                  </a:lnTo>
                  <a:lnTo>
                    <a:pt x="227" y="46"/>
                  </a:lnTo>
                  <a:lnTo>
                    <a:pt x="240" y="51"/>
                  </a:lnTo>
                  <a:lnTo>
                    <a:pt x="252" y="56"/>
                  </a:lnTo>
                  <a:lnTo>
                    <a:pt x="264" y="60"/>
                  </a:lnTo>
                  <a:lnTo>
                    <a:pt x="278" y="63"/>
                  </a:lnTo>
                  <a:lnTo>
                    <a:pt x="293" y="68"/>
                  </a:lnTo>
                  <a:lnTo>
                    <a:pt x="309" y="75"/>
                  </a:lnTo>
                  <a:lnTo>
                    <a:pt x="327" y="81"/>
                  </a:lnTo>
                  <a:lnTo>
                    <a:pt x="344" y="88"/>
                  </a:lnTo>
                  <a:lnTo>
                    <a:pt x="361" y="97"/>
                  </a:lnTo>
                  <a:lnTo>
                    <a:pt x="380" y="107"/>
                  </a:lnTo>
                  <a:lnTo>
                    <a:pt x="398" y="118"/>
                  </a:lnTo>
                  <a:lnTo>
                    <a:pt x="416" y="132"/>
                  </a:lnTo>
                  <a:lnTo>
                    <a:pt x="433" y="148"/>
                  </a:lnTo>
                  <a:lnTo>
                    <a:pt x="449" y="167"/>
                  </a:lnTo>
                  <a:lnTo>
                    <a:pt x="464" y="187"/>
                  </a:lnTo>
                  <a:lnTo>
                    <a:pt x="476" y="211"/>
                  </a:lnTo>
                  <a:lnTo>
                    <a:pt x="488" y="237"/>
                  </a:lnTo>
                  <a:lnTo>
                    <a:pt x="498" y="266"/>
                  </a:lnTo>
                  <a:lnTo>
                    <a:pt x="501" y="293"/>
                  </a:lnTo>
                  <a:lnTo>
                    <a:pt x="498" y="316"/>
                  </a:lnTo>
                  <a:lnTo>
                    <a:pt x="485" y="335"/>
                  </a:lnTo>
                  <a:lnTo>
                    <a:pt x="468" y="347"/>
                  </a:lnTo>
                  <a:lnTo>
                    <a:pt x="444" y="355"/>
                  </a:lnTo>
                  <a:lnTo>
                    <a:pt x="414" y="357"/>
                  </a:lnTo>
                  <a:lnTo>
                    <a:pt x="381" y="356"/>
                  </a:lnTo>
                  <a:lnTo>
                    <a:pt x="345" y="348"/>
                  </a:lnTo>
                  <a:lnTo>
                    <a:pt x="307" y="337"/>
                  </a:lnTo>
                  <a:lnTo>
                    <a:pt x="265" y="322"/>
                  </a:lnTo>
                  <a:lnTo>
                    <a:pt x="224" y="302"/>
                  </a:lnTo>
                  <a:lnTo>
                    <a:pt x="183" y="277"/>
                  </a:lnTo>
                  <a:lnTo>
                    <a:pt x="143" y="248"/>
                  </a:lnTo>
                  <a:lnTo>
                    <a:pt x="104" y="216"/>
                  </a:lnTo>
                  <a:lnTo>
                    <a:pt x="68" y="178"/>
                  </a:lnTo>
                  <a:lnTo>
                    <a:pt x="35" y="137"/>
                  </a:lnTo>
                  <a:lnTo>
                    <a:pt x="35" y="137"/>
                  </a:lnTo>
                  <a:lnTo>
                    <a:pt x="34" y="136"/>
                  </a:lnTo>
                  <a:lnTo>
                    <a:pt x="33" y="135"/>
                  </a:lnTo>
                  <a:lnTo>
                    <a:pt x="32" y="133"/>
                  </a:lnTo>
                  <a:lnTo>
                    <a:pt x="28" y="131"/>
                  </a:lnTo>
                  <a:lnTo>
                    <a:pt x="20" y="125"/>
                  </a:lnTo>
                  <a:lnTo>
                    <a:pt x="13" y="117"/>
                  </a:lnTo>
                  <a:lnTo>
                    <a:pt x="5" y="106"/>
                  </a:lnTo>
                  <a:lnTo>
                    <a:pt x="2" y="92"/>
                  </a:lnTo>
                  <a:lnTo>
                    <a:pt x="0" y="75"/>
                  </a:lnTo>
                  <a:lnTo>
                    <a:pt x="7" y="55"/>
                  </a:lnTo>
                  <a:lnTo>
                    <a:pt x="19" y="31"/>
                  </a:lnTo>
                  <a:close/>
                </a:path>
              </a:pathLst>
            </a:custGeom>
            <a:solidFill>
              <a:srgbClr val="C4D8D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981" y="3662"/>
              <a:ext cx="117" cy="84"/>
            </a:xfrm>
            <a:custGeom>
              <a:avLst/>
              <a:gdLst/>
              <a:ahLst/>
              <a:cxnLst>
                <a:cxn ang="0">
                  <a:pos x="17" y="28"/>
                </a:cxn>
                <a:cxn ang="0">
                  <a:pos x="27" y="17"/>
                </a:cxn>
                <a:cxn ang="0">
                  <a:pos x="37" y="8"/>
                </a:cxn>
                <a:cxn ang="0">
                  <a:pos x="50" y="3"/>
                </a:cxn>
                <a:cxn ang="0">
                  <a:pos x="64" y="0"/>
                </a:cxn>
                <a:cxn ang="0">
                  <a:pos x="77" y="0"/>
                </a:cxn>
                <a:cxn ang="0">
                  <a:pos x="92" y="0"/>
                </a:cxn>
                <a:cxn ang="0">
                  <a:pos x="107" y="3"/>
                </a:cxn>
                <a:cxn ang="0">
                  <a:pos x="124" y="7"/>
                </a:cxn>
                <a:cxn ang="0">
                  <a:pos x="140" y="12"/>
                </a:cxn>
                <a:cxn ang="0">
                  <a:pos x="155" y="18"/>
                </a:cxn>
                <a:cxn ang="0">
                  <a:pos x="171" y="25"/>
                </a:cxn>
                <a:cxn ang="0">
                  <a:pos x="186" y="31"/>
                </a:cxn>
                <a:cxn ang="0">
                  <a:pos x="200" y="37"/>
                </a:cxn>
                <a:cxn ang="0">
                  <a:pos x="214" y="43"/>
                </a:cxn>
                <a:cxn ang="0">
                  <a:pos x="226" y="48"/>
                </a:cxn>
                <a:cxn ang="0">
                  <a:pos x="237" y="52"/>
                </a:cxn>
                <a:cxn ang="0">
                  <a:pos x="249" y="56"/>
                </a:cxn>
                <a:cxn ang="0">
                  <a:pos x="261" y="60"/>
                </a:cxn>
                <a:cxn ang="0">
                  <a:pos x="276" y="65"/>
                </a:cxn>
                <a:cxn ang="0">
                  <a:pos x="291" y="70"/>
                </a:cxn>
                <a:cxn ang="0">
                  <a:pos x="306" y="75"/>
                </a:cxn>
                <a:cxn ang="0">
                  <a:pos x="322" y="82"/>
                </a:cxn>
                <a:cxn ang="0">
                  <a:pos x="340" y="90"/>
                </a:cxn>
                <a:cxn ang="0">
                  <a:pos x="356" y="100"/>
                </a:cxn>
                <a:cxn ang="0">
                  <a:pos x="372" y="111"/>
                </a:cxn>
                <a:cxn ang="0">
                  <a:pos x="388" y="123"/>
                </a:cxn>
                <a:cxn ang="0">
                  <a:pos x="405" y="138"/>
                </a:cxn>
                <a:cxn ang="0">
                  <a:pos x="420" y="156"/>
                </a:cxn>
                <a:cxn ang="0">
                  <a:pos x="432" y="176"/>
                </a:cxn>
                <a:cxn ang="0">
                  <a:pos x="445" y="197"/>
                </a:cxn>
                <a:cxn ang="0">
                  <a:pos x="456" y="222"/>
                </a:cxn>
                <a:cxn ang="0">
                  <a:pos x="465" y="250"/>
                </a:cxn>
                <a:cxn ang="0">
                  <a:pos x="468" y="276"/>
                </a:cxn>
                <a:cxn ang="0">
                  <a:pos x="465" y="297"/>
                </a:cxn>
                <a:cxn ang="0">
                  <a:pos x="453" y="315"/>
                </a:cxn>
                <a:cxn ang="0">
                  <a:pos x="436" y="326"/>
                </a:cxn>
                <a:cxn ang="0">
                  <a:pos x="413" y="333"/>
                </a:cxn>
                <a:cxn ang="0">
                  <a:pos x="386" y="336"/>
                </a:cxn>
                <a:cxn ang="0">
                  <a:pos x="355" y="333"/>
                </a:cxn>
                <a:cxn ang="0">
                  <a:pos x="320" y="327"/>
                </a:cxn>
                <a:cxn ang="0">
                  <a:pos x="284" y="316"/>
                </a:cxn>
                <a:cxn ang="0">
                  <a:pos x="246" y="301"/>
                </a:cxn>
                <a:cxn ang="0">
                  <a:pos x="207" y="282"/>
                </a:cxn>
                <a:cxn ang="0">
                  <a:pos x="169" y="258"/>
                </a:cxn>
                <a:cxn ang="0">
                  <a:pos x="131" y="232"/>
                </a:cxn>
                <a:cxn ang="0">
                  <a:pos x="96" y="201"/>
                </a:cxn>
                <a:cxn ang="0">
                  <a:pos x="62" y="166"/>
                </a:cxn>
                <a:cxn ang="0">
                  <a:pos x="32" y="128"/>
                </a:cxn>
                <a:cxn ang="0">
                  <a:pos x="32" y="128"/>
                </a:cxn>
                <a:cxn ang="0">
                  <a:pos x="31" y="127"/>
                </a:cxn>
                <a:cxn ang="0">
                  <a:pos x="30" y="127"/>
                </a:cxn>
                <a:cxn ang="0">
                  <a:pos x="29" y="126"/>
                </a:cxn>
                <a:cxn ang="0">
                  <a:pos x="24" y="123"/>
                </a:cxn>
                <a:cxn ang="0">
                  <a:pos x="17" y="117"/>
                </a:cxn>
                <a:cxn ang="0">
                  <a:pos x="11" y="110"/>
                </a:cxn>
                <a:cxn ang="0">
                  <a:pos x="5" y="100"/>
                </a:cxn>
                <a:cxn ang="0">
                  <a:pos x="0" y="86"/>
                </a:cxn>
                <a:cxn ang="0">
                  <a:pos x="0" y="70"/>
                </a:cxn>
                <a:cxn ang="0">
                  <a:pos x="5" y="51"/>
                </a:cxn>
                <a:cxn ang="0">
                  <a:pos x="17" y="28"/>
                </a:cxn>
              </a:cxnLst>
              <a:rect l="0" t="0" r="r" b="b"/>
              <a:pathLst>
                <a:path w="468" h="336">
                  <a:moveTo>
                    <a:pt x="17" y="28"/>
                  </a:moveTo>
                  <a:lnTo>
                    <a:pt x="27" y="17"/>
                  </a:lnTo>
                  <a:lnTo>
                    <a:pt x="37" y="8"/>
                  </a:lnTo>
                  <a:lnTo>
                    <a:pt x="50" y="3"/>
                  </a:lnTo>
                  <a:lnTo>
                    <a:pt x="64" y="0"/>
                  </a:lnTo>
                  <a:lnTo>
                    <a:pt x="77" y="0"/>
                  </a:lnTo>
                  <a:lnTo>
                    <a:pt x="92" y="0"/>
                  </a:lnTo>
                  <a:lnTo>
                    <a:pt x="107" y="3"/>
                  </a:lnTo>
                  <a:lnTo>
                    <a:pt x="124" y="7"/>
                  </a:lnTo>
                  <a:lnTo>
                    <a:pt x="140" y="12"/>
                  </a:lnTo>
                  <a:lnTo>
                    <a:pt x="155" y="18"/>
                  </a:lnTo>
                  <a:lnTo>
                    <a:pt x="171" y="25"/>
                  </a:lnTo>
                  <a:lnTo>
                    <a:pt x="186" y="31"/>
                  </a:lnTo>
                  <a:lnTo>
                    <a:pt x="200" y="37"/>
                  </a:lnTo>
                  <a:lnTo>
                    <a:pt x="214" y="43"/>
                  </a:lnTo>
                  <a:lnTo>
                    <a:pt x="226" y="48"/>
                  </a:lnTo>
                  <a:lnTo>
                    <a:pt x="237" y="52"/>
                  </a:lnTo>
                  <a:lnTo>
                    <a:pt x="249" y="56"/>
                  </a:lnTo>
                  <a:lnTo>
                    <a:pt x="261" y="60"/>
                  </a:lnTo>
                  <a:lnTo>
                    <a:pt x="276" y="65"/>
                  </a:lnTo>
                  <a:lnTo>
                    <a:pt x="291" y="70"/>
                  </a:lnTo>
                  <a:lnTo>
                    <a:pt x="306" y="75"/>
                  </a:lnTo>
                  <a:lnTo>
                    <a:pt x="322" y="82"/>
                  </a:lnTo>
                  <a:lnTo>
                    <a:pt x="340" y="90"/>
                  </a:lnTo>
                  <a:lnTo>
                    <a:pt x="356" y="100"/>
                  </a:lnTo>
                  <a:lnTo>
                    <a:pt x="372" y="111"/>
                  </a:lnTo>
                  <a:lnTo>
                    <a:pt x="388" y="123"/>
                  </a:lnTo>
                  <a:lnTo>
                    <a:pt x="405" y="138"/>
                  </a:lnTo>
                  <a:lnTo>
                    <a:pt x="420" y="156"/>
                  </a:lnTo>
                  <a:lnTo>
                    <a:pt x="432" y="176"/>
                  </a:lnTo>
                  <a:lnTo>
                    <a:pt x="445" y="197"/>
                  </a:lnTo>
                  <a:lnTo>
                    <a:pt x="456" y="222"/>
                  </a:lnTo>
                  <a:lnTo>
                    <a:pt x="465" y="250"/>
                  </a:lnTo>
                  <a:lnTo>
                    <a:pt x="468" y="276"/>
                  </a:lnTo>
                  <a:lnTo>
                    <a:pt x="465" y="297"/>
                  </a:lnTo>
                  <a:lnTo>
                    <a:pt x="453" y="315"/>
                  </a:lnTo>
                  <a:lnTo>
                    <a:pt x="436" y="326"/>
                  </a:lnTo>
                  <a:lnTo>
                    <a:pt x="413" y="333"/>
                  </a:lnTo>
                  <a:lnTo>
                    <a:pt x="386" y="336"/>
                  </a:lnTo>
                  <a:lnTo>
                    <a:pt x="355" y="333"/>
                  </a:lnTo>
                  <a:lnTo>
                    <a:pt x="320" y="327"/>
                  </a:lnTo>
                  <a:lnTo>
                    <a:pt x="284" y="316"/>
                  </a:lnTo>
                  <a:lnTo>
                    <a:pt x="246" y="301"/>
                  </a:lnTo>
                  <a:lnTo>
                    <a:pt x="207" y="282"/>
                  </a:lnTo>
                  <a:lnTo>
                    <a:pt x="169" y="258"/>
                  </a:lnTo>
                  <a:lnTo>
                    <a:pt x="131" y="232"/>
                  </a:lnTo>
                  <a:lnTo>
                    <a:pt x="96" y="201"/>
                  </a:lnTo>
                  <a:lnTo>
                    <a:pt x="62" y="166"/>
                  </a:lnTo>
                  <a:lnTo>
                    <a:pt x="32" y="128"/>
                  </a:lnTo>
                  <a:lnTo>
                    <a:pt x="32" y="128"/>
                  </a:lnTo>
                  <a:lnTo>
                    <a:pt x="31" y="127"/>
                  </a:lnTo>
                  <a:lnTo>
                    <a:pt x="30" y="127"/>
                  </a:lnTo>
                  <a:lnTo>
                    <a:pt x="29" y="126"/>
                  </a:lnTo>
                  <a:lnTo>
                    <a:pt x="24" y="123"/>
                  </a:lnTo>
                  <a:lnTo>
                    <a:pt x="17" y="117"/>
                  </a:lnTo>
                  <a:lnTo>
                    <a:pt x="11" y="110"/>
                  </a:lnTo>
                  <a:lnTo>
                    <a:pt x="5" y="100"/>
                  </a:lnTo>
                  <a:lnTo>
                    <a:pt x="0" y="86"/>
                  </a:lnTo>
                  <a:lnTo>
                    <a:pt x="0" y="70"/>
                  </a:lnTo>
                  <a:lnTo>
                    <a:pt x="5" y="51"/>
                  </a:lnTo>
                  <a:lnTo>
                    <a:pt x="17" y="28"/>
                  </a:lnTo>
                  <a:close/>
                </a:path>
              </a:pathLst>
            </a:custGeom>
            <a:solidFill>
              <a:srgbClr val="BAD3C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987" y="3665"/>
              <a:ext cx="109" cy="79"/>
            </a:xfrm>
            <a:custGeom>
              <a:avLst/>
              <a:gdLst/>
              <a:ahLst/>
              <a:cxnLst>
                <a:cxn ang="0">
                  <a:pos x="30" y="120"/>
                </a:cxn>
                <a:cxn ang="0">
                  <a:pos x="28" y="118"/>
                </a:cxn>
                <a:cxn ang="0">
                  <a:pos x="21" y="115"/>
                </a:cxn>
                <a:cxn ang="0">
                  <a:pos x="14" y="108"/>
                </a:cxn>
                <a:cxn ang="0">
                  <a:pos x="6" y="98"/>
                </a:cxn>
                <a:cxn ang="0">
                  <a:pos x="1" y="86"/>
                </a:cxn>
                <a:cxn ang="0">
                  <a:pos x="0" y="70"/>
                </a:cxn>
                <a:cxn ang="0">
                  <a:pos x="4" y="50"/>
                </a:cxn>
                <a:cxn ang="0">
                  <a:pos x="16" y="27"/>
                </a:cxn>
                <a:cxn ang="0">
                  <a:pos x="25" y="16"/>
                </a:cxn>
                <a:cxn ang="0">
                  <a:pos x="36" y="8"/>
                </a:cxn>
                <a:cxn ang="0">
                  <a:pos x="48" y="3"/>
                </a:cxn>
                <a:cxn ang="0">
                  <a:pos x="60" y="0"/>
                </a:cxn>
                <a:cxn ang="0">
                  <a:pos x="74" y="0"/>
                </a:cxn>
                <a:cxn ang="0">
                  <a:pos x="88" y="1"/>
                </a:cxn>
                <a:cxn ang="0">
                  <a:pos x="103" y="3"/>
                </a:cxn>
                <a:cxn ang="0">
                  <a:pos x="118" y="7"/>
                </a:cxn>
                <a:cxn ang="0">
                  <a:pos x="133" y="12"/>
                </a:cxn>
                <a:cxn ang="0">
                  <a:pos x="148" y="17"/>
                </a:cxn>
                <a:cxn ang="0">
                  <a:pos x="161" y="23"/>
                </a:cxn>
                <a:cxn ang="0">
                  <a:pos x="175" y="30"/>
                </a:cxn>
                <a:cxn ang="0">
                  <a:pos x="189" y="36"/>
                </a:cxn>
                <a:cxn ang="0">
                  <a:pos x="201" y="41"/>
                </a:cxn>
                <a:cxn ang="0">
                  <a:pos x="214" y="46"/>
                </a:cxn>
                <a:cxn ang="0">
                  <a:pos x="224" y="50"/>
                </a:cxn>
                <a:cxn ang="0">
                  <a:pos x="235" y="53"/>
                </a:cxn>
                <a:cxn ang="0">
                  <a:pos x="246" y="57"/>
                </a:cxn>
                <a:cxn ang="0">
                  <a:pos x="260" y="61"/>
                </a:cxn>
                <a:cxn ang="0">
                  <a:pos x="274" y="66"/>
                </a:cxn>
                <a:cxn ang="0">
                  <a:pos x="288" y="71"/>
                </a:cxn>
                <a:cxn ang="0">
                  <a:pos x="303" y="77"/>
                </a:cxn>
                <a:cxn ang="0">
                  <a:pos x="318" y="85"/>
                </a:cxn>
                <a:cxn ang="0">
                  <a:pos x="334" y="93"/>
                </a:cxn>
                <a:cxn ang="0">
                  <a:pos x="349" y="105"/>
                </a:cxn>
                <a:cxn ang="0">
                  <a:pos x="362" y="116"/>
                </a:cxn>
                <a:cxn ang="0">
                  <a:pos x="377" y="131"/>
                </a:cxn>
                <a:cxn ang="0">
                  <a:pos x="390" y="146"/>
                </a:cxn>
                <a:cxn ang="0">
                  <a:pos x="402" y="165"/>
                </a:cxn>
                <a:cxn ang="0">
                  <a:pos x="414" y="186"/>
                </a:cxn>
                <a:cxn ang="0">
                  <a:pos x="424" y="208"/>
                </a:cxn>
                <a:cxn ang="0">
                  <a:pos x="432" y="235"/>
                </a:cxn>
                <a:cxn ang="0">
                  <a:pos x="436" y="260"/>
                </a:cxn>
                <a:cxn ang="0">
                  <a:pos x="432" y="280"/>
                </a:cxn>
                <a:cxn ang="0">
                  <a:pos x="422" y="295"/>
                </a:cxn>
                <a:cxn ang="0">
                  <a:pos x="407" y="305"/>
                </a:cxn>
                <a:cxn ang="0">
                  <a:pos x="386" y="311"/>
                </a:cxn>
                <a:cxn ang="0">
                  <a:pos x="361" y="312"/>
                </a:cxn>
                <a:cxn ang="0">
                  <a:pos x="334" y="308"/>
                </a:cxn>
                <a:cxn ang="0">
                  <a:pos x="303" y="302"/>
                </a:cxn>
                <a:cxn ang="0">
                  <a:pos x="269" y="291"/>
                </a:cxn>
                <a:cxn ang="0">
                  <a:pos x="234" y="276"/>
                </a:cxn>
                <a:cxn ang="0">
                  <a:pos x="198" y="258"/>
                </a:cxn>
                <a:cxn ang="0">
                  <a:pos x="161" y="237"/>
                </a:cxn>
                <a:cxn ang="0">
                  <a:pos x="126" y="212"/>
                </a:cxn>
                <a:cxn ang="0">
                  <a:pos x="93" y="185"/>
                </a:cxn>
                <a:cxn ang="0">
                  <a:pos x="60" y="153"/>
                </a:cxn>
                <a:cxn ang="0">
                  <a:pos x="30" y="120"/>
                </a:cxn>
              </a:cxnLst>
              <a:rect l="0" t="0" r="r" b="b"/>
              <a:pathLst>
                <a:path w="436" h="312">
                  <a:moveTo>
                    <a:pt x="30" y="120"/>
                  </a:moveTo>
                  <a:lnTo>
                    <a:pt x="28" y="118"/>
                  </a:lnTo>
                  <a:lnTo>
                    <a:pt x="21" y="115"/>
                  </a:lnTo>
                  <a:lnTo>
                    <a:pt x="14" y="108"/>
                  </a:lnTo>
                  <a:lnTo>
                    <a:pt x="6" y="98"/>
                  </a:lnTo>
                  <a:lnTo>
                    <a:pt x="1" y="86"/>
                  </a:lnTo>
                  <a:lnTo>
                    <a:pt x="0" y="70"/>
                  </a:lnTo>
                  <a:lnTo>
                    <a:pt x="4" y="50"/>
                  </a:lnTo>
                  <a:lnTo>
                    <a:pt x="16" y="27"/>
                  </a:lnTo>
                  <a:lnTo>
                    <a:pt x="25" y="16"/>
                  </a:lnTo>
                  <a:lnTo>
                    <a:pt x="36" y="8"/>
                  </a:lnTo>
                  <a:lnTo>
                    <a:pt x="48" y="3"/>
                  </a:lnTo>
                  <a:lnTo>
                    <a:pt x="60" y="0"/>
                  </a:lnTo>
                  <a:lnTo>
                    <a:pt x="74" y="0"/>
                  </a:lnTo>
                  <a:lnTo>
                    <a:pt x="88" y="1"/>
                  </a:lnTo>
                  <a:lnTo>
                    <a:pt x="103" y="3"/>
                  </a:lnTo>
                  <a:lnTo>
                    <a:pt x="118" y="7"/>
                  </a:lnTo>
                  <a:lnTo>
                    <a:pt x="133" y="12"/>
                  </a:lnTo>
                  <a:lnTo>
                    <a:pt x="148" y="17"/>
                  </a:lnTo>
                  <a:lnTo>
                    <a:pt x="161" y="23"/>
                  </a:lnTo>
                  <a:lnTo>
                    <a:pt x="175" y="30"/>
                  </a:lnTo>
                  <a:lnTo>
                    <a:pt x="189" y="36"/>
                  </a:lnTo>
                  <a:lnTo>
                    <a:pt x="201" y="41"/>
                  </a:lnTo>
                  <a:lnTo>
                    <a:pt x="214" y="46"/>
                  </a:lnTo>
                  <a:lnTo>
                    <a:pt x="224" y="50"/>
                  </a:lnTo>
                  <a:lnTo>
                    <a:pt x="235" y="53"/>
                  </a:lnTo>
                  <a:lnTo>
                    <a:pt x="246" y="57"/>
                  </a:lnTo>
                  <a:lnTo>
                    <a:pt x="260" y="61"/>
                  </a:lnTo>
                  <a:lnTo>
                    <a:pt x="274" y="66"/>
                  </a:lnTo>
                  <a:lnTo>
                    <a:pt x="288" y="71"/>
                  </a:lnTo>
                  <a:lnTo>
                    <a:pt x="303" y="77"/>
                  </a:lnTo>
                  <a:lnTo>
                    <a:pt x="318" y="85"/>
                  </a:lnTo>
                  <a:lnTo>
                    <a:pt x="334" y="93"/>
                  </a:lnTo>
                  <a:lnTo>
                    <a:pt x="349" y="105"/>
                  </a:lnTo>
                  <a:lnTo>
                    <a:pt x="362" y="116"/>
                  </a:lnTo>
                  <a:lnTo>
                    <a:pt x="377" y="131"/>
                  </a:lnTo>
                  <a:lnTo>
                    <a:pt x="390" y="146"/>
                  </a:lnTo>
                  <a:lnTo>
                    <a:pt x="402" y="165"/>
                  </a:lnTo>
                  <a:lnTo>
                    <a:pt x="414" y="186"/>
                  </a:lnTo>
                  <a:lnTo>
                    <a:pt x="424" y="208"/>
                  </a:lnTo>
                  <a:lnTo>
                    <a:pt x="432" y="235"/>
                  </a:lnTo>
                  <a:lnTo>
                    <a:pt x="436" y="260"/>
                  </a:lnTo>
                  <a:lnTo>
                    <a:pt x="432" y="280"/>
                  </a:lnTo>
                  <a:lnTo>
                    <a:pt x="422" y="295"/>
                  </a:lnTo>
                  <a:lnTo>
                    <a:pt x="407" y="305"/>
                  </a:lnTo>
                  <a:lnTo>
                    <a:pt x="386" y="311"/>
                  </a:lnTo>
                  <a:lnTo>
                    <a:pt x="361" y="312"/>
                  </a:lnTo>
                  <a:lnTo>
                    <a:pt x="334" y="308"/>
                  </a:lnTo>
                  <a:lnTo>
                    <a:pt x="303" y="302"/>
                  </a:lnTo>
                  <a:lnTo>
                    <a:pt x="269" y="291"/>
                  </a:lnTo>
                  <a:lnTo>
                    <a:pt x="234" y="276"/>
                  </a:lnTo>
                  <a:lnTo>
                    <a:pt x="198" y="258"/>
                  </a:lnTo>
                  <a:lnTo>
                    <a:pt x="161" y="237"/>
                  </a:lnTo>
                  <a:lnTo>
                    <a:pt x="126" y="212"/>
                  </a:lnTo>
                  <a:lnTo>
                    <a:pt x="93" y="185"/>
                  </a:lnTo>
                  <a:lnTo>
                    <a:pt x="60" y="153"/>
                  </a:lnTo>
                  <a:lnTo>
                    <a:pt x="30" y="120"/>
                  </a:lnTo>
                  <a:close/>
                </a:path>
              </a:pathLst>
            </a:custGeom>
            <a:solidFill>
              <a:srgbClr val="ADCC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131" y="3553"/>
              <a:ext cx="288" cy="266"/>
            </a:xfrm>
            <a:custGeom>
              <a:avLst/>
              <a:gdLst/>
              <a:ahLst/>
              <a:cxnLst>
                <a:cxn ang="0">
                  <a:pos x="39" y="136"/>
                </a:cxn>
                <a:cxn ang="0">
                  <a:pos x="44" y="125"/>
                </a:cxn>
                <a:cxn ang="0">
                  <a:pos x="57" y="107"/>
                </a:cxn>
                <a:cxn ang="0">
                  <a:pos x="77" y="86"/>
                </a:cxn>
                <a:cxn ang="0">
                  <a:pos x="106" y="63"/>
                </a:cxn>
                <a:cxn ang="0">
                  <a:pos x="144" y="45"/>
                </a:cxn>
                <a:cxn ang="0">
                  <a:pos x="191" y="31"/>
                </a:cxn>
                <a:cxn ang="0">
                  <a:pos x="250" y="28"/>
                </a:cxn>
                <a:cxn ang="0">
                  <a:pos x="311" y="35"/>
                </a:cxn>
                <a:cxn ang="0">
                  <a:pos x="363" y="40"/>
                </a:cxn>
                <a:cxn ang="0">
                  <a:pos x="410" y="43"/>
                </a:cxn>
                <a:cxn ang="0">
                  <a:pos x="450" y="42"/>
                </a:cxn>
                <a:cxn ang="0">
                  <a:pos x="487" y="40"/>
                </a:cxn>
                <a:cxn ang="0">
                  <a:pos x="523" y="33"/>
                </a:cxn>
                <a:cxn ang="0">
                  <a:pos x="561" y="25"/>
                </a:cxn>
                <a:cxn ang="0">
                  <a:pos x="602" y="13"/>
                </a:cxn>
                <a:cxn ang="0">
                  <a:pos x="648" y="1"/>
                </a:cxn>
                <a:cxn ang="0">
                  <a:pos x="711" y="2"/>
                </a:cxn>
                <a:cxn ang="0">
                  <a:pos x="784" y="16"/>
                </a:cxn>
                <a:cxn ang="0">
                  <a:pos x="864" y="41"/>
                </a:cxn>
                <a:cxn ang="0">
                  <a:pos x="946" y="75"/>
                </a:cxn>
                <a:cxn ang="0">
                  <a:pos x="1019" y="115"/>
                </a:cxn>
                <a:cxn ang="0">
                  <a:pos x="1082" y="158"/>
                </a:cxn>
                <a:cxn ang="0">
                  <a:pos x="1127" y="203"/>
                </a:cxn>
                <a:cxn ang="0">
                  <a:pos x="1148" y="253"/>
                </a:cxn>
                <a:cxn ang="0">
                  <a:pos x="1148" y="332"/>
                </a:cxn>
                <a:cxn ang="0">
                  <a:pos x="1127" y="437"/>
                </a:cxn>
                <a:cxn ang="0">
                  <a:pos x="1083" y="557"/>
                </a:cxn>
                <a:cxn ang="0">
                  <a:pos x="1017" y="686"/>
                </a:cxn>
                <a:cxn ang="0">
                  <a:pos x="929" y="812"/>
                </a:cxn>
                <a:cxn ang="0">
                  <a:pos x="818" y="927"/>
                </a:cxn>
                <a:cxn ang="0">
                  <a:pos x="685" y="1022"/>
                </a:cxn>
                <a:cxn ang="0">
                  <a:pos x="608" y="1060"/>
                </a:cxn>
                <a:cxn ang="0">
                  <a:pos x="598" y="1062"/>
                </a:cxn>
                <a:cxn ang="0">
                  <a:pos x="578" y="1065"/>
                </a:cxn>
                <a:cxn ang="0">
                  <a:pos x="550" y="1066"/>
                </a:cxn>
                <a:cxn ang="0">
                  <a:pos x="512" y="1063"/>
                </a:cxn>
                <a:cxn ang="0">
                  <a:pos x="467" y="1056"/>
                </a:cxn>
                <a:cxn ang="0">
                  <a:pos x="416" y="1040"/>
                </a:cxn>
                <a:cxn ang="0">
                  <a:pos x="357" y="1013"/>
                </a:cxn>
                <a:cxn ang="0">
                  <a:pos x="295" y="977"/>
                </a:cxn>
                <a:cxn ang="0">
                  <a:pos x="237" y="937"/>
                </a:cxn>
                <a:cxn ang="0">
                  <a:pos x="187" y="896"/>
                </a:cxn>
                <a:cxn ang="0">
                  <a:pos x="146" y="852"/>
                </a:cxn>
                <a:cxn ang="0">
                  <a:pos x="112" y="805"/>
                </a:cxn>
                <a:cxn ang="0">
                  <a:pos x="90" y="753"/>
                </a:cxn>
                <a:cxn ang="0">
                  <a:pos x="77" y="697"/>
                </a:cxn>
                <a:cxn ang="0">
                  <a:pos x="77" y="637"/>
                </a:cxn>
                <a:cxn ang="0">
                  <a:pos x="84" y="545"/>
                </a:cxn>
                <a:cxn ang="0">
                  <a:pos x="50" y="445"/>
                </a:cxn>
                <a:cxn ang="0">
                  <a:pos x="9" y="347"/>
                </a:cxn>
                <a:cxn ang="0">
                  <a:pos x="7" y="221"/>
                </a:cxn>
              </a:cxnLst>
              <a:rect l="0" t="0" r="r" b="b"/>
              <a:pathLst>
                <a:path w="1151" h="1066">
                  <a:moveTo>
                    <a:pt x="37" y="137"/>
                  </a:moveTo>
                  <a:lnTo>
                    <a:pt x="39" y="136"/>
                  </a:lnTo>
                  <a:lnTo>
                    <a:pt x="40" y="132"/>
                  </a:lnTo>
                  <a:lnTo>
                    <a:pt x="44" y="125"/>
                  </a:lnTo>
                  <a:lnTo>
                    <a:pt x="50" y="117"/>
                  </a:lnTo>
                  <a:lnTo>
                    <a:pt x="57" y="107"/>
                  </a:lnTo>
                  <a:lnTo>
                    <a:pt x="66" y="97"/>
                  </a:lnTo>
                  <a:lnTo>
                    <a:pt x="77" y="86"/>
                  </a:lnTo>
                  <a:lnTo>
                    <a:pt x="91" y="75"/>
                  </a:lnTo>
                  <a:lnTo>
                    <a:pt x="106" y="63"/>
                  </a:lnTo>
                  <a:lnTo>
                    <a:pt x="124" y="53"/>
                  </a:lnTo>
                  <a:lnTo>
                    <a:pt x="144" y="45"/>
                  </a:lnTo>
                  <a:lnTo>
                    <a:pt x="166" y="37"/>
                  </a:lnTo>
                  <a:lnTo>
                    <a:pt x="191" y="31"/>
                  </a:lnTo>
                  <a:lnTo>
                    <a:pt x="219" y="28"/>
                  </a:lnTo>
                  <a:lnTo>
                    <a:pt x="250" y="28"/>
                  </a:lnTo>
                  <a:lnTo>
                    <a:pt x="282" y="31"/>
                  </a:lnTo>
                  <a:lnTo>
                    <a:pt x="311" y="35"/>
                  </a:lnTo>
                  <a:lnTo>
                    <a:pt x="338" y="38"/>
                  </a:lnTo>
                  <a:lnTo>
                    <a:pt x="363" y="40"/>
                  </a:lnTo>
                  <a:lnTo>
                    <a:pt x="387" y="42"/>
                  </a:lnTo>
                  <a:lnTo>
                    <a:pt x="410" y="43"/>
                  </a:lnTo>
                  <a:lnTo>
                    <a:pt x="430" y="43"/>
                  </a:lnTo>
                  <a:lnTo>
                    <a:pt x="450" y="42"/>
                  </a:lnTo>
                  <a:lnTo>
                    <a:pt x="468" y="41"/>
                  </a:lnTo>
                  <a:lnTo>
                    <a:pt x="487" y="40"/>
                  </a:lnTo>
                  <a:lnTo>
                    <a:pt x="506" y="37"/>
                  </a:lnTo>
                  <a:lnTo>
                    <a:pt x="523" y="33"/>
                  </a:lnTo>
                  <a:lnTo>
                    <a:pt x="542" y="30"/>
                  </a:lnTo>
                  <a:lnTo>
                    <a:pt x="561" y="25"/>
                  </a:lnTo>
                  <a:lnTo>
                    <a:pt x="581" y="18"/>
                  </a:lnTo>
                  <a:lnTo>
                    <a:pt x="602" y="13"/>
                  </a:lnTo>
                  <a:lnTo>
                    <a:pt x="623" y="6"/>
                  </a:lnTo>
                  <a:lnTo>
                    <a:pt x="648" y="1"/>
                  </a:lnTo>
                  <a:lnTo>
                    <a:pt x="677" y="0"/>
                  </a:lnTo>
                  <a:lnTo>
                    <a:pt x="711" y="2"/>
                  </a:lnTo>
                  <a:lnTo>
                    <a:pt x="747" y="7"/>
                  </a:lnTo>
                  <a:lnTo>
                    <a:pt x="784" y="16"/>
                  </a:lnTo>
                  <a:lnTo>
                    <a:pt x="824" y="27"/>
                  </a:lnTo>
                  <a:lnTo>
                    <a:pt x="864" y="41"/>
                  </a:lnTo>
                  <a:lnTo>
                    <a:pt x="906" y="57"/>
                  </a:lnTo>
                  <a:lnTo>
                    <a:pt x="946" y="75"/>
                  </a:lnTo>
                  <a:lnTo>
                    <a:pt x="983" y="93"/>
                  </a:lnTo>
                  <a:lnTo>
                    <a:pt x="1019" y="115"/>
                  </a:lnTo>
                  <a:lnTo>
                    <a:pt x="1052" y="136"/>
                  </a:lnTo>
                  <a:lnTo>
                    <a:pt x="1082" y="158"/>
                  </a:lnTo>
                  <a:lnTo>
                    <a:pt x="1107" y="181"/>
                  </a:lnTo>
                  <a:lnTo>
                    <a:pt x="1127" y="203"/>
                  </a:lnTo>
                  <a:lnTo>
                    <a:pt x="1141" y="226"/>
                  </a:lnTo>
                  <a:lnTo>
                    <a:pt x="1148" y="253"/>
                  </a:lnTo>
                  <a:lnTo>
                    <a:pt x="1151" y="288"/>
                  </a:lnTo>
                  <a:lnTo>
                    <a:pt x="1148" y="332"/>
                  </a:lnTo>
                  <a:lnTo>
                    <a:pt x="1141" y="382"/>
                  </a:lnTo>
                  <a:lnTo>
                    <a:pt x="1127" y="437"/>
                  </a:lnTo>
                  <a:lnTo>
                    <a:pt x="1107" y="496"/>
                  </a:lnTo>
                  <a:lnTo>
                    <a:pt x="1083" y="557"/>
                  </a:lnTo>
                  <a:lnTo>
                    <a:pt x="1053" y="621"/>
                  </a:lnTo>
                  <a:lnTo>
                    <a:pt x="1017" y="686"/>
                  </a:lnTo>
                  <a:lnTo>
                    <a:pt x="976" y="750"/>
                  </a:lnTo>
                  <a:lnTo>
                    <a:pt x="929" y="812"/>
                  </a:lnTo>
                  <a:lnTo>
                    <a:pt x="877" y="871"/>
                  </a:lnTo>
                  <a:lnTo>
                    <a:pt x="818" y="927"/>
                  </a:lnTo>
                  <a:lnTo>
                    <a:pt x="754" y="978"/>
                  </a:lnTo>
                  <a:lnTo>
                    <a:pt x="685" y="1022"/>
                  </a:lnTo>
                  <a:lnTo>
                    <a:pt x="610" y="1060"/>
                  </a:lnTo>
                  <a:lnTo>
                    <a:pt x="608" y="1060"/>
                  </a:lnTo>
                  <a:lnTo>
                    <a:pt x="605" y="1061"/>
                  </a:lnTo>
                  <a:lnTo>
                    <a:pt x="598" y="1062"/>
                  </a:lnTo>
                  <a:lnTo>
                    <a:pt x="590" y="1063"/>
                  </a:lnTo>
                  <a:lnTo>
                    <a:pt x="578" y="1065"/>
                  </a:lnTo>
                  <a:lnTo>
                    <a:pt x="565" y="1066"/>
                  </a:lnTo>
                  <a:lnTo>
                    <a:pt x="550" y="1066"/>
                  </a:lnTo>
                  <a:lnTo>
                    <a:pt x="532" y="1066"/>
                  </a:lnTo>
                  <a:lnTo>
                    <a:pt x="512" y="1063"/>
                  </a:lnTo>
                  <a:lnTo>
                    <a:pt x="491" y="1061"/>
                  </a:lnTo>
                  <a:lnTo>
                    <a:pt x="467" y="1056"/>
                  </a:lnTo>
                  <a:lnTo>
                    <a:pt x="442" y="1048"/>
                  </a:lnTo>
                  <a:lnTo>
                    <a:pt x="416" y="1040"/>
                  </a:lnTo>
                  <a:lnTo>
                    <a:pt x="387" y="1027"/>
                  </a:lnTo>
                  <a:lnTo>
                    <a:pt x="357" y="1013"/>
                  </a:lnTo>
                  <a:lnTo>
                    <a:pt x="326" y="996"/>
                  </a:lnTo>
                  <a:lnTo>
                    <a:pt x="295" y="977"/>
                  </a:lnTo>
                  <a:lnTo>
                    <a:pt x="266" y="957"/>
                  </a:lnTo>
                  <a:lnTo>
                    <a:pt x="237" y="937"/>
                  </a:lnTo>
                  <a:lnTo>
                    <a:pt x="211" y="917"/>
                  </a:lnTo>
                  <a:lnTo>
                    <a:pt x="187" y="896"/>
                  </a:lnTo>
                  <a:lnTo>
                    <a:pt x="166" y="875"/>
                  </a:lnTo>
                  <a:lnTo>
                    <a:pt x="146" y="852"/>
                  </a:lnTo>
                  <a:lnTo>
                    <a:pt x="129" y="828"/>
                  </a:lnTo>
                  <a:lnTo>
                    <a:pt x="112" y="805"/>
                  </a:lnTo>
                  <a:lnTo>
                    <a:pt x="100" y="780"/>
                  </a:lnTo>
                  <a:lnTo>
                    <a:pt x="90" y="753"/>
                  </a:lnTo>
                  <a:lnTo>
                    <a:pt x="82" y="726"/>
                  </a:lnTo>
                  <a:lnTo>
                    <a:pt x="77" y="697"/>
                  </a:lnTo>
                  <a:lnTo>
                    <a:pt x="76" y="668"/>
                  </a:lnTo>
                  <a:lnTo>
                    <a:pt x="77" y="637"/>
                  </a:lnTo>
                  <a:lnTo>
                    <a:pt x="81" y="605"/>
                  </a:lnTo>
                  <a:lnTo>
                    <a:pt x="84" y="545"/>
                  </a:lnTo>
                  <a:lnTo>
                    <a:pt x="71" y="492"/>
                  </a:lnTo>
                  <a:lnTo>
                    <a:pt x="50" y="445"/>
                  </a:lnTo>
                  <a:lnTo>
                    <a:pt x="27" y="397"/>
                  </a:lnTo>
                  <a:lnTo>
                    <a:pt x="9" y="347"/>
                  </a:lnTo>
                  <a:lnTo>
                    <a:pt x="0" y="290"/>
                  </a:lnTo>
                  <a:lnTo>
                    <a:pt x="7" y="221"/>
                  </a:lnTo>
                  <a:lnTo>
                    <a:pt x="37" y="13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1136" y="3558"/>
              <a:ext cx="278" cy="258"/>
            </a:xfrm>
            <a:custGeom>
              <a:avLst/>
              <a:gdLst/>
              <a:ahLst/>
              <a:cxnLst>
                <a:cxn ang="0">
                  <a:pos x="36" y="132"/>
                </a:cxn>
                <a:cxn ang="0">
                  <a:pos x="41" y="122"/>
                </a:cxn>
                <a:cxn ang="0">
                  <a:pos x="53" y="105"/>
                </a:cxn>
                <a:cxn ang="0">
                  <a:pos x="73" y="84"/>
                </a:cxn>
                <a:cxn ang="0">
                  <a:pos x="102" y="62"/>
                </a:cxn>
                <a:cxn ang="0">
                  <a:pos x="138" y="44"/>
                </a:cxn>
                <a:cxn ang="0">
                  <a:pos x="183" y="31"/>
                </a:cxn>
                <a:cxn ang="0">
                  <a:pos x="239" y="29"/>
                </a:cxn>
                <a:cxn ang="0">
                  <a:pos x="299" y="35"/>
                </a:cxn>
                <a:cxn ang="0">
                  <a:pos x="349" y="40"/>
                </a:cxn>
                <a:cxn ang="0">
                  <a:pos x="393" y="42"/>
                </a:cxn>
                <a:cxn ang="0">
                  <a:pos x="433" y="41"/>
                </a:cxn>
                <a:cxn ang="0">
                  <a:pos x="469" y="39"/>
                </a:cxn>
                <a:cxn ang="0">
                  <a:pos x="504" y="32"/>
                </a:cxn>
                <a:cxn ang="0">
                  <a:pos x="541" y="24"/>
                </a:cxn>
                <a:cxn ang="0">
                  <a:pos x="579" y="12"/>
                </a:cxn>
                <a:cxn ang="0">
                  <a:pos x="624" y="1"/>
                </a:cxn>
                <a:cxn ang="0">
                  <a:pos x="684" y="2"/>
                </a:cxn>
                <a:cxn ang="0">
                  <a:pos x="757" y="16"/>
                </a:cxn>
                <a:cxn ang="0">
                  <a:pos x="834" y="40"/>
                </a:cxn>
                <a:cxn ang="0">
                  <a:pos x="912" y="72"/>
                </a:cxn>
                <a:cxn ang="0">
                  <a:pos x="983" y="111"/>
                </a:cxn>
                <a:cxn ang="0">
                  <a:pos x="1043" y="152"/>
                </a:cxn>
                <a:cxn ang="0">
                  <a:pos x="1085" y="196"/>
                </a:cxn>
                <a:cxn ang="0">
                  <a:pos x="1107" y="245"/>
                </a:cxn>
                <a:cxn ang="0">
                  <a:pos x="1107" y="321"/>
                </a:cxn>
                <a:cxn ang="0">
                  <a:pos x="1085" y="422"/>
                </a:cxn>
                <a:cxn ang="0">
                  <a:pos x="1044" y="540"/>
                </a:cxn>
                <a:cxn ang="0">
                  <a:pos x="980" y="664"/>
                </a:cxn>
                <a:cxn ang="0">
                  <a:pos x="895" y="785"/>
                </a:cxn>
                <a:cxn ang="0">
                  <a:pos x="789" y="897"/>
                </a:cxn>
                <a:cxn ang="0">
                  <a:pos x="661" y="989"/>
                </a:cxn>
                <a:cxn ang="0">
                  <a:pos x="587" y="1025"/>
                </a:cxn>
                <a:cxn ang="0">
                  <a:pos x="577" y="1027"/>
                </a:cxn>
                <a:cxn ang="0">
                  <a:pos x="558" y="1030"/>
                </a:cxn>
                <a:cxn ang="0">
                  <a:pos x="529" y="1031"/>
                </a:cxn>
                <a:cxn ang="0">
                  <a:pos x="493" y="1029"/>
                </a:cxn>
                <a:cxn ang="0">
                  <a:pos x="451" y="1021"/>
                </a:cxn>
                <a:cxn ang="0">
                  <a:pos x="401" y="1005"/>
                </a:cxn>
                <a:cxn ang="0">
                  <a:pos x="344" y="980"/>
                </a:cxn>
                <a:cxn ang="0">
                  <a:pos x="284" y="945"/>
                </a:cxn>
                <a:cxn ang="0">
                  <a:pos x="228" y="907"/>
                </a:cxn>
                <a:cxn ang="0">
                  <a:pos x="181" y="867"/>
                </a:cxn>
                <a:cxn ang="0">
                  <a:pos x="140" y="825"/>
                </a:cxn>
                <a:cxn ang="0">
                  <a:pos x="107" y="779"/>
                </a:cxn>
                <a:cxn ang="0">
                  <a:pos x="86" y="729"/>
                </a:cxn>
                <a:cxn ang="0">
                  <a:pos x="73" y="675"/>
                </a:cxn>
                <a:cxn ang="0">
                  <a:pos x="72" y="616"/>
                </a:cxn>
                <a:cxn ang="0">
                  <a:pos x="78" y="526"/>
                </a:cxn>
                <a:cxn ang="0">
                  <a:pos x="48" y="430"/>
                </a:cxn>
                <a:cxn ang="0">
                  <a:pos x="8" y="336"/>
                </a:cxn>
                <a:cxn ang="0">
                  <a:pos x="6" y="214"/>
                </a:cxn>
              </a:cxnLst>
              <a:rect l="0" t="0" r="r" b="b"/>
              <a:pathLst>
                <a:path w="1109" h="1031">
                  <a:moveTo>
                    <a:pt x="35" y="134"/>
                  </a:moveTo>
                  <a:lnTo>
                    <a:pt x="36" y="132"/>
                  </a:lnTo>
                  <a:lnTo>
                    <a:pt x="37" y="129"/>
                  </a:lnTo>
                  <a:lnTo>
                    <a:pt x="41" y="122"/>
                  </a:lnTo>
                  <a:lnTo>
                    <a:pt x="47" y="114"/>
                  </a:lnTo>
                  <a:lnTo>
                    <a:pt x="53" y="105"/>
                  </a:lnTo>
                  <a:lnTo>
                    <a:pt x="63" y="95"/>
                  </a:lnTo>
                  <a:lnTo>
                    <a:pt x="73" y="84"/>
                  </a:lnTo>
                  <a:lnTo>
                    <a:pt x="87" y="72"/>
                  </a:lnTo>
                  <a:lnTo>
                    <a:pt x="102" y="62"/>
                  </a:lnTo>
                  <a:lnTo>
                    <a:pt x="118" y="52"/>
                  </a:lnTo>
                  <a:lnTo>
                    <a:pt x="138" y="44"/>
                  </a:lnTo>
                  <a:lnTo>
                    <a:pt x="160" y="36"/>
                  </a:lnTo>
                  <a:lnTo>
                    <a:pt x="183" y="31"/>
                  </a:lnTo>
                  <a:lnTo>
                    <a:pt x="210" y="29"/>
                  </a:lnTo>
                  <a:lnTo>
                    <a:pt x="239" y="29"/>
                  </a:lnTo>
                  <a:lnTo>
                    <a:pt x="271" y="31"/>
                  </a:lnTo>
                  <a:lnTo>
                    <a:pt x="299" y="35"/>
                  </a:lnTo>
                  <a:lnTo>
                    <a:pt x="326" y="37"/>
                  </a:lnTo>
                  <a:lnTo>
                    <a:pt x="349" y="40"/>
                  </a:lnTo>
                  <a:lnTo>
                    <a:pt x="372" y="41"/>
                  </a:lnTo>
                  <a:lnTo>
                    <a:pt x="393" y="42"/>
                  </a:lnTo>
                  <a:lnTo>
                    <a:pt x="413" y="42"/>
                  </a:lnTo>
                  <a:lnTo>
                    <a:pt x="433" y="41"/>
                  </a:lnTo>
                  <a:lnTo>
                    <a:pt x="451" y="40"/>
                  </a:lnTo>
                  <a:lnTo>
                    <a:pt x="469" y="39"/>
                  </a:lnTo>
                  <a:lnTo>
                    <a:pt x="487" y="36"/>
                  </a:lnTo>
                  <a:lnTo>
                    <a:pt x="504" y="32"/>
                  </a:lnTo>
                  <a:lnTo>
                    <a:pt x="522" y="29"/>
                  </a:lnTo>
                  <a:lnTo>
                    <a:pt x="541" y="24"/>
                  </a:lnTo>
                  <a:lnTo>
                    <a:pt x="559" y="19"/>
                  </a:lnTo>
                  <a:lnTo>
                    <a:pt x="579" y="12"/>
                  </a:lnTo>
                  <a:lnTo>
                    <a:pt x="601" y="6"/>
                  </a:lnTo>
                  <a:lnTo>
                    <a:pt x="624" y="1"/>
                  </a:lnTo>
                  <a:lnTo>
                    <a:pt x="653" y="0"/>
                  </a:lnTo>
                  <a:lnTo>
                    <a:pt x="684" y="2"/>
                  </a:lnTo>
                  <a:lnTo>
                    <a:pt x="719" y="7"/>
                  </a:lnTo>
                  <a:lnTo>
                    <a:pt x="757" y="16"/>
                  </a:lnTo>
                  <a:lnTo>
                    <a:pt x="794" y="27"/>
                  </a:lnTo>
                  <a:lnTo>
                    <a:pt x="834" y="40"/>
                  </a:lnTo>
                  <a:lnTo>
                    <a:pt x="873" y="55"/>
                  </a:lnTo>
                  <a:lnTo>
                    <a:pt x="912" y="72"/>
                  </a:lnTo>
                  <a:lnTo>
                    <a:pt x="948" y="91"/>
                  </a:lnTo>
                  <a:lnTo>
                    <a:pt x="983" y="111"/>
                  </a:lnTo>
                  <a:lnTo>
                    <a:pt x="1014" y="131"/>
                  </a:lnTo>
                  <a:lnTo>
                    <a:pt x="1043" y="152"/>
                  </a:lnTo>
                  <a:lnTo>
                    <a:pt x="1067" y="175"/>
                  </a:lnTo>
                  <a:lnTo>
                    <a:pt x="1085" y="196"/>
                  </a:lnTo>
                  <a:lnTo>
                    <a:pt x="1099" y="219"/>
                  </a:lnTo>
                  <a:lnTo>
                    <a:pt x="1107" y="245"/>
                  </a:lnTo>
                  <a:lnTo>
                    <a:pt x="1109" y="280"/>
                  </a:lnTo>
                  <a:lnTo>
                    <a:pt x="1107" y="321"/>
                  </a:lnTo>
                  <a:lnTo>
                    <a:pt x="1099" y="370"/>
                  </a:lnTo>
                  <a:lnTo>
                    <a:pt x="1085" y="422"/>
                  </a:lnTo>
                  <a:lnTo>
                    <a:pt x="1068" y="480"/>
                  </a:lnTo>
                  <a:lnTo>
                    <a:pt x="1044" y="540"/>
                  </a:lnTo>
                  <a:lnTo>
                    <a:pt x="1015" y="601"/>
                  </a:lnTo>
                  <a:lnTo>
                    <a:pt x="980" y="664"/>
                  </a:lnTo>
                  <a:lnTo>
                    <a:pt x="942" y="725"/>
                  </a:lnTo>
                  <a:lnTo>
                    <a:pt x="895" y="785"/>
                  </a:lnTo>
                  <a:lnTo>
                    <a:pt x="845" y="842"/>
                  </a:lnTo>
                  <a:lnTo>
                    <a:pt x="789" y="897"/>
                  </a:lnTo>
                  <a:lnTo>
                    <a:pt x="728" y="946"/>
                  </a:lnTo>
                  <a:lnTo>
                    <a:pt x="661" y="989"/>
                  </a:lnTo>
                  <a:lnTo>
                    <a:pt x="588" y="1025"/>
                  </a:lnTo>
                  <a:lnTo>
                    <a:pt x="587" y="1025"/>
                  </a:lnTo>
                  <a:lnTo>
                    <a:pt x="583" y="1026"/>
                  </a:lnTo>
                  <a:lnTo>
                    <a:pt x="577" y="1027"/>
                  </a:lnTo>
                  <a:lnTo>
                    <a:pt x="568" y="1029"/>
                  </a:lnTo>
                  <a:lnTo>
                    <a:pt x="558" y="1030"/>
                  </a:lnTo>
                  <a:lnTo>
                    <a:pt x="544" y="1031"/>
                  </a:lnTo>
                  <a:lnTo>
                    <a:pt x="529" y="1031"/>
                  </a:lnTo>
                  <a:lnTo>
                    <a:pt x="513" y="1031"/>
                  </a:lnTo>
                  <a:lnTo>
                    <a:pt x="493" y="1029"/>
                  </a:lnTo>
                  <a:lnTo>
                    <a:pt x="473" y="1026"/>
                  </a:lnTo>
                  <a:lnTo>
                    <a:pt x="451" y="1021"/>
                  </a:lnTo>
                  <a:lnTo>
                    <a:pt x="426" y="1015"/>
                  </a:lnTo>
                  <a:lnTo>
                    <a:pt x="401" y="1005"/>
                  </a:lnTo>
                  <a:lnTo>
                    <a:pt x="373" y="994"/>
                  </a:lnTo>
                  <a:lnTo>
                    <a:pt x="344" y="980"/>
                  </a:lnTo>
                  <a:lnTo>
                    <a:pt x="314" y="964"/>
                  </a:lnTo>
                  <a:lnTo>
                    <a:pt x="284" y="945"/>
                  </a:lnTo>
                  <a:lnTo>
                    <a:pt x="256" y="926"/>
                  </a:lnTo>
                  <a:lnTo>
                    <a:pt x="228" y="907"/>
                  </a:lnTo>
                  <a:lnTo>
                    <a:pt x="203" y="887"/>
                  </a:lnTo>
                  <a:lnTo>
                    <a:pt x="181" y="867"/>
                  </a:lnTo>
                  <a:lnTo>
                    <a:pt x="158" y="846"/>
                  </a:lnTo>
                  <a:lnTo>
                    <a:pt x="140" y="825"/>
                  </a:lnTo>
                  <a:lnTo>
                    <a:pt x="122" y="802"/>
                  </a:lnTo>
                  <a:lnTo>
                    <a:pt x="107" y="779"/>
                  </a:lnTo>
                  <a:lnTo>
                    <a:pt x="96" y="755"/>
                  </a:lnTo>
                  <a:lnTo>
                    <a:pt x="86" y="729"/>
                  </a:lnTo>
                  <a:lnTo>
                    <a:pt x="78" y="702"/>
                  </a:lnTo>
                  <a:lnTo>
                    <a:pt x="73" y="675"/>
                  </a:lnTo>
                  <a:lnTo>
                    <a:pt x="71" y="646"/>
                  </a:lnTo>
                  <a:lnTo>
                    <a:pt x="72" y="616"/>
                  </a:lnTo>
                  <a:lnTo>
                    <a:pt x="76" y="585"/>
                  </a:lnTo>
                  <a:lnTo>
                    <a:pt x="78" y="526"/>
                  </a:lnTo>
                  <a:lnTo>
                    <a:pt x="67" y="476"/>
                  </a:lnTo>
                  <a:lnTo>
                    <a:pt x="48" y="430"/>
                  </a:lnTo>
                  <a:lnTo>
                    <a:pt x="26" y="384"/>
                  </a:lnTo>
                  <a:lnTo>
                    <a:pt x="8" y="336"/>
                  </a:lnTo>
                  <a:lnTo>
                    <a:pt x="0" y="280"/>
                  </a:lnTo>
                  <a:lnTo>
                    <a:pt x="6" y="214"/>
                  </a:lnTo>
                  <a:lnTo>
                    <a:pt x="35" y="134"/>
                  </a:lnTo>
                  <a:close/>
                </a:path>
              </a:pathLst>
            </a:custGeom>
            <a:solidFill>
              <a:srgbClr val="F2F7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141" y="3564"/>
              <a:ext cx="267" cy="249"/>
            </a:xfrm>
            <a:custGeom>
              <a:avLst/>
              <a:gdLst/>
              <a:ahLst/>
              <a:cxnLst>
                <a:cxn ang="0">
                  <a:pos x="36" y="128"/>
                </a:cxn>
                <a:cxn ang="0">
                  <a:pos x="41" y="118"/>
                </a:cxn>
                <a:cxn ang="0">
                  <a:pos x="54" y="101"/>
                </a:cxn>
                <a:cxn ang="0">
                  <a:pos x="73" y="81"/>
                </a:cxn>
                <a:cxn ang="0">
                  <a:pos x="99" y="60"/>
                </a:cxn>
                <a:cxn ang="0">
                  <a:pos x="135" y="43"/>
                </a:cxn>
                <a:cxn ang="0">
                  <a:pos x="179" y="30"/>
                </a:cxn>
                <a:cxn ang="0">
                  <a:pos x="232" y="28"/>
                </a:cxn>
                <a:cxn ang="0">
                  <a:pos x="290" y="34"/>
                </a:cxn>
                <a:cxn ang="0">
                  <a:pos x="339" y="39"/>
                </a:cxn>
                <a:cxn ang="0">
                  <a:pos x="380" y="40"/>
                </a:cxn>
                <a:cxn ang="0">
                  <a:pos x="417" y="40"/>
                </a:cxn>
                <a:cxn ang="0">
                  <a:pos x="452" y="36"/>
                </a:cxn>
                <a:cxn ang="0">
                  <a:pos x="487" y="31"/>
                </a:cxn>
                <a:cxn ang="0">
                  <a:pos x="522" y="23"/>
                </a:cxn>
                <a:cxn ang="0">
                  <a:pos x="560" y="13"/>
                </a:cxn>
                <a:cxn ang="0">
                  <a:pos x="604" y="1"/>
                </a:cxn>
                <a:cxn ang="0">
                  <a:pos x="661" y="3"/>
                </a:cxn>
                <a:cxn ang="0">
                  <a:pos x="730" y="16"/>
                </a:cxn>
                <a:cxn ang="0">
                  <a:pos x="805" y="39"/>
                </a:cxn>
                <a:cxn ang="0">
                  <a:pos x="880" y="70"/>
                </a:cxn>
                <a:cxn ang="0">
                  <a:pos x="948" y="106"/>
                </a:cxn>
                <a:cxn ang="0">
                  <a:pos x="1007" y="148"/>
                </a:cxn>
                <a:cxn ang="0">
                  <a:pos x="1048" y="190"/>
                </a:cxn>
                <a:cxn ang="0">
                  <a:pos x="1068" y="236"/>
                </a:cxn>
                <a:cxn ang="0">
                  <a:pos x="1068" y="311"/>
                </a:cxn>
                <a:cxn ang="0">
                  <a:pos x="1047" y="409"/>
                </a:cxn>
                <a:cxn ang="0">
                  <a:pos x="1007" y="521"/>
                </a:cxn>
                <a:cxn ang="0">
                  <a:pos x="946" y="641"/>
                </a:cxn>
                <a:cxn ang="0">
                  <a:pos x="863" y="759"/>
                </a:cxn>
                <a:cxn ang="0">
                  <a:pos x="761" y="866"/>
                </a:cxn>
                <a:cxn ang="0">
                  <a:pos x="637" y="955"/>
                </a:cxn>
                <a:cxn ang="0">
                  <a:pos x="566" y="990"/>
                </a:cxn>
                <a:cxn ang="0">
                  <a:pos x="556" y="993"/>
                </a:cxn>
                <a:cxn ang="0">
                  <a:pos x="539" y="995"/>
                </a:cxn>
                <a:cxn ang="0">
                  <a:pos x="511" y="996"/>
                </a:cxn>
                <a:cxn ang="0">
                  <a:pos x="477" y="994"/>
                </a:cxn>
                <a:cxn ang="0">
                  <a:pos x="435" y="986"/>
                </a:cxn>
                <a:cxn ang="0">
                  <a:pos x="387" y="971"/>
                </a:cxn>
                <a:cxn ang="0">
                  <a:pos x="332" y="948"/>
                </a:cxn>
                <a:cxn ang="0">
                  <a:pos x="275" y="914"/>
                </a:cxn>
                <a:cxn ang="0">
                  <a:pos x="221" y="876"/>
                </a:cxn>
                <a:cxn ang="0">
                  <a:pos x="175" y="838"/>
                </a:cxn>
                <a:cxn ang="0">
                  <a:pos x="135" y="796"/>
                </a:cxn>
                <a:cxn ang="0">
                  <a:pos x="105" y="751"/>
                </a:cxn>
                <a:cxn ang="0">
                  <a:pos x="84" y="704"/>
                </a:cxn>
                <a:cxn ang="0">
                  <a:pos x="71" y="653"/>
                </a:cxn>
                <a:cxn ang="0">
                  <a:pos x="71" y="595"/>
                </a:cxn>
                <a:cxn ang="0">
                  <a:pos x="78" y="509"/>
                </a:cxn>
                <a:cxn ang="0">
                  <a:pos x="48" y="415"/>
                </a:cxn>
                <a:cxn ang="0">
                  <a:pos x="9" y="324"/>
                </a:cxn>
                <a:cxn ang="0">
                  <a:pos x="8" y="206"/>
                </a:cxn>
              </a:cxnLst>
              <a:rect l="0" t="0" r="r" b="b"/>
              <a:pathLst>
                <a:path w="1071" h="996">
                  <a:moveTo>
                    <a:pt x="35" y="129"/>
                  </a:moveTo>
                  <a:lnTo>
                    <a:pt x="36" y="128"/>
                  </a:lnTo>
                  <a:lnTo>
                    <a:pt x="38" y="124"/>
                  </a:lnTo>
                  <a:lnTo>
                    <a:pt x="41" y="118"/>
                  </a:lnTo>
                  <a:lnTo>
                    <a:pt x="46" y="110"/>
                  </a:lnTo>
                  <a:lnTo>
                    <a:pt x="54" y="101"/>
                  </a:lnTo>
                  <a:lnTo>
                    <a:pt x="63" y="91"/>
                  </a:lnTo>
                  <a:lnTo>
                    <a:pt x="73" y="81"/>
                  </a:lnTo>
                  <a:lnTo>
                    <a:pt x="85" y="70"/>
                  </a:lnTo>
                  <a:lnTo>
                    <a:pt x="99" y="60"/>
                  </a:lnTo>
                  <a:lnTo>
                    <a:pt x="116" y="51"/>
                  </a:lnTo>
                  <a:lnTo>
                    <a:pt x="135" y="43"/>
                  </a:lnTo>
                  <a:lnTo>
                    <a:pt x="155" y="35"/>
                  </a:lnTo>
                  <a:lnTo>
                    <a:pt x="179" y="30"/>
                  </a:lnTo>
                  <a:lnTo>
                    <a:pt x="204" y="28"/>
                  </a:lnTo>
                  <a:lnTo>
                    <a:pt x="232" y="28"/>
                  </a:lnTo>
                  <a:lnTo>
                    <a:pt x="262" y="30"/>
                  </a:lnTo>
                  <a:lnTo>
                    <a:pt x="290" y="34"/>
                  </a:lnTo>
                  <a:lnTo>
                    <a:pt x="315" y="36"/>
                  </a:lnTo>
                  <a:lnTo>
                    <a:pt x="339" y="39"/>
                  </a:lnTo>
                  <a:lnTo>
                    <a:pt x="360" y="40"/>
                  </a:lnTo>
                  <a:lnTo>
                    <a:pt x="380" y="40"/>
                  </a:lnTo>
                  <a:lnTo>
                    <a:pt x="400" y="40"/>
                  </a:lnTo>
                  <a:lnTo>
                    <a:pt x="417" y="40"/>
                  </a:lnTo>
                  <a:lnTo>
                    <a:pt x="436" y="39"/>
                  </a:lnTo>
                  <a:lnTo>
                    <a:pt x="452" y="36"/>
                  </a:lnTo>
                  <a:lnTo>
                    <a:pt x="470" y="34"/>
                  </a:lnTo>
                  <a:lnTo>
                    <a:pt x="487" y="31"/>
                  </a:lnTo>
                  <a:lnTo>
                    <a:pt x="504" y="28"/>
                  </a:lnTo>
                  <a:lnTo>
                    <a:pt x="522" y="23"/>
                  </a:lnTo>
                  <a:lnTo>
                    <a:pt x="540" y="18"/>
                  </a:lnTo>
                  <a:lnTo>
                    <a:pt x="560" y="13"/>
                  </a:lnTo>
                  <a:lnTo>
                    <a:pt x="580" y="6"/>
                  </a:lnTo>
                  <a:lnTo>
                    <a:pt x="604" y="1"/>
                  </a:lnTo>
                  <a:lnTo>
                    <a:pt x="630" y="0"/>
                  </a:lnTo>
                  <a:lnTo>
                    <a:pt x="661" y="3"/>
                  </a:lnTo>
                  <a:lnTo>
                    <a:pt x="695" y="8"/>
                  </a:lnTo>
                  <a:lnTo>
                    <a:pt x="730" y="16"/>
                  </a:lnTo>
                  <a:lnTo>
                    <a:pt x="767" y="26"/>
                  </a:lnTo>
                  <a:lnTo>
                    <a:pt x="805" y="39"/>
                  </a:lnTo>
                  <a:lnTo>
                    <a:pt x="842" y="54"/>
                  </a:lnTo>
                  <a:lnTo>
                    <a:pt x="880" y="70"/>
                  </a:lnTo>
                  <a:lnTo>
                    <a:pt x="915" y="88"/>
                  </a:lnTo>
                  <a:lnTo>
                    <a:pt x="948" y="106"/>
                  </a:lnTo>
                  <a:lnTo>
                    <a:pt x="980" y="126"/>
                  </a:lnTo>
                  <a:lnTo>
                    <a:pt x="1007" y="148"/>
                  </a:lnTo>
                  <a:lnTo>
                    <a:pt x="1030" y="169"/>
                  </a:lnTo>
                  <a:lnTo>
                    <a:pt x="1048" y="190"/>
                  </a:lnTo>
                  <a:lnTo>
                    <a:pt x="1061" y="211"/>
                  </a:lnTo>
                  <a:lnTo>
                    <a:pt x="1068" y="236"/>
                  </a:lnTo>
                  <a:lnTo>
                    <a:pt x="1071" y="270"/>
                  </a:lnTo>
                  <a:lnTo>
                    <a:pt x="1068" y="311"/>
                  </a:lnTo>
                  <a:lnTo>
                    <a:pt x="1061" y="358"/>
                  </a:lnTo>
                  <a:lnTo>
                    <a:pt x="1047" y="409"/>
                  </a:lnTo>
                  <a:lnTo>
                    <a:pt x="1030" y="464"/>
                  </a:lnTo>
                  <a:lnTo>
                    <a:pt x="1007" y="521"/>
                  </a:lnTo>
                  <a:lnTo>
                    <a:pt x="980" y="581"/>
                  </a:lnTo>
                  <a:lnTo>
                    <a:pt x="946" y="641"/>
                  </a:lnTo>
                  <a:lnTo>
                    <a:pt x="907" y="701"/>
                  </a:lnTo>
                  <a:lnTo>
                    <a:pt x="863" y="759"/>
                  </a:lnTo>
                  <a:lnTo>
                    <a:pt x="815" y="815"/>
                  </a:lnTo>
                  <a:lnTo>
                    <a:pt x="761" y="866"/>
                  </a:lnTo>
                  <a:lnTo>
                    <a:pt x="702" y="914"/>
                  </a:lnTo>
                  <a:lnTo>
                    <a:pt x="637" y="955"/>
                  </a:lnTo>
                  <a:lnTo>
                    <a:pt x="567" y="990"/>
                  </a:lnTo>
                  <a:lnTo>
                    <a:pt x="566" y="990"/>
                  </a:lnTo>
                  <a:lnTo>
                    <a:pt x="562" y="991"/>
                  </a:lnTo>
                  <a:lnTo>
                    <a:pt x="556" y="993"/>
                  </a:lnTo>
                  <a:lnTo>
                    <a:pt x="549" y="994"/>
                  </a:lnTo>
                  <a:lnTo>
                    <a:pt x="539" y="995"/>
                  </a:lnTo>
                  <a:lnTo>
                    <a:pt x="526" y="996"/>
                  </a:lnTo>
                  <a:lnTo>
                    <a:pt x="511" y="996"/>
                  </a:lnTo>
                  <a:lnTo>
                    <a:pt x="495" y="996"/>
                  </a:lnTo>
                  <a:lnTo>
                    <a:pt x="477" y="994"/>
                  </a:lnTo>
                  <a:lnTo>
                    <a:pt x="457" y="991"/>
                  </a:lnTo>
                  <a:lnTo>
                    <a:pt x="435" y="986"/>
                  </a:lnTo>
                  <a:lnTo>
                    <a:pt x="412" y="980"/>
                  </a:lnTo>
                  <a:lnTo>
                    <a:pt x="387" y="971"/>
                  </a:lnTo>
                  <a:lnTo>
                    <a:pt x="361" y="961"/>
                  </a:lnTo>
                  <a:lnTo>
                    <a:pt x="332" y="948"/>
                  </a:lnTo>
                  <a:lnTo>
                    <a:pt x="304" y="931"/>
                  </a:lnTo>
                  <a:lnTo>
                    <a:pt x="275" y="914"/>
                  </a:lnTo>
                  <a:lnTo>
                    <a:pt x="247" y="895"/>
                  </a:lnTo>
                  <a:lnTo>
                    <a:pt x="221" y="876"/>
                  </a:lnTo>
                  <a:lnTo>
                    <a:pt x="198" y="858"/>
                  </a:lnTo>
                  <a:lnTo>
                    <a:pt x="175" y="838"/>
                  </a:lnTo>
                  <a:lnTo>
                    <a:pt x="154" y="818"/>
                  </a:lnTo>
                  <a:lnTo>
                    <a:pt x="135" y="796"/>
                  </a:lnTo>
                  <a:lnTo>
                    <a:pt x="119" y="774"/>
                  </a:lnTo>
                  <a:lnTo>
                    <a:pt x="105" y="751"/>
                  </a:lnTo>
                  <a:lnTo>
                    <a:pt x="93" y="729"/>
                  </a:lnTo>
                  <a:lnTo>
                    <a:pt x="84" y="704"/>
                  </a:lnTo>
                  <a:lnTo>
                    <a:pt x="76" y="679"/>
                  </a:lnTo>
                  <a:lnTo>
                    <a:pt x="71" y="653"/>
                  </a:lnTo>
                  <a:lnTo>
                    <a:pt x="70" y="624"/>
                  </a:lnTo>
                  <a:lnTo>
                    <a:pt x="71" y="595"/>
                  </a:lnTo>
                  <a:lnTo>
                    <a:pt x="75" y="565"/>
                  </a:lnTo>
                  <a:lnTo>
                    <a:pt x="78" y="509"/>
                  </a:lnTo>
                  <a:lnTo>
                    <a:pt x="66" y="460"/>
                  </a:lnTo>
                  <a:lnTo>
                    <a:pt x="48" y="415"/>
                  </a:lnTo>
                  <a:lnTo>
                    <a:pt x="26" y="371"/>
                  </a:lnTo>
                  <a:lnTo>
                    <a:pt x="9" y="324"/>
                  </a:lnTo>
                  <a:lnTo>
                    <a:pt x="0" y="271"/>
                  </a:lnTo>
                  <a:lnTo>
                    <a:pt x="8" y="206"/>
                  </a:lnTo>
                  <a:lnTo>
                    <a:pt x="35" y="129"/>
                  </a:lnTo>
                  <a:close/>
                </a:path>
              </a:pathLst>
            </a:custGeom>
            <a:solidFill>
              <a:srgbClr val="E5EF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145" y="3569"/>
              <a:ext cx="258" cy="240"/>
            </a:xfrm>
            <a:custGeom>
              <a:avLst/>
              <a:gdLst/>
              <a:ahLst/>
              <a:cxnLst>
                <a:cxn ang="0">
                  <a:pos x="34" y="121"/>
                </a:cxn>
                <a:cxn ang="0">
                  <a:pos x="39" y="111"/>
                </a:cxn>
                <a:cxn ang="0">
                  <a:pos x="50" y="96"/>
                </a:cxn>
                <a:cxn ang="0">
                  <a:pos x="69" y="76"/>
                </a:cxn>
                <a:cxn ang="0">
                  <a:pos x="95" y="56"/>
                </a:cxn>
                <a:cxn ang="0">
                  <a:pos x="129" y="38"/>
                </a:cxn>
                <a:cxn ang="0">
                  <a:pos x="171" y="27"/>
                </a:cxn>
                <a:cxn ang="0">
                  <a:pos x="222" y="23"/>
                </a:cxn>
                <a:cxn ang="0">
                  <a:pos x="278" y="30"/>
                </a:cxn>
                <a:cxn ang="0">
                  <a:pos x="325" y="35"/>
                </a:cxn>
                <a:cxn ang="0">
                  <a:pos x="366" y="36"/>
                </a:cxn>
                <a:cxn ang="0">
                  <a:pos x="402" y="36"/>
                </a:cxn>
                <a:cxn ang="0">
                  <a:pos x="436" y="33"/>
                </a:cxn>
                <a:cxn ang="0">
                  <a:pos x="468" y="28"/>
                </a:cxn>
                <a:cxn ang="0">
                  <a:pos x="501" y="21"/>
                </a:cxn>
                <a:cxn ang="0">
                  <a:pos x="537" y="11"/>
                </a:cxn>
                <a:cxn ang="0">
                  <a:pos x="580" y="0"/>
                </a:cxn>
                <a:cxn ang="0">
                  <a:pos x="636" y="1"/>
                </a:cxn>
                <a:cxn ang="0">
                  <a:pos x="702" y="13"/>
                </a:cxn>
                <a:cxn ang="0">
                  <a:pos x="773" y="36"/>
                </a:cxn>
                <a:cxn ang="0">
                  <a:pos x="846" y="66"/>
                </a:cxn>
                <a:cxn ang="0">
                  <a:pos x="912" y="102"/>
                </a:cxn>
                <a:cxn ang="0">
                  <a:pos x="968" y="141"/>
                </a:cxn>
                <a:cxn ang="0">
                  <a:pos x="1008" y="182"/>
                </a:cxn>
                <a:cxn ang="0">
                  <a:pos x="1028" y="227"/>
                </a:cxn>
                <a:cxn ang="0">
                  <a:pos x="1027" y="298"/>
                </a:cxn>
                <a:cxn ang="0">
                  <a:pos x="1008" y="392"/>
                </a:cxn>
                <a:cxn ang="0">
                  <a:pos x="968" y="501"/>
                </a:cxn>
                <a:cxn ang="0">
                  <a:pos x="909" y="616"/>
                </a:cxn>
                <a:cxn ang="0">
                  <a:pos x="831" y="730"/>
                </a:cxn>
                <a:cxn ang="0">
                  <a:pos x="732" y="833"/>
                </a:cxn>
                <a:cxn ang="0">
                  <a:pos x="613" y="920"/>
                </a:cxn>
                <a:cxn ang="0">
                  <a:pos x="545" y="953"/>
                </a:cxn>
                <a:cxn ang="0">
                  <a:pos x="536" y="956"/>
                </a:cxn>
                <a:cxn ang="0">
                  <a:pos x="517" y="958"/>
                </a:cxn>
                <a:cxn ang="0">
                  <a:pos x="491" y="960"/>
                </a:cxn>
                <a:cxn ang="0">
                  <a:pos x="458" y="957"/>
                </a:cxn>
                <a:cxn ang="0">
                  <a:pos x="417" y="950"/>
                </a:cxn>
                <a:cxn ang="0">
                  <a:pos x="371" y="935"/>
                </a:cxn>
                <a:cxn ang="0">
                  <a:pos x="318" y="912"/>
                </a:cxn>
                <a:cxn ang="0">
                  <a:pos x="263" y="878"/>
                </a:cxn>
                <a:cxn ang="0">
                  <a:pos x="211" y="843"/>
                </a:cxn>
                <a:cxn ang="0">
                  <a:pos x="166" y="806"/>
                </a:cxn>
                <a:cxn ang="0">
                  <a:pos x="129" y="767"/>
                </a:cxn>
                <a:cxn ang="0">
                  <a:pos x="100" y="725"/>
                </a:cxn>
                <a:cxn ang="0">
                  <a:pos x="79" y="678"/>
                </a:cxn>
                <a:cxn ang="0">
                  <a:pos x="67" y="627"/>
                </a:cxn>
                <a:cxn ang="0">
                  <a:pos x="67" y="572"/>
                </a:cxn>
                <a:cxn ang="0">
                  <a:pos x="74" y="488"/>
                </a:cxn>
                <a:cxn ang="0">
                  <a:pos x="45" y="398"/>
                </a:cxn>
                <a:cxn ang="0">
                  <a:pos x="7" y="311"/>
                </a:cxn>
                <a:cxn ang="0">
                  <a:pos x="6" y="197"/>
                </a:cxn>
              </a:cxnLst>
              <a:rect l="0" t="0" r="r" b="b"/>
              <a:pathLst>
                <a:path w="1029" h="960">
                  <a:moveTo>
                    <a:pt x="32" y="122"/>
                  </a:moveTo>
                  <a:lnTo>
                    <a:pt x="34" y="121"/>
                  </a:lnTo>
                  <a:lnTo>
                    <a:pt x="35" y="117"/>
                  </a:lnTo>
                  <a:lnTo>
                    <a:pt x="39" y="111"/>
                  </a:lnTo>
                  <a:lnTo>
                    <a:pt x="44" y="105"/>
                  </a:lnTo>
                  <a:lnTo>
                    <a:pt x="50" y="96"/>
                  </a:lnTo>
                  <a:lnTo>
                    <a:pt x="59" y="86"/>
                  </a:lnTo>
                  <a:lnTo>
                    <a:pt x="69" y="76"/>
                  </a:lnTo>
                  <a:lnTo>
                    <a:pt x="81" y="66"/>
                  </a:lnTo>
                  <a:lnTo>
                    <a:pt x="95" y="56"/>
                  </a:lnTo>
                  <a:lnTo>
                    <a:pt x="110" y="47"/>
                  </a:lnTo>
                  <a:lnTo>
                    <a:pt x="129" y="38"/>
                  </a:lnTo>
                  <a:lnTo>
                    <a:pt x="149" y="32"/>
                  </a:lnTo>
                  <a:lnTo>
                    <a:pt x="171" y="27"/>
                  </a:lnTo>
                  <a:lnTo>
                    <a:pt x="196" y="23"/>
                  </a:lnTo>
                  <a:lnTo>
                    <a:pt x="222" y="23"/>
                  </a:lnTo>
                  <a:lnTo>
                    <a:pt x="252" y="26"/>
                  </a:lnTo>
                  <a:lnTo>
                    <a:pt x="278" y="30"/>
                  </a:lnTo>
                  <a:lnTo>
                    <a:pt x="302" y="32"/>
                  </a:lnTo>
                  <a:lnTo>
                    <a:pt x="325" y="35"/>
                  </a:lnTo>
                  <a:lnTo>
                    <a:pt x="346" y="36"/>
                  </a:lnTo>
                  <a:lnTo>
                    <a:pt x="366" y="36"/>
                  </a:lnTo>
                  <a:lnTo>
                    <a:pt x="385" y="37"/>
                  </a:lnTo>
                  <a:lnTo>
                    <a:pt x="402" y="36"/>
                  </a:lnTo>
                  <a:lnTo>
                    <a:pt x="418" y="35"/>
                  </a:lnTo>
                  <a:lnTo>
                    <a:pt x="436" y="33"/>
                  </a:lnTo>
                  <a:lnTo>
                    <a:pt x="452" y="31"/>
                  </a:lnTo>
                  <a:lnTo>
                    <a:pt x="468" y="28"/>
                  </a:lnTo>
                  <a:lnTo>
                    <a:pt x="485" y="25"/>
                  </a:lnTo>
                  <a:lnTo>
                    <a:pt x="501" y="21"/>
                  </a:lnTo>
                  <a:lnTo>
                    <a:pt x="520" y="16"/>
                  </a:lnTo>
                  <a:lnTo>
                    <a:pt x="537" y="11"/>
                  </a:lnTo>
                  <a:lnTo>
                    <a:pt x="557" y="5"/>
                  </a:lnTo>
                  <a:lnTo>
                    <a:pt x="580" y="0"/>
                  </a:lnTo>
                  <a:lnTo>
                    <a:pt x="606" y="0"/>
                  </a:lnTo>
                  <a:lnTo>
                    <a:pt x="636" y="1"/>
                  </a:lnTo>
                  <a:lnTo>
                    <a:pt x="667" y="6"/>
                  </a:lnTo>
                  <a:lnTo>
                    <a:pt x="702" y="13"/>
                  </a:lnTo>
                  <a:lnTo>
                    <a:pt x="737" y="23"/>
                  </a:lnTo>
                  <a:lnTo>
                    <a:pt x="773" y="36"/>
                  </a:lnTo>
                  <a:lnTo>
                    <a:pt x="809" y="51"/>
                  </a:lnTo>
                  <a:lnTo>
                    <a:pt x="846" y="66"/>
                  </a:lnTo>
                  <a:lnTo>
                    <a:pt x="879" y="83"/>
                  </a:lnTo>
                  <a:lnTo>
                    <a:pt x="912" y="102"/>
                  </a:lnTo>
                  <a:lnTo>
                    <a:pt x="942" y="121"/>
                  </a:lnTo>
                  <a:lnTo>
                    <a:pt x="968" y="141"/>
                  </a:lnTo>
                  <a:lnTo>
                    <a:pt x="991" y="161"/>
                  </a:lnTo>
                  <a:lnTo>
                    <a:pt x="1008" y="182"/>
                  </a:lnTo>
                  <a:lnTo>
                    <a:pt x="1021" y="202"/>
                  </a:lnTo>
                  <a:lnTo>
                    <a:pt x="1028" y="227"/>
                  </a:lnTo>
                  <a:lnTo>
                    <a:pt x="1029" y="260"/>
                  </a:lnTo>
                  <a:lnTo>
                    <a:pt x="1027" y="298"/>
                  </a:lnTo>
                  <a:lnTo>
                    <a:pt x="1019" y="343"/>
                  </a:lnTo>
                  <a:lnTo>
                    <a:pt x="1008" y="392"/>
                  </a:lnTo>
                  <a:lnTo>
                    <a:pt x="991" y="446"/>
                  </a:lnTo>
                  <a:lnTo>
                    <a:pt x="968" y="501"/>
                  </a:lnTo>
                  <a:lnTo>
                    <a:pt x="942" y="558"/>
                  </a:lnTo>
                  <a:lnTo>
                    <a:pt x="909" y="616"/>
                  </a:lnTo>
                  <a:lnTo>
                    <a:pt x="873" y="675"/>
                  </a:lnTo>
                  <a:lnTo>
                    <a:pt x="831" y="730"/>
                  </a:lnTo>
                  <a:lnTo>
                    <a:pt x="784" y="783"/>
                  </a:lnTo>
                  <a:lnTo>
                    <a:pt x="732" y="833"/>
                  </a:lnTo>
                  <a:lnTo>
                    <a:pt x="676" y="880"/>
                  </a:lnTo>
                  <a:lnTo>
                    <a:pt x="613" y="920"/>
                  </a:lnTo>
                  <a:lnTo>
                    <a:pt x="546" y="953"/>
                  </a:lnTo>
                  <a:lnTo>
                    <a:pt x="545" y="953"/>
                  </a:lnTo>
                  <a:lnTo>
                    <a:pt x="541" y="955"/>
                  </a:lnTo>
                  <a:lnTo>
                    <a:pt x="536" y="956"/>
                  </a:lnTo>
                  <a:lnTo>
                    <a:pt x="527" y="957"/>
                  </a:lnTo>
                  <a:lnTo>
                    <a:pt x="517" y="958"/>
                  </a:lnTo>
                  <a:lnTo>
                    <a:pt x="506" y="960"/>
                  </a:lnTo>
                  <a:lnTo>
                    <a:pt x="491" y="960"/>
                  </a:lnTo>
                  <a:lnTo>
                    <a:pt x="476" y="958"/>
                  </a:lnTo>
                  <a:lnTo>
                    <a:pt x="458" y="957"/>
                  </a:lnTo>
                  <a:lnTo>
                    <a:pt x="438" y="955"/>
                  </a:lnTo>
                  <a:lnTo>
                    <a:pt x="417" y="950"/>
                  </a:lnTo>
                  <a:lnTo>
                    <a:pt x="395" y="943"/>
                  </a:lnTo>
                  <a:lnTo>
                    <a:pt x="371" y="935"/>
                  </a:lnTo>
                  <a:lnTo>
                    <a:pt x="346" y="925"/>
                  </a:lnTo>
                  <a:lnTo>
                    <a:pt x="318" y="912"/>
                  </a:lnTo>
                  <a:lnTo>
                    <a:pt x="291" y="896"/>
                  </a:lnTo>
                  <a:lnTo>
                    <a:pt x="263" y="878"/>
                  </a:lnTo>
                  <a:lnTo>
                    <a:pt x="236" y="861"/>
                  </a:lnTo>
                  <a:lnTo>
                    <a:pt x="211" y="843"/>
                  </a:lnTo>
                  <a:lnTo>
                    <a:pt x="188" y="826"/>
                  </a:lnTo>
                  <a:lnTo>
                    <a:pt x="166" y="806"/>
                  </a:lnTo>
                  <a:lnTo>
                    <a:pt x="147" y="787"/>
                  </a:lnTo>
                  <a:lnTo>
                    <a:pt x="129" y="767"/>
                  </a:lnTo>
                  <a:lnTo>
                    <a:pt x="114" y="746"/>
                  </a:lnTo>
                  <a:lnTo>
                    <a:pt x="100" y="725"/>
                  </a:lnTo>
                  <a:lnTo>
                    <a:pt x="87" y="701"/>
                  </a:lnTo>
                  <a:lnTo>
                    <a:pt x="79" y="678"/>
                  </a:lnTo>
                  <a:lnTo>
                    <a:pt x="72" y="653"/>
                  </a:lnTo>
                  <a:lnTo>
                    <a:pt x="67" y="627"/>
                  </a:lnTo>
                  <a:lnTo>
                    <a:pt x="66" y="601"/>
                  </a:lnTo>
                  <a:lnTo>
                    <a:pt x="67" y="572"/>
                  </a:lnTo>
                  <a:lnTo>
                    <a:pt x="71" y="543"/>
                  </a:lnTo>
                  <a:lnTo>
                    <a:pt x="74" y="488"/>
                  </a:lnTo>
                  <a:lnTo>
                    <a:pt x="62" y="442"/>
                  </a:lnTo>
                  <a:lnTo>
                    <a:pt x="45" y="398"/>
                  </a:lnTo>
                  <a:lnTo>
                    <a:pt x="24" y="357"/>
                  </a:lnTo>
                  <a:lnTo>
                    <a:pt x="7" y="311"/>
                  </a:lnTo>
                  <a:lnTo>
                    <a:pt x="0" y="260"/>
                  </a:lnTo>
                  <a:lnTo>
                    <a:pt x="6" y="197"/>
                  </a:lnTo>
                  <a:lnTo>
                    <a:pt x="32" y="122"/>
                  </a:lnTo>
                  <a:close/>
                </a:path>
              </a:pathLst>
            </a:custGeom>
            <a:solidFill>
              <a:srgbClr val="DBE8E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1150" y="3574"/>
              <a:ext cx="247" cy="232"/>
            </a:xfrm>
            <a:custGeom>
              <a:avLst/>
              <a:gdLst/>
              <a:ahLst/>
              <a:cxnLst>
                <a:cxn ang="0">
                  <a:pos x="33" y="118"/>
                </a:cxn>
                <a:cxn ang="0">
                  <a:pos x="38" y="110"/>
                </a:cxn>
                <a:cxn ang="0">
                  <a:pos x="49" y="93"/>
                </a:cxn>
                <a:cxn ang="0">
                  <a:pos x="67" y="75"/>
                </a:cxn>
                <a:cxn ang="0">
                  <a:pos x="92" y="55"/>
                </a:cxn>
                <a:cxn ang="0">
                  <a:pos x="124" y="38"/>
                </a:cxn>
                <a:cxn ang="0">
                  <a:pos x="165" y="27"/>
                </a:cxn>
                <a:cxn ang="0">
                  <a:pos x="214" y="23"/>
                </a:cxn>
                <a:cxn ang="0">
                  <a:pos x="268" y="30"/>
                </a:cxn>
                <a:cxn ang="0">
                  <a:pos x="313" y="35"/>
                </a:cxn>
                <a:cxn ang="0">
                  <a:pos x="351" y="36"/>
                </a:cxn>
                <a:cxn ang="0">
                  <a:pos x="386" y="36"/>
                </a:cxn>
                <a:cxn ang="0">
                  <a:pos x="419" y="33"/>
                </a:cxn>
                <a:cxn ang="0">
                  <a:pos x="450" y="28"/>
                </a:cxn>
                <a:cxn ang="0">
                  <a:pos x="483" y="21"/>
                </a:cxn>
                <a:cxn ang="0">
                  <a:pos x="518" y="11"/>
                </a:cxn>
                <a:cxn ang="0">
                  <a:pos x="558" y="1"/>
                </a:cxn>
                <a:cxn ang="0">
                  <a:pos x="611" y="1"/>
                </a:cxn>
                <a:cxn ang="0">
                  <a:pos x="675" y="13"/>
                </a:cxn>
                <a:cxn ang="0">
                  <a:pos x="745" y="36"/>
                </a:cxn>
                <a:cxn ang="0">
                  <a:pos x="814" y="65"/>
                </a:cxn>
                <a:cxn ang="0">
                  <a:pos x="877" y="98"/>
                </a:cxn>
                <a:cxn ang="0">
                  <a:pos x="931" y="137"/>
                </a:cxn>
                <a:cxn ang="0">
                  <a:pos x="969" y="176"/>
                </a:cxn>
                <a:cxn ang="0">
                  <a:pos x="989" y="220"/>
                </a:cxn>
                <a:cxn ang="0">
                  <a:pos x="989" y="288"/>
                </a:cxn>
                <a:cxn ang="0">
                  <a:pos x="970" y="378"/>
                </a:cxn>
                <a:cxn ang="0">
                  <a:pos x="932" y="483"/>
                </a:cxn>
                <a:cxn ang="0">
                  <a:pos x="876" y="595"/>
                </a:cxn>
                <a:cxn ang="0">
                  <a:pos x="800" y="705"/>
                </a:cxn>
                <a:cxn ang="0">
                  <a:pos x="705" y="805"/>
                </a:cxn>
                <a:cxn ang="0">
                  <a:pos x="590" y="887"/>
                </a:cxn>
                <a:cxn ang="0">
                  <a:pos x="524" y="920"/>
                </a:cxn>
                <a:cxn ang="0">
                  <a:pos x="515" y="922"/>
                </a:cxn>
                <a:cxn ang="0">
                  <a:pos x="498" y="925"/>
                </a:cxn>
                <a:cxn ang="0">
                  <a:pos x="473" y="926"/>
                </a:cxn>
                <a:cxn ang="0">
                  <a:pos x="441" y="923"/>
                </a:cxn>
                <a:cxn ang="0">
                  <a:pos x="403" y="916"/>
                </a:cxn>
                <a:cxn ang="0">
                  <a:pos x="358" y="902"/>
                </a:cxn>
                <a:cxn ang="0">
                  <a:pos x="308" y="880"/>
                </a:cxn>
                <a:cxn ang="0">
                  <a:pos x="254" y="848"/>
                </a:cxn>
                <a:cxn ang="0">
                  <a:pos x="205" y="813"/>
                </a:cxn>
                <a:cxn ang="0">
                  <a:pos x="162" y="778"/>
                </a:cxn>
                <a:cxn ang="0">
                  <a:pos x="125" y="740"/>
                </a:cxn>
                <a:cxn ang="0">
                  <a:pos x="97" y="698"/>
                </a:cxn>
                <a:cxn ang="0">
                  <a:pos x="77" y="653"/>
                </a:cxn>
                <a:cxn ang="0">
                  <a:pos x="65" y="606"/>
                </a:cxn>
                <a:cxn ang="0">
                  <a:pos x="65" y="553"/>
                </a:cxn>
                <a:cxn ang="0">
                  <a:pos x="72" y="472"/>
                </a:cxn>
                <a:cxn ang="0">
                  <a:pos x="44" y="386"/>
                </a:cxn>
                <a:cxn ang="0">
                  <a:pos x="8" y="301"/>
                </a:cxn>
                <a:cxn ang="0">
                  <a:pos x="7" y="192"/>
                </a:cxn>
              </a:cxnLst>
              <a:rect l="0" t="0" r="r" b="b"/>
              <a:pathLst>
                <a:path w="991" h="926">
                  <a:moveTo>
                    <a:pt x="32" y="120"/>
                  </a:moveTo>
                  <a:lnTo>
                    <a:pt x="33" y="118"/>
                  </a:lnTo>
                  <a:lnTo>
                    <a:pt x="34" y="115"/>
                  </a:lnTo>
                  <a:lnTo>
                    <a:pt x="38" y="110"/>
                  </a:lnTo>
                  <a:lnTo>
                    <a:pt x="43" y="102"/>
                  </a:lnTo>
                  <a:lnTo>
                    <a:pt x="49" y="93"/>
                  </a:lnTo>
                  <a:lnTo>
                    <a:pt x="57" y="85"/>
                  </a:lnTo>
                  <a:lnTo>
                    <a:pt x="67" y="75"/>
                  </a:lnTo>
                  <a:lnTo>
                    <a:pt x="78" y="65"/>
                  </a:lnTo>
                  <a:lnTo>
                    <a:pt x="92" y="55"/>
                  </a:lnTo>
                  <a:lnTo>
                    <a:pt x="107" y="46"/>
                  </a:lnTo>
                  <a:lnTo>
                    <a:pt x="124" y="38"/>
                  </a:lnTo>
                  <a:lnTo>
                    <a:pt x="143" y="32"/>
                  </a:lnTo>
                  <a:lnTo>
                    <a:pt x="165" y="27"/>
                  </a:lnTo>
                  <a:lnTo>
                    <a:pt x="189" y="23"/>
                  </a:lnTo>
                  <a:lnTo>
                    <a:pt x="214" y="23"/>
                  </a:lnTo>
                  <a:lnTo>
                    <a:pt x="243" y="26"/>
                  </a:lnTo>
                  <a:lnTo>
                    <a:pt x="268" y="30"/>
                  </a:lnTo>
                  <a:lnTo>
                    <a:pt x="291" y="32"/>
                  </a:lnTo>
                  <a:lnTo>
                    <a:pt x="313" y="35"/>
                  </a:lnTo>
                  <a:lnTo>
                    <a:pt x="333" y="36"/>
                  </a:lnTo>
                  <a:lnTo>
                    <a:pt x="351" y="36"/>
                  </a:lnTo>
                  <a:lnTo>
                    <a:pt x="370" y="37"/>
                  </a:lnTo>
                  <a:lnTo>
                    <a:pt x="386" y="36"/>
                  </a:lnTo>
                  <a:lnTo>
                    <a:pt x="403" y="35"/>
                  </a:lnTo>
                  <a:lnTo>
                    <a:pt x="419" y="33"/>
                  </a:lnTo>
                  <a:lnTo>
                    <a:pt x="435" y="31"/>
                  </a:lnTo>
                  <a:lnTo>
                    <a:pt x="450" y="28"/>
                  </a:lnTo>
                  <a:lnTo>
                    <a:pt x="466" y="25"/>
                  </a:lnTo>
                  <a:lnTo>
                    <a:pt x="483" y="21"/>
                  </a:lnTo>
                  <a:lnTo>
                    <a:pt x="500" y="16"/>
                  </a:lnTo>
                  <a:lnTo>
                    <a:pt x="518" y="11"/>
                  </a:lnTo>
                  <a:lnTo>
                    <a:pt x="536" y="5"/>
                  </a:lnTo>
                  <a:lnTo>
                    <a:pt x="558" y="1"/>
                  </a:lnTo>
                  <a:lnTo>
                    <a:pt x="584" y="0"/>
                  </a:lnTo>
                  <a:lnTo>
                    <a:pt x="611" y="1"/>
                  </a:lnTo>
                  <a:lnTo>
                    <a:pt x="643" y="6"/>
                  </a:lnTo>
                  <a:lnTo>
                    <a:pt x="675" y="13"/>
                  </a:lnTo>
                  <a:lnTo>
                    <a:pt x="710" y="23"/>
                  </a:lnTo>
                  <a:lnTo>
                    <a:pt x="745" y="36"/>
                  </a:lnTo>
                  <a:lnTo>
                    <a:pt x="780" y="50"/>
                  </a:lnTo>
                  <a:lnTo>
                    <a:pt x="814" y="65"/>
                  </a:lnTo>
                  <a:lnTo>
                    <a:pt x="846" y="81"/>
                  </a:lnTo>
                  <a:lnTo>
                    <a:pt x="877" y="98"/>
                  </a:lnTo>
                  <a:lnTo>
                    <a:pt x="906" y="117"/>
                  </a:lnTo>
                  <a:lnTo>
                    <a:pt x="931" y="137"/>
                  </a:lnTo>
                  <a:lnTo>
                    <a:pt x="952" y="157"/>
                  </a:lnTo>
                  <a:lnTo>
                    <a:pt x="969" y="176"/>
                  </a:lnTo>
                  <a:lnTo>
                    <a:pt x="981" y="196"/>
                  </a:lnTo>
                  <a:lnTo>
                    <a:pt x="989" y="220"/>
                  </a:lnTo>
                  <a:lnTo>
                    <a:pt x="991" y="251"/>
                  </a:lnTo>
                  <a:lnTo>
                    <a:pt x="989" y="288"/>
                  </a:lnTo>
                  <a:lnTo>
                    <a:pt x="981" y="331"/>
                  </a:lnTo>
                  <a:lnTo>
                    <a:pt x="970" y="378"/>
                  </a:lnTo>
                  <a:lnTo>
                    <a:pt x="954" y="430"/>
                  </a:lnTo>
                  <a:lnTo>
                    <a:pt x="932" y="483"/>
                  </a:lnTo>
                  <a:lnTo>
                    <a:pt x="906" y="538"/>
                  </a:lnTo>
                  <a:lnTo>
                    <a:pt x="876" y="595"/>
                  </a:lnTo>
                  <a:lnTo>
                    <a:pt x="840" y="651"/>
                  </a:lnTo>
                  <a:lnTo>
                    <a:pt x="800" y="705"/>
                  </a:lnTo>
                  <a:lnTo>
                    <a:pt x="755" y="756"/>
                  </a:lnTo>
                  <a:lnTo>
                    <a:pt x="705" y="805"/>
                  </a:lnTo>
                  <a:lnTo>
                    <a:pt x="650" y="848"/>
                  </a:lnTo>
                  <a:lnTo>
                    <a:pt x="590" y="887"/>
                  </a:lnTo>
                  <a:lnTo>
                    <a:pt x="525" y="920"/>
                  </a:lnTo>
                  <a:lnTo>
                    <a:pt x="524" y="920"/>
                  </a:lnTo>
                  <a:lnTo>
                    <a:pt x="520" y="921"/>
                  </a:lnTo>
                  <a:lnTo>
                    <a:pt x="515" y="922"/>
                  </a:lnTo>
                  <a:lnTo>
                    <a:pt x="508" y="923"/>
                  </a:lnTo>
                  <a:lnTo>
                    <a:pt x="498" y="925"/>
                  </a:lnTo>
                  <a:lnTo>
                    <a:pt x="486" y="926"/>
                  </a:lnTo>
                  <a:lnTo>
                    <a:pt x="473" y="926"/>
                  </a:lnTo>
                  <a:lnTo>
                    <a:pt x="458" y="925"/>
                  </a:lnTo>
                  <a:lnTo>
                    <a:pt x="441" y="923"/>
                  </a:lnTo>
                  <a:lnTo>
                    <a:pt x="423" y="921"/>
                  </a:lnTo>
                  <a:lnTo>
                    <a:pt x="403" y="916"/>
                  </a:lnTo>
                  <a:lnTo>
                    <a:pt x="381" y="910"/>
                  </a:lnTo>
                  <a:lnTo>
                    <a:pt x="358" y="902"/>
                  </a:lnTo>
                  <a:lnTo>
                    <a:pt x="334" y="892"/>
                  </a:lnTo>
                  <a:lnTo>
                    <a:pt x="308" y="880"/>
                  </a:lnTo>
                  <a:lnTo>
                    <a:pt x="281" y="865"/>
                  </a:lnTo>
                  <a:lnTo>
                    <a:pt x="254" y="848"/>
                  </a:lnTo>
                  <a:lnTo>
                    <a:pt x="229" y="831"/>
                  </a:lnTo>
                  <a:lnTo>
                    <a:pt x="205" y="813"/>
                  </a:lnTo>
                  <a:lnTo>
                    <a:pt x="183" y="796"/>
                  </a:lnTo>
                  <a:lnTo>
                    <a:pt x="162" y="778"/>
                  </a:lnTo>
                  <a:lnTo>
                    <a:pt x="143" y="760"/>
                  </a:lnTo>
                  <a:lnTo>
                    <a:pt x="125" y="740"/>
                  </a:lnTo>
                  <a:lnTo>
                    <a:pt x="110" y="720"/>
                  </a:lnTo>
                  <a:lnTo>
                    <a:pt x="97" y="698"/>
                  </a:lnTo>
                  <a:lnTo>
                    <a:pt x="85" y="677"/>
                  </a:lnTo>
                  <a:lnTo>
                    <a:pt x="77" y="653"/>
                  </a:lnTo>
                  <a:lnTo>
                    <a:pt x="70" y="631"/>
                  </a:lnTo>
                  <a:lnTo>
                    <a:pt x="65" y="606"/>
                  </a:lnTo>
                  <a:lnTo>
                    <a:pt x="64" y="580"/>
                  </a:lnTo>
                  <a:lnTo>
                    <a:pt x="65" y="553"/>
                  </a:lnTo>
                  <a:lnTo>
                    <a:pt x="69" y="525"/>
                  </a:lnTo>
                  <a:lnTo>
                    <a:pt x="72" y="472"/>
                  </a:lnTo>
                  <a:lnTo>
                    <a:pt x="62" y="427"/>
                  </a:lnTo>
                  <a:lnTo>
                    <a:pt x="44" y="386"/>
                  </a:lnTo>
                  <a:lnTo>
                    <a:pt x="24" y="345"/>
                  </a:lnTo>
                  <a:lnTo>
                    <a:pt x="8" y="301"/>
                  </a:lnTo>
                  <a:lnTo>
                    <a:pt x="0" y="252"/>
                  </a:lnTo>
                  <a:lnTo>
                    <a:pt x="7" y="192"/>
                  </a:lnTo>
                  <a:lnTo>
                    <a:pt x="32" y="120"/>
                  </a:lnTo>
                  <a:close/>
                </a:path>
              </a:pathLst>
            </a:custGeom>
            <a:solidFill>
              <a:srgbClr val="D1E0D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1154" y="3579"/>
              <a:ext cx="238" cy="223"/>
            </a:xfrm>
            <a:custGeom>
              <a:avLst/>
              <a:gdLst/>
              <a:ahLst/>
              <a:cxnLst>
                <a:cxn ang="0">
                  <a:pos x="31" y="114"/>
                </a:cxn>
                <a:cxn ang="0">
                  <a:pos x="36" y="105"/>
                </a:cxn>
                <a:cxn ang="0">
                  <a:pos x="46" y="90"/>
                </a:cxn>
                <a:cxn ang="0">
                  <a:pos x="64" y="72"/>
                </a:cxn>
                <a:cxn ang="0">
                  <a:pos x="87" y="54"/>
                </a:cxn>
                <a:cxn ang="0">
                  <a:pos x="120" y="37"/>
                </a:cxn>
                <a:cxn ang="0">
                  <a:pos x="158" y="26"/>
                </a:cxn>
                <a:cxn ang="0">
                  <a:pos x="206" y="22"/>
                </a:cxn>
                <a:cxn ang="0">
                  <a:pos x="257" y="29"/>
                </a:cxn>
                <a:cxn ang="0">
                  <a:pos x="301" y="32"/>
                </a:cxn>
                <a:cxn ang="0">
                  <a:pos x="338" y="35"/>
                </a:cxn>
                <a:cxn ang="0">
                  <a:pos x="371" y="35"/>
                </a:cxn>
                <a:cxn ang="0">
                  <a:pos x="402" y="32"/>
                </a:cxn>
                <a:cxn ang="0">
                  <a:pos x="432" y="27"/>
                </a:cxn>
                <a:cxn ang="0">
                  <a:pos x="463" y="20"/>
                </a:cxn>
                <a:cxn ang="0">
                  <a:pos x="497" y="10"/>
                </a:cxn>
                <a:cxn ang="0">
                  <a:pos x="535" y="0"/>
                </a:cxn>
                <a:cxn ang="0">
                  <a:pos x="587" y="1"/>
                </a:cxn>
                <a:cxn ang="0">
                  <a:pos x="648" y="12"/>
                </a:cxn>
                <a:cxn ang="0">
                  <a:pos x="714" y="34"/>
                </a:cxn>
                <a:cxn ang="0">
                  <a:pos x="781" y="62"/>
                </a:cxn>
                <a:cxn ang="0">
                  <a:pos x="842" y="95"/>
                </a:cxn>
                <a:cxn ang="0">
                  <a:pos x="893" y="131"/>
                </a:cxn>
                <a:cxn ang="0">
                  <a:pos x="931" y="170"/>
                </a:cxn>
                <a:cxn ang="0">
                  <a:pos x="948" y="211"/>
                </a:cxn>
                <a:cxn ang="0">
                  <a:pos x="948" y="277"/>
                </a:cxn>
                <a:cxn ang="0">
                  <a:pos x="931" y="365"/>
                </a:cxn>
                <a:cxn ang="0">
                  <a:pos x="894" y="466"/>
                </a:cxn>
                <a:cxn ang="0">
                  <a:pos x="841" y="572"/>
                </a:cxn>
                <a:cxn ang="0">
                  <a:pos x="768" y="679"/>
                </a:cxn>
                <a:cxn ang="0">
                  <a:pos x="677" y="775"/>
                </a:cxn>
                <a:cxn ang="0">
                  <a:pos x="567" y="854"/>
                </a:cxn>
                <a:cxn ang="0">
                  <a:pos x="503" y="885"/>
                </a:cxn>
                <a:cxn ang="0">
                  <a:pos x="495" y="887"/>
                </a:cxn>
                <a:cxn ang="0">
                  <a:pos x="478" y="890"/>
                </a:cxn>
                <a:cxn ang="0">
                  <a:pos x="455" y="891"/>
                </a:cxn>
                <a:cxn ang="0">
                  <a:pos x="423" y="889"/>
                </a:cxn>
                <a:cxn ang="0">
                  <a:pos x="387" y="881"/>
                </a:cxn>
                <a:cxn ang="0">
                  <a:pos x="343" y="869"/>
                </a:cxn>
                <a:cxn ang="0">
                  <a:pos x="296" y="847"/>
                </a:cxn>
                <a:cxn ang="0">
                  <a:pos x="243" y="816"/>
                </a:cxn>
                <a:cxn ang="0">
                  <a:pos x="196" y="784"/>
                </a:cxn>
                <a:cxn ang="0">
                  <a:pos x="155" y="749"/>
                </a:cxn>
                <a:cxn ang="0">
                  <a:pos x="120" y="711"/>
                </a:cxn>
                <a:cxn ang="0">
                  <a:pos x="92" y="672"/>
                </a:cxn>
                <a:cxn ang="0">
                  <a:pos x="74" y="629"/>
                </a:cxn>
                <a:cxn ang="0">
                  <a:pos x="64" y="582"/>
                </a:cxn>
                <a:cxn ang="0">
                  <a:pos x="62" y="532"/>
                </a:cxn>
                <a:cxn ang="0">
                  <a:pos x="69" y="454"/>
                </a:cxn>
                <a:cxn ang="0">
                  <a:pos x="42" y="371"/>
                </a:cxn>
                <a:cxn ang="0">
                  <a:pos x="7" y="290"/>
                </a:cxn>
                <a:cxn ang="0">
                  <a:pos x="6" y="185"/>
                </a:cxn>
              </a:cxnLst>
              <a:rect l="0" t="0" r="r" b="b"/>
              <a:pathLst>
                <a:path w="951" h="891">
                  <a:moveTo>
                    <a:pt x="30" y="115"/>
                  </a:moveTo>
                  <a:lnTo>
                    <a:pt x="31" y="114"/>
                  </a:lnTo>
                  <a:lnTo>
                    <a:pt x="32" y="110"/>
                  </a:lnTo>
                  <a:lnTo>
                    <a:pt x="36" y="105"/>
                  </a:lnTo>
                  <a:lnTo>
                    <a:pt x="40" y="97"/>
                  </a:lnTo>
                  <a:lnTo>
                    <a:pt x="46" y="90"/>
                  </a:lnTo>
                  <a:lnTo>
                    <a:pt x="55" y="81"/>
                  </a:lnTo>
                  <a:lnTo>
                    <a:pt x="64" y="72"/>
                  </a:lnTo>
                  <a:lnTo>
                    <a:pt x="75" y="62"/>
                  </a:lnTo>
                  <a:lnTo>
                    <a:pt x="87" y="54"/>
                  </a:lnTo>
                  <a:lnTo>
                    <a:pt x="102" y="45"/>
                  </a:lnTo>
                  <a:lnTo>
                    <a:pt x="120" y="37"/>
                  </a:lnTo>
                  <a:lnTo>
                    <a:pt x="137" y="30"/>
                  </a:lnTo>
                  <a:lnTo>
                    <a:pt x="158" y="26"/>
                  </a:lnTo>
                  <a:lnTo>
                    <a:pt x="181" y="22"/>
                  </a:lnTo>
                  <a:lnTo>
                    <a:pt x="206" y="22"/>
                  </a:lnTo>
                  <a:lnTo>
                    <a:pt x="233" y="25"/>
                  </a:lnTo>
                  <a:lnTo>
                    <a:pt x="257" y="29"/>
                  </a:lnTo>
                  <a:lnTo>
                    <a:pt x="280" y="31"/>
                  </a:lnTo>
                  <a:lnTo>
                    <a:pt x="301" y="32"/>
                  </a:lnTo>
                  <a:lnTo>
                    <a:pt x="320" y="34"/>
                  </a:lnTo>
                  <a:lnTo>
                    <a:pt x="338" y="35"/>
                  </a:lnTo>
                  <a:lnTo>
                    <a:pt x="355" y="35"/>
                  </a:lnTo>
                  <a:lnTo>
                    <a:pt x="371" y="35"/>
                  </a:lnTo>
                  <a:lnTo>
                    <a:pt x="387" y="34"/>
                  </a:lnTo>
                  <a:lnTo>
                    <a:pt x="402" y="32"/>
                  </a:lnTo>
                  <a:lnTo>
                    <a:pt x="417" y="30"/>
                  </a:lnTo>
                  <a:lnTo>
                    <a:pt x="432" y="27"/>
                  </a:lnTo>
                  <a:lnTo>
                    <a:pt x="448" y="24"/>
                  </a:lnTo>
                  <a:lnTo>
                    <a:pt x="463" y="20"/>
                  </a:lnTo>
                  <a:lnTo>
                    <a:pt x="480" y="15"/>
                  </a:lnTo>
                  <a:lnTo>
                    <a:pt x="497" y="10"/>
                  </a:lnTo>
                  <a:lnTo>
                    <a:pt x="515" y="5"/>
                  </a:lnTo>
                  <a:lnTo>
                    <a:pt x="535" y="0"/>
                  </a:lnTo>
                  <a:lnTo>
                    <a:pt x="560" y="0"/>
                  </a:lnTo>
                  <a:lnTo>
                    <a:pt x="587" y="1"/>
                  </a:lnTo>
                  <a:lnTo>
                    <a:pt x="617" y="6"/>
                  </a:lnTo>
                  <a:lnTo>
                    <a:pt x="648" y="12"/>
                  </a:lnTo>
                  <a:lnTo>
                    <a:pt x="681" y="22"/>
                  </a:lnTo>
                  <a:lnTo>
                    <a:pt x="714" y="34"/>
                  </a:lnTo>
                  <a:lnTo>
                    <a:pt x="748" y="47"/>
                  </a:lnTo>
                  <a:lnTo>
                    <a:pt x="781" y="62"/>
                  </a:lnTo>
                  <a:lnTo>
                    <a:pt x="812" y="77"/>
                  </a:lnTo>
                  <a:lnTo>
                    <a:pt x="842" y="95"/>
                  </a:lnTo>
                  <a:lnTo>
                    <a:pt x="869" y="114"/>
                  </a:lnTo>
                  <a:lnTo>
                    <a:pt x="893" y="131"/>
                  </a:lnTo>
                  <a:lnTo>
                    <a:pt x="914" y="151"/>
                  </a:lnTo>
                  <a:lnTo>
                    <a:pt x="931" y="170"/>
                  </a:lnTo>
                  <a:lnTo>
                    <a:pt x="942" y="189"/>
                  </a:lnTo>
                  <a:lnTo>
                    <a:pt x="948" y="211"/>
                  </a:lnTo>
                  <a:lnTo>
                    <a:pt x="951" y="241"/>
                  </a:lnTo>
                  <a:lnTo>
                    <a:pt x="948" y="277"/>
                  </a:lnTo>
                  <a:lnTo>
                    <a:pt x="942" y="319"/>
                  </a:lnTo>
                  <a:lnTo>
                    <a:pt x="931" y="365"/>
                  </a:lnTo>
                  <a:lnTo>
                    <a:pt x="914" y="414"/>
                  </a:lnTo>
                  <a:lnTo>
                    <a:pt x="894" y="466"/>
                  </a:lnTo>
                  <a:lnTo>
                    <a:pt x="869" y="519"/>
                  </a:lnTo>
                  <a:lnTo>
                    <a:pt x="841" y="572"/>
                  </a:lnTo>
                  <a:lnTo>
                    <a:pt x="807" y="626"/>
                  </a:lnTo>
                  <a:lnTo>
                    <a:pt x="768" y="679"/>
                  </a:lnTo>
                  <a:lnTo>
                    <a:pt x="724" y="727"/>
                  </a:lnTo>
                  <a:lnTo>
                    <a:pt x="677" y="775"/>
                  </a:lnTo>
                  <a:lnTo>
                    <a:pt x="625" y="816"/>
                  </a:lnTo>
                  <a:lnTo>
                    <a:pt x="567" y="854"/>
                  </a:lnTo>
                  <a:lnTo>
                    <a:pt x="505" y="885"/>
                  </a:lnTo>
                  <a:lnTo>
                    <a:pt x="503" y="885"/>
                  </a:lnTo>
                  <a:lnTo>
                    <a:pt x="501" y="886"/>
                  </a:lnTo>
                  <a:lnTo>
                    <a:pt x="495" y="887"/>
                  </a:lnTo>
                  <a:lnTo>
                    <a:pt x="488" y="889"/>
                  </a:lnTo>
                  <a:lnTo>
                    <a:pt x="478" y="890"/>
                  </a:lnTo>
                  <a:lnTo>
                    <a:pt x="467" y="890"/>
                  </a:lnTo>
                  <a:lnTo>
                    <a:pt x="455" y="891"/>
                  </a:lnTo>
                  <a:lnTo>
                    <a:pt x="440" y="890"/>
                  </a:lnTo>
                  <a:lnTo>
                    <a:pt x="423" y="889"/>
                  </a:lnTo>
                  <a:lnTo>
                    <a:pt x="406" y="886"/>
                  </a:lnTo>
                  <a:lnTo>
                    <a:pt x="387" y="881"/>
                  </a:lnTo>
                  <a:lnTo>
                    <a:pt x="366" y="876"/>
                  </a:lnTo>
                  <a:lnTo>
                    <a:pt x="343" y="869"/>
                  </a:lnTo>
                  <a:lnTo>
                    <a:pt x="321" y="859"/>
                  </a:lnTo>
                  <a:lnTo>
                    <a:pt x="296" y="847"/>
                  </a:lnTo>
                  <a:lnTo>
                    <a:pt x="270" y="832"/>
                  </a:lnTo>
                  <a:lnTo>
                    <a:pt x="243" y="816"/>
                  </a:lnTo>
                  <a:lnTo>
                    <a:pt x="220" y="800"/>
                  </a:lnTo>
                  <a:lnTo>
                    <a:pt x="196" y="784"/>
                  </a:lnTo>
                  <a:lnTo>
                    <a:pt x="175" y="766"/>
                  </a:lnTo>
                  <a:lnTo>
                    <a:pt x="155" y="749"/>
                  </a:lnTo>
                  <a:lnTo>
                    <a:pt x="136" y="730"/>
                  </a:lnTo>
                  <a:lnTo>
                    <a:pt x="120" y="711"/>
                  </a:lnTo>
                  <a:lnTo>
                    <a:pt x="105" y="692"/>
                  </a:lnTo>
                  <a:lnTo>
                    <a:pt x="92" y="672"/>
                  </a:lnTo>
                  <a:lnTo>
                    <a:pt x="82" y="651"/>
                  </a:lnTo>
                  <a:lnTo>
                    <a:pt x="74" y="629"/>
                  </a:lnTo>
                  <a:lnTo>
                    <a:pt x="67" y="606"/>
                  </a:lnTo>
                  <a:lnTo>
                    <a:pt x="64" y="582"/>
                  </a:lnTo>
                  <a:lnTo>
                    <a:pt x="61" y="557"/>
                  </a:lnTo>
                  <a:lnTo>
                    <a:pt x="62" y="532"/>
                  </a:lnTo>
                  <a:lnTo>
                    <a:pt x="66" y="505"/>
                  </a:lnTo>
                  <a:lnTo>
                    <a:pt x="69" y="454"/>
                  </a:lnTo>
                  <a:lnTo>
                    <a:pt x="59" y="411"/>
                  </a:lnTo>
                  <a:lnTo>
                    <a:pt x="42" y="371"/>
                  </a:lnTo>
                  <a:lnTo>
                    <a:pt x="24" y="332"/>
                  </a:lnTo>
                  <a:lnTo>
                    <a:pt x="7" y="290"/>
                  </a:lnTo>
                  <a:lnTo>
                    <a:pt x="0" y="242"/>
                  </a:lnTo>
                  <a:lnTo>
                    <a:pt x="6" y="185"/>
                  </a:lnTo>
                  <a:lnTo>
                    <a:pt x="30" y="115"/>
                  </a:lnTo>
                  <a:close/>
                </a:path>
              </a:pathLst>
            </a:custGeom>
            <a:solidFill>
              <a:srgbClr val="C4D8D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159" y="3584"/>
              <a:ext cx="227" cy="215"/>
            </a:xfrm>
            <a:custGeom>
              <a:avLst/>
              <a:gdLst/>
              <a:ahLst/>
              <a:cxnLst>
                <a:cxn ang="0">
                  <a:pos x="30" y="106"/>
                </a:cxn>
                <a:cxn ang="0">
                  <a:pos x="51" y="79"/>
                </a:cxn>
                <a:cxn ang="0">
                  <a:pos x="97" y="44"/>
                </a:cxn>
                <a:cxn ang="0">
                  <a:pos x="172" y="24"/>
                </a:cxn>
                <a:cxn ang="0">
                  <a:pos x="246" y="29"/>
                </a:cxn>
                <a:cxn ang="0">
                  <a:pos x="287" y="34"/>
                </a:cxn>
                <a:cxn ang="0">
                  <a:pos x="322" y="35"/>
                </a:cxn>
                <a:cxn ang="0">
                  <a:pos x="354" y="35"/>
                </a:cxn>
                <a:cxn ang="0">
                  <a:pos x="384" y="32"/>
                </a:cxn>
                <a:cxn ang="0">
                  <a:pos x="413" y="27"/>
                </a:cxn>
                <a:cxn ang="0">
                  <a:pos x="443" y="20"/>
                </a:cxn>
                <a:cxn ang="0">
                  <a:pos x="474" y="10"/>
                </a:cxn>
                <a:cxn ang="0">
                  <a:pos x="512" y="1"/>
                </a:cxn>
                <a:cxn ang="0">
                  <a:pos x="561" y="2"/>
                </a:cxn>
                <a:cxn ang="0">
                  <a:pos x="621" y="14"/>
                </a:cxn>
                <a:cxn ang="0">
                  <a:pos x="683" y="34"/>
                </a:cxn>
                <a:cxn ang="0">
                  <a:pos x="747" y="61"/>
                </a:cxn>
                <a:cxn ang="0">
                  <a:pos x="805" y="92"/>
                </a:cxn>
                <a:cxn ang="0">
                  <a:pos x="855" y="127"/>
                </a:cxn>
                <a:cxn ang="0">
                  <a:pos x="890" y="164"/>
                </a:cxn>
                <a:cxn ang="0">
                  <a:pos x="908" y="204"/>
                </a:cxn>
                <a:cxn ang="0">
                  <a:pos x="908" y="267"/>
                </a:cxn>
                <a:cxn ang="0">
                  <a:pos x="890" y="351"/>
                </a:cxn>
                <a:cxn ang="0">
                  <a:pos x="857" y="449"/>
                </a:cxn>
                <a:cxn ang="0">
                  <a:pos x="804" y="551"/>
                </a:cxn>
                <a:cxn ang="0">
                  <a:pos x="734" y="652"/>
                </a:cxn>
                <a:cxn ang="0">
                  <a:pos x="647" y="745"/>
                </a:cxn>
                <a:cxn ang="0">
                  <a:pos x="542" y="821"/>
                </a:cxn>
                <a:cxn ang="0">
                  <a:pos x="481" y="851"/>
                </a:cxn>
                <a:cxn ang="0">
                  <a:pos x="473" y="854"/>
                </a:cxn>
                <a:cxn ang="0">
                  <a:pos x="457" y="856"/>
                </a:cxn>
                <a:cxn ang="0">
                  <a:pos x="434" y="856"/>
                </a:cxn>
                <a:cxn ang="0">
                  <a:pos x="404" y="855"/>
                </a:cxn>
                <a:cxn ang="0">
                  <a:pos x="369" y="849"/>
                </a:cxn>
                <a:cxn ang="0">
                  <a:pos x="328" y="835"/>
                </a:cxn>
                <a:cxn ang="0">
                  <a:pos x="282" y="815"/>
                </a:cxn>
                <a:cxn ang="0">
                  <a:pos x="232" y="786"/>
                </a:cxn>
                <a:cxn ang="0">
                  <a:pos x="187" y="754"/>
                </a:cxn>
                <a:cxn ang="0">
                  <a:pos x="147" y="721"/>
                </a:cxn>
                <a:cxn ang="0">
                  <a:pos x="113" y="685"/>
                </a:cxn>
                <a:cxn ang="0">
                  <a:pos x="87" y="647"/>
                </a:cxn>
                <a:cxn ang="0">
                  <a:pos x="70" y="606"/>
                </a:cxn>
                <a:cxn ang="0">
                  <a:pos x="60" y="561"/>
                </a:cxn>
                <a:cxn ang="0">
                  <a:pos x="58" y="512"/>
                </a:cxn>
                <a:cxn ang="0">
                  <a:pos x="65" y="437"/>
                </a:cxn>
                <a:cxn ang="0">
                  <a:pos x="38" y="357"/>
                </a:cxn>
                <a:cxn ang="0">
                  <a:pos x="6" y="280"/>
                </a:cxn>
                <a:cxn ang="0">
                  <a:pos x="5" y="179"/>
                </a:cxn>
              </a:cxnLst>
              <a:rect l="0" t="0" r="r" b="b"/>
              <a:pathLst>
                <a:path w="910" h="856">
                  <a:moveTo>
                    <a:pt x="27" y="111"/>
                  </a:moveTo>
                  <a:lnTo>
                    <a:pt x="30" y="106"/>
                  </a:lnTo>
                  <a:lnTo>
                    <a:pt x="37" y="95"/>
                  </a:lnTo>
                  <a:lnTo>
                    <a:pt x="51" y="79"/>
                  </a:lnTo>
                  <a:lnTo>
                    <a:pt x="71" y="61"/>
                  </a:lnTo>
                  <a:lnTo>
                    <a:pt x="97" y="44"/>
                  </a:lnTo>
                  <a:lnTo>
                    <a:pt x="131" y="30"/>
                  </a:lnTo>
                  <a:lnTo>
                    <a:pt x="172" y="24"/>
                  </a:lnTo>
                  <a:lnTo>
                    <a:pt x="222" y="26"/>
                  </a:lnTo>
                  <a:lnTo>
                    <a:pt x="246" y="29"/>
                  </a:lnTo>
                  <a:lnTo>
                    <a:pt x="267" y="31"/>
                  </a:lnTo>
                  <a:lnTo>
                    <a:pt x="287" y="34"/>
                  </a:lnTo>
                  <a:lnTo>
                    <a:pt x="306" y="35"/>
                  </a:lnTo>
                  <a:lnTo>
                    <a:pt x="322" y="35"/>
                  </a:lnTo>
                  <a:lnTo>
                    <a:pt x="339" y="35"/>
                  </a:lnTo>
                  <a:lnTo>
                    <a:pt x="354" y="35"/>
                  </a:lnTo>
                  <a:lnTo>
                    <a:pt x="369" y="34"/>
                  </a:lnTo>
                  <a:lnTo>
                    <a:pt x="384" y="32"/>
                  </a:lnTo>
                  <a:lnTo>
                    <a:pt x="398" y="30"/>
                  </a:lnTo>
                  <a:lnTo>
                    <a:pt x="413" y="27"/>
                  </a:lnTo>
                  <a:lnTo>
                    <a:pt x="428" y="24"/>
                  </a:lnTo>
                  <a:lnTo>
                    <a:pt x="443" y="20"/>
                  </a:lnTo>
                  <a:lnTo>
                    <a:pt x="458" y="15"/>
                  </a:lnTo>
                  <a:lnTo>
                    <a:pt x="474" y="10"/>
                  </a:lnTo>
                  <a:lnTo>
                    <a:pt x="492" y="5"/>
                  </a:lnTo>
                  <a:lnTo>
                    <a:pt x="512" y="1"/>
                  </a:lnTo>
                  <a:lnTo>
                    <a:pt x="534" y="0"/>
                  </a:lnTo>
                  <a:lnTo>
                    <a:pt x="561" y="2"/>
                  </a:lnTo>
                  <a:lnTo>
                    <a:pt x="589" y="6"/>
                  </a:lnTo>
                  <a:lnTo>
                    <a:pt x="621" y="14"/>
                  </a:lnTo>
                  <a:lnTo>
                    <a:pt x="652" y="22"/>
                  </a:lnTo>
                  <a:lnTo>
                    <a:pt x="683" y="34"/>
                  </a:lnTo>
                  <a:lnTo>
                    <a:pt x="715" y="46"/>
                  </a:lnTo>
                  <a:lnTo>
                    <a:pt x="747" y="61"/>
                  </a:lnTo>
                  <a:lnTo>
                    <a:pt x="777" y="76"/>
                  </a:lnTo>
                  <a:lnTo>
                    <a:pt x="805" y="92"/>
                  </a:lnTo>
                  <a:lnTo>
                    <a:pt x="832" y="110"/>
                  </a:lnTo>
                  <a:lnTo>
                    <a:pt x="855" y="127"/>
                  </a:lnTo>
                  <a:lnTo>
                    <a:pt x="875" y="146"/>
                  </a:lnTo>
                  <a:lnTo>
                    <a:pt x="890" y="164"/>
                  </a:lnTo>
                  <a:lnTo>
                    <a:pt x="902" y="182"/>
                  </a:lnTo>
                  <a:lnTo>
                    <a:pt x="908" y="204"/>
                  </a:lnTo>
                  <a:lnTo>
                    <a:pt x="910" y="232"/>
                  </a:lnTo>
                  <a:lnTo>
                    <a:pt x="908" y="267"/>
                  </a:lnTo>
                  <a:lnTo>
                    <a:pt x="902" y="307"/>
                  </a:lnTo>
                  <a:lnTo>
                    <a:pt x="890" y="351"/>
                  </a:lnTo>
                  <a:lnTo>
                    <a:pt x="875" y="399"/>
                  </a:lnTo>
                  <a:lnTo>
                    <a:pt x="857" y="449"/>
                  </a:lnTo>
                  <a:lnTo>
                    <a:pt x="833" y="500"/>
                  </a:lnTo>
                  <a:lnTo>
                    <a:pt x="804" y="551"/>
                  </a:lnTo>
                  <a:lnTo>
                    <a:pt x="772" y="602"/>
                  </a:lnTo>
                  <a:lnTo>
                    <a:pt x="734" y="652"/>
                  </a:lnTo>
                  <a:lnTo>
                    <a:pt x="693" y="701"/>
                  </a:lnTo>
                  <a:lnTo>
                    <a:pt x="647" y="745"/>
                  </a:lnTo>
                  <a:lnTo>
                    <a:pt x="597" y="786"/>
                  </a:lnTo>
                  <a:lnTo>
                    <a:pt x="542" y="821"/>
                  </a:lnTo>
                  <a:lnTo>
                    <a:pt x="482" y="851"/>
                  </a:lnTo>
                  <a:lnTo>
                    <a:pt x="481" y="851"/>
                  </a:lnTo>
                  <a:lnTo>
                    <a:pt x="478" y="852"/>
                  </a:lnTo>
                  <a:lnTo>
                    <a:pt x="473" y="854"/>
                  </a:lnTo>
                  <a:lnTo>
                    <a:pt x="466" y="855"/>
                  </a:lnTo>
                  <a:lnTo>
                    <a:pt x="457" y="856"/>
                  </a:lnTo>
                  <a:lnTo>
                    <a:pt x="447" y="856"/>
                  </a:lnTo>
                  <a:lnTo>
                    <a:pt x="434" y="856"/>
                  </a:lnTo>
                  <a:lnTo>
                    <a:pt x="421" y="856"/>
                  </a:lnTo>
                  <a:lnTo>
                    <a:pt x="404" y="855"/>
                  </a:lnTo>
                  <a:lnTo>
                    <a:pt x="387" y="852"/>
                  </a:lnTo>
                  <a:lnTo>
                    <a:pt x="369" y="849"/>
                  </a:lnTo>
                  <a:lnTo>
                    <a:pt x="349" y="842"/>
                  </a:lnTo>
                  <a:lnTo>
                    <a:pt x="328" y="835"/>
                  </a:lnTo>
                  <a:lnTo>
                    <a:pt x="306" y="826"/>
                  </a:lnTo>
                  <a:lnTo>
                    <a:pt x="282" y="815"/>
                  </a:lnTo>
                  <a:lnTo>
                    <a:pt x="257" y="801"/>
                  </a:lnTo>
                  <a:lnTo>
                    <a:pt x="232" y="786"/>
                  </a:lnTo>
                  <a:lnTo>
                    <a:pt x="208" y="770"/>
                  </a:lnTo>
                  <a:lnTo>
                    <a:pt x="187" y="754"/>
                  </a:lnTo>
                  <a:lnTo>
                    <a:pt x="166" y="737"/>
                  </a:lnTo>
                  <a:lnTo>
                    <a:pt x="147" y="721"/>
                  </a:lnTo>
                  <a:lnTo>
                    <a:pt x="129" y="704"/>
                  </a:lnTo>
                  <a:lnTo>
                    <a:pt x="113" y="685"/>
                  </a:lnTo>
                  <a:lnTo>
                    <a:pt x="100" y="666"/>
                  </a:lnTo>
                  <a:lnTo>
                    <a:pt x="87" y="647"/>
                  </a:lnTo>
                  <a:lnTo>
                    <a:pt x="77" y="627"/>
                  </a:lnTo>
                  <a:lnTo>
                    <a:pt x="70" y="606"/>
                  </a:lnTo>
                  <a:lnTo>
                    <a:pt x="63" y="584"/>
                  </a:lnTo>
                  <a:lnTo>
                    <a:pt x="60" y="561"/>
                  </a:lnTo>
                  <a:lnTo>
                    <a:pt x="58" y="537"/>
                  </a:lnTo>
                  <a:lnTo>
                    <a:pt x="58" y="512"/>
                  </a:lnTo>
                  <a:lnTo>
                    <a:pt x="62" y="486"/>
                  </a:lnTo>
                  <a:lnTo>
                    <a:pt x="65" y="437"/>
                  </a:lnTo>
                  <a:lnTo>
                    <a:pt x="55" y="396"/>
                  </a:lnTo>
                  <a:lnTo>
                    <a:pt x="38" y="357"/>
                  </a:lnTo>
                  <a:lnTo>
                    <a:pt x="21" y="320"/>
                  </a:lnTo>
                  <a:lnTo>
                    <a:pt x="6" y="280"/>
                  </a:lnTo>
                  <a:lnTo>
                    <a:pt x="0" y="234"/>
                  </a:lnTo>
                  <a:lnTo>
                    <a:pt x="5" y="179"/>
                  </a:lnTo>
                  <a:lnTo>
                    <a:pt x="27" y="111"/>
                  </a:lnTo>
                  <a:close/>
                </a:path>
              </a:pathLst>
            </a:custGeom>
            <a:solidFill>
              <a:srgbClr val="BAD3C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163" y="3590"/>
              <a:ext cx="218" cy="205"/>
            </a:xfrm>
            <a:custGeom>
              <a:avLst/>
              <a:gdLst/>
              <a:ahLst/>
              <a:cxnLst>
                <a:cxn ang="0">
                  <a:pos x="30" y="104"/>
                </a:cxn>
                <a:cxn ang="0">
                  <a:pos x="50" y="76"/>
                </a:cxn>
                <a:cxn ang="0">
                  <a:pos x="94" y="43"/>
                </a:cxn>
                <a:cxn ang="0">
                  <a:pos x="166" y="23"/>
                </a:cxn>
                <a:cxn ang="0">
                  <a:pos x="236" y="28"/>
                </a:cxn>
                <a:cxn ang="0">
                  <a:pos x="275" y="33"/>
                </a:cxn>
                <a:cxn ang="0">
                  <a:pos x="310" y="34"/>
                </a:cxn>
                <a:cxn ang="0">
                  <a:pos x="340" y="34"/>
                </a:cxn>
                <a:cxn ang="0">
                  <a:pos x="369" y="31"/>
                </a:cxn>
                <a:cxn ang="0">
                  <a:pos x="396" y="26"/>
                </a:cxn>
                <a:cxn ang="0">
                  <a:pos x="425" y="20"/>
                </a:cxn>
                <a:cxn ang="0">
                  <a:pos x="455" y="10"/>
                </a:cxn>
                <a:cxn ang="0">
                  <a:pos x="490" y="1"/>
                </a:cxn>
                <a:cxn ang="0">
                  <a:pos x="537" y="3"/>
                </a:cxn>
                <a:cxn ang="0">
                  <a:pos x="594" y="13"/>
                </a:cxn>
                <a:cxn ang="0">
                  <a:pos x="655" y="33"/>
                </a:cxn>
                <a:cxn ang="0">
                  <a:pos x="715" y="59"/>
                </a:cxn>
                <a:cxn ang="0">
                  <a:pos x="771" y="89"/>
                </a:cxn>
                <a:cxn ang="0">
                  <a:pos x="818" y="123"/>
                </a:cxn>
                <a:cxn ang="0">
                  <a:pos x="852" y="158"/>
                </a:cxn>
                <a:cxn ang="0">
                  <a:pos x="868" y="196"/>
                </a:cxn>
                <a:cxn ang="0">
                  <a:pos x="868" y="256"/>
                </a:cxn>
                <a:cxn ang="0">
                  <a:pos x="852" y="338"/>
                </a:cxn>
                <a:cxn ang="0">
                  <a:pos x="820" y="430"/>
                </a:cxn>
                <a:cxn ang="0">
                  <a:pos x="770" y="529"/>
                </a:cxn>
                <a:cxn ang="0">
                  <a:pos x="703" y="626"/>
                </a:cxn>
                <a:cxn ang="0">
                  <a:pos x="620" y="715"/>
                </a:cxn>
                <a:cxn ang="0">
                  <a:pos x="520" y="788"/>
                </a:cxn>
                <a:cxn ang="0">
                  <a:pos x="461" y="816"/>
                </a:cxn>
                <a:cxn ang="0">
                  <a:pos x="454" y="819"/>
                </a:cxn>
                <a:cxn ang="0">
                  <a:pos x="439" y="821"/>
                </a:cxn>
                <a:cxn ang="0">
                  <a:pos x="416" y="821"/>
                </a:cxn>
                <a:cxn ang="0">
                  <a:pos x="389" y="820"/>
                </a:cxn>
                <a:cxn ang="0">
                  <a:pos x="355" y="814"/>
                </a:cxn>
                <a:cxn ang="0">
                  <a:pos x="315" y="801"/>
                </a:cxn>
                <a:cxn ang="0">
                  <a:pos x="271" y="781"/>
                </a:cxn>
                <a:cxn ang="0">
                  <a:pos x="224" y="753"/>
                </a:cxn>
                <a:cxn ang="0">
                  <a:pos x="180" y="723"/>
                </a:cxn>
                <a:cxn ang="0">
                  <a:pos x="142" y="691"/>
                </a:cxn>
                <a:cxn ang="0">
                  <a:pos x="110" y="656"/>
                </a:cxn>
                <a:cxn ang="0">
                  <a:pos x="85" y="620"/>
                </a:cxn>
                <a:cxn ang="0">
                  <a:pos x="68" y="581"/>
                </a:cxn>
                <a:cxn ang="0">
                  <a:pos x="59" y="538"/>
                </a:cxn>
                <a:cxn ang="0">
                  <a:pos x="58" y="491"/>
                </a:cxn>
                <a:cxn ang="0">
                  <a:pos x="64" y="420"/>
                </a:cxn>
                <a:cxn ang="0">
                  <a:pos x="39" y="344"/>
                </a:cxn>
                <a:cxn ang="0">
                  <a:pos x="8" y="269"/>
                </a:cxn>
                <a:cxn ang="0">
                  <a:pos x="5" y="171"/>
                </a:cxn>
              </a:cxnLst>
              <a:rect l="0" t="0" r="r" b="b"/>
              <a:pathLst>
                <a:path w="871" h="821">
                  <a:moveTo>
                    <a:pt x="28" y="108"/>
                  </a:moveTo>
                  <a:lnTo>
                    <a:pt x="30" y="104"/>
                  </a:lnTo>
                  <a:lnTo>
                    <a:pt x="38" y="91"/>
                  </a:lnTo>
                  <a:lnTo>
                    <a:pt x="50" y="76"/>
                  </a:lnTo>
                  <a:lnTo>
                    <a:pt x="69" y="59"/>
                  </a:lnTo>
                  <a:lnTo>
                    <a:pt x="94" y="43"/>
                  </a:lnTo>
                  <a:lnTo>
                    <a:pt x="126" y="30"/>
                  </a:lnTo>
                  <a:lnTo>
                    <a:pt x="166" y="23"/>
                  </a:lnTo>
                  <a:lnTo>
                    <a:pt x="214" y="25"/>
                  </a:lnTo>
                  <a:lnTo>
                    <a:pt x="236" y="28"/>
                  </a:lnTo>
                  <a:lnTo>
                    <a:pt x="256" y="30"/>
                  </a:lnTo>
                  <a:lnTo>
                    <a:pt x="275" y="33"/>
                  </a:lnTo>
                  <a:lnTo>
                    <a:pt x="292" y="34"/>
                  </a:lnTo>
                  <a:lnTo>
                    <a:pt x="310" y="34"/>
                  </a:lnTo>
                  <a:lnTo>
                    <a:pt x="325" y="34"/>
                  </a:lnTo>
                  <a:lnTo>
                    <a:pt x="340" y="34"/>
                  </a:lnTo>
                  <a:lnTo>
                    <a:pt x="355" y="33"/>
                  </a:lnTo>
                  <a:lnTo>
                    <a:pt x="369" y="31"/>
                  </a:lnTo>
                  <a:lnTo>
                    <a:pt x="382" y="29"/>
                  </a:lnTo>
                  <a:lnTo>
                    <a:pt x="396" y="26"/>
                  </a:lnTo>
                  <a:lnTo>
                    <a:pt x="410" y="24"/>
                  </a:lnTo>
                  <a:lnTo>
                    <a:pt x="425" y="20"/>
                  </a:lnTo>
                  <a:lnTo>
                    <a:pt x="439" y="15"/>
                  </a:lnTo>
                  <a:lnTo>
                    <a:pt x="455" y="10"/>
                  </a:lnTo>
                  <a:lnTo>
                    <a:pt x="471" y="5"/>
                  </a:lnTo>
                  <a:lnTo>
                    <a:pt x="490" y="1"/>
                  </a:lnTo>
                  <a:lnTo>
                    <a:pt x="512" y="0"/>
                  </a:lnTo>
                  <a:lnTo>
                    <a:pt x="537" y="3"/>
                  </a:lnTo>
                  <a:lnTo>
                    <a:pt x="565" y="6"/>
                  </a:lnTo>
                  <a:lnTo>
                    <a:pt x="594" y="13"/>
                  </a:lnTo>
                  <a:lnTo>
                    <a:pt x="623" y="21"/>
                  </a:lnTo>
                  <a:lnTo>
                    <a:pt x="655" y="33"/>
                  </a:lnTo>
                  <a:lnTo>
                    <a:pt x="685" y="45"/>
                  </a:lnTo>
                  <a:lnTo>
                    <a:pt x="715" y="59"/>
                  </a:lnTo>
                  <a:lnTo>
                    <a:pt x="743" y="73"/>
                  </a:lnTo>
                  <a:lnTo>
                    <a:pt x="771" y="89"/>
                  </a:lnTo>
                  <a:lnTo>
                    <a:pt x="796" y="105"/>
                  </a:lnTo>
                  <a:lnTo>
                    <a:pt x="818" y="123"/>
                  </a:lnTo>
                  <a:lnTo>
                    <a:pt x="837" y="140"/>
                  </a:lnTo>
                  <a:lnTo>
                    <a:pt x="852" y="158"/>
                  </a:lnTo>
                  <a:lnTo>
                    <a:pt x="862" y="175"/>
                  </a:lnTo>
                  <a:lnTo>
                    <a:pt x="868" y="196"/>
                  </a:lnTo>
                  <a:lnTo>
                    <a:pt x="871" y="224"/>
                  </a:lnTo>
                  <a:lnTo>
                    <a:pt x="868" y="256"/>
                  </a:lnTo>
                  <a:lnTo>
                    <a:pt x="862" y="295"/>
                  </a:lnTo>
                  <a:lnTo>
                    <a:pt x="852" y="338"/>
                  </a:lnTo>
                  <a:lnTo>
                    <a:pt x="838" y="383"/>
                  </a:lnTo>
                  <a:lnTo>
                    <a:pt x="820" y="430"/>
                  </a:lnTo>
                  <a:lnTo>
                    <a:pt x="797" y="479"/>
                  </a:lnTo>
                  <a:lnTo>
                    <a:pt x="770" y="529"/>
                  </a:lnTo>
                  <a:lnTo>
                    <a:pt x="738" y="578"/>
                  </a:lnTo>
                  <a:lnTo>
                    <a:pt x="703" y="626"/>
                  </a:lnTo>
                  <a:lnTo>
                    <a:pt x="663" y="671"/>
                  </a:lnTo>
                  <a:lnTo>
                    <a:pt x="620" y="715"/>
                  </a:lnTo>
                  <a:lnTo>
                    <a:pt x="572" y="754"/>
                  </a:lnTo>
                  <a:lnTo>
                    <a:pt x="520" y="788"/>
                  </a:lnTo>
                  <a:lnTo>
                    <a:pt x="462" y="816"/>
                  </a:lnTo>
                  <a:lnTo>
                    <a:pt x="461" y="816"/>
                  </a:lnTo>
                  <a:lnTo>
                    <a:pt x="459" y="818"/>
                  </a:lnTo>
                  <a:lnTo>
                    <a:pt x="454" y="819"/>
                  </a:lnTo>
                  <a:lnTo>
                    <a:pt x="447" y="820"/>
                  </a:lnTo>
                  <a:lnTo>
                    <a:pt x="439" y="821"/>
                  </a:lnTo>
                  <a:lnTo>
                    <a:pt x="429" y="821"/>
                  </a:lnTo>
                  <a:lnTo>
                    <a:pt x="416" y="821"/>
                  </a:lnTo>
                  <a:lnTo>
                    <a:pt x="404" y="821"/>
                  </a:lnTo>
                  <a:lnTo>
                    <a:pt x="389" y="820"/>
                  </a:lnTo>
                  <a:lnTo>
                    <a:pt x="372" y="818"/>
                  </a:lnTo>
                  <a:lnTo>
                    <a:pt x="355" y="814"/>
                  </a:lnTo>
                  <a:lnTo>
                    <a:pt x="335" y="809"/>
                  </a:lnTo>
                  <a:lnTo>
                    <a:pt x="315" y="801"/>
                  </a:lnTo>
                  <a:lnTo>
                    <a:pt x="294" y="793"/>
                  </a:lnTo>
                  <a:lnTo>
                    <a:pt x="271" y="781"/>
                  </a:lnTo>
                  <a:lnTo>
                    <a:pt x="247" y="768"/>
                  </a:lnTo>
                  <a:lnTo>
                    <a:pt x="224" y="753"/>
                  </a:lnTo>
                  <a:lnTo>
                    <a:pt x="201" y="738"/>
                  </a:lnTo>
                  <a:lnTo>
                    <a:pt x="180" y="723"/>
                  </a:lnTo>
                  <a:lnTo>
                    <a:pt x="160" y="708"/>
                  </a:lnTo>
                  <a:lnTo>
                    <a:pt x="142" y="691"/>
                  </a:lnTo>
                  <a:lnTo>
                    <a:pt x="125" y="674"/>
                  </a:lnTo>
                  <a:lnTo>
                    <a:pt x="110" y="656"/>
                  </a:lnTo>
                  <a:lnTo>
                    <a:pt x="96" y="639"/>
                  </a:lnTo>
                  <a:lnTo>
                    <a:pt x="85" y="620"/>
                  </a:lnTo>
                  <a:lnTo>
                    <a:pt x="75" y="601"/>
                  </a:lnTo>
                  <a:lnTo>
                    <a:pt x="68" y="581"/>
                  </a:lnTo>
                  <a:lnTo>
                    <a:pt x="63" y="560"/>
                  </a:lnTo>
                  <a:lnTo>
                    <a:pt x="59" y="538"/>
                  </a:lnTo>
                  <a:lnTo>
                    <a:pt x="58" y="515"/>
                  </a:lnTo>
                  <a:lnTo>
                    <a:pt x="58" y="491"/>
                  </a:lnTo>
                  <a:lnTo>
                    <a:pt x="61" y="466"/>
                  </a:lnTo>
                  <a:lnTo>
                    <a:pt x="64" y="420"/>
                  </a:lnTo>
                  <a:lnTo>
                    <a:pt x="54" y="380"/>
                  </a:lnTo>
                  <a:lnTo>
                    <a:pt x="39" y="344"/>
                  </a:lnTo>
                  <a:lnTo>
                    <a:pt x="21" y="308"/>
                  </a:lnTo>
                  <a:lnTo>
                    <a:pt x="8" y="269"/>
                  </a:lnTo>
                  <a:lnTo>
                    <a:pt x="0" y="224"/>
                  </a:lnTo>
                  <a:lnTo>
                    <a:pt x="5" y="171"/>
                  </a:lnTo>
                  <a:lnTo>
                    <a:pt x="28" y="108"/>
                  </a:lnTo>
                  <a:close/>
                </a:path>
              </a:pathLst>
            </a:custGeom>
            <a:solidFill>
              <a:srgbClr val="ADCC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889" y="3549"/>
              <a:ext cx="71" cy="102"/>
            </a:xfrm>
            <a:custGeom>
              <a:avLst/>
              <a:gdLst/>
              <a:ahLst/>
              <a:cxnLst>
                <a:cxn ang="0">
                  <a:pos x="277" y="294"/>
                </a:cxn>
                <a:cxn ang="0">
                  <a:pos x="276" y="289"/>
                </a:cxn>
                <a:cxn ang="0">
                  <a:pos x="271" y="277"/>
                </a:cxn>
                <a:cxn ang="0">
                  <a:pos x="262" y="257"/>
                </a:cxn>
                <a:cxn ang="0">
                  <a:pos x="254" y="233"/>
                </a:cxn>
                <a:cxn ang="0">
                  <a:pos x="242" y="205"/>
                </a:cxn>
                <a:cxn ang="0">
                  <a:pos x="230" y="178"/>
                </a:cxn>
                <a:cxn ang="0">
                  <a:pos x="216" y="152"/>
                </a:cxn>
                <a:cxn ang="0">
                  <a:pos x="204" y="127"/>
                </a:cxn>
                <a:cxn ang="0">
                  <a:pos x="195" y="115"/>
                </a:cxn>
                <a:cxn ang="0">
                  <a:pos x="184" y="102"/>
                </a:cxn>
                <a:cxn ang="0">
                  <a:pos x="169" y="89"/>
                </a:cxn>
                <a:cxn ang="0">
                  <a:pos x="153" y="75"/>
                </a:cxn>
                <a:cxn ang="0">
                  <a:pos x="134" y="63"/>
                </a:cxn>
                <a:cxn ang="0">
                  <a:pos x="115" y="49"/>
                </a:cxn>
                <a:cxn ang="0">
                  <a:pos x="95" y="38"/>
                </a:cxn>
                <a:cxn ang="0">
                  <a:pos x="76" y="27"/>
                </a:cxn>
                <a:cxn ang="0">
                  <a:pos x="58" y="17"/>
                </a:cxn>
                <a:cxn ang="0">
                  <a:pos x="40" y="9"/>
                </a:cxn>
                <a:cxn ang="0">
                  <a:pos x="26" y="4"/>
                </a:cxn>
                <a:cxn ang="0">
                  <a:pos x="14" y="0"/>
                </a:cxn>
                <a:cxn ang="0">
                  <a:pos x="5" y="0"/>
                </a:cxn>
                <a:cxn ang="0">
                  <a:pos x="0" y="3"/>
                </a:cxn>
                <a:cxn ang="0">
                  <a:pos x="0" y="9"/>
                </a:cxn>
                <a:cxn ang="0">
                  <a:pos x="5" y="19"/>
                </a:cxn>
                <a:cxn ang="0">
                  <a:pos x="16" y="44"/>
                </a:cxn>
                <a:cxn ang="0">
                  <a:pos x="24" y="72"/>
                </a:cxn>
                <a:cxn ang="0">
                  <a:pos x="25" y="99"/>
                </a:cxn>
                <a:cxn ang="0">
                  <a:pos x="25" y="127"/>
                </a:cxn>
                <a:cxn ang="0">
                  <a:pos x="23" y="154"/>
                </a:cxn>
                <a:cxn ang="0">
                  <a:pos x="20" y="178"/>
                </a:cxn>
                <a:cxn ang="0">
                  <a:pos x="18" y="199"/>
                </a:cxn>
                <a:cxn ang="0">
                  <a:pos x="19" y="215"/>
                </a:cxn>
                <a:cxn ang="0">
                  <a:pos x="26" y="232"/>
                </a:cxn>
                <a:cxn ang="0">
                  <a:pos x="40" y="253"/>
                </a:cxn>
                <a:cxn ang="0">
                  <a:pos x="61" y="278"/>
                </a:cxn>
                <a:cxn ang="0">
                  <a:pos x="85" y="303"/>
                </a:cxn>
                <a:cxn ang="0">
                  <a:pos x="111" y="329"/>
                </a:cxn>
                <a:cxn ang="0">
                  <a:pos x="136" y="353"/>
                </a:cxn>
                <a:cxn ang="0">
                  <a:pos x="160" y="373"/>
                </a:cxn>
                <a:cxn ang="0">
                  <a:pos x="180" y="388"/>
                </a:cxn>
                <a:cxn ang="0">
                  <a:pos x="198" y="398"/>
                </a:cxn>
                <a:cxn ang="0">
                  <a:pos x="217" y="405"/>
                </a:cxn>
                <a:cxn ang="0">
                  <a:pos x="239" y="409"/>
                </a:cxn>
                <a:cxn ang="0">
                  <a:pos x="257" y="405"/>
                </a:cxn>
                <a:cxn ang="0">
                  <a:pos x="272" y="394"/>
                </a:cxn>
                <a:cxn ang="0">
                  <a:pos x="281" y="373"/>
                </a:cxn>
                <a:cxn ang="0">
                  <a:pos x="284" y="340"/>
                </a:cxn>
                <a:cxn ang="0">
                  <a:pos x="277" y="294"/>
                </a:cxn>
              </a:cxnLst>
              <a:rect l="0" t="0" r="r" b="b"/>
              <a:pathLst>
                <a:path w="284" h="409">
                  <a:moveTo>
                    <a:pt x="277" y="294"/>
                  </a:moveTo>
                  <a:lnTo>
                    <a:pt x="276" y="289"/>
                  </a:lnTo>
                  <a:lnTo>
                    <a:pt x="271" y="277"/>
                  </a:lnTo>
                  <a:lnTo>
                    <a:pt x="262" y="257"/>
                  </a:lnTo>
                  <a:lnTo>
                    <a:pt x="254" y="233"/>
                  </a:lnTo>
                  <a:lnTo>
                    <a:pt x="242" y="205"/>
                  </a:lnTo>
                  <a:lnTo>
                    <a:pt x="230" y="178"/>
                  </a:lnTo>
                  <a:lnTo>
                    <a:pt x="216" y="152"/>
                  </a:lnTo>
                  <a:lnTo>
                    <a:pt x="204" y="127"/>
                  </a:lnTo>
                  <a:lnTo>
                    <a:pt x="195" y="115"/>
                  </a:lnTo>
                  <a:lnTo>
                    <a:pt x="184" y="102"/>
                  </a:lnTo>
                  <a:lnTo>
                    <a:pt x="169" y="89"/>
                  </a:lnTo>
                  <a:lnTo>
                    <a:pt x="153" y="75"/>
                  </a:lnTo>
                  <a:lnTo>
                    <a:pt x="134" y="63"/>
                  </a:lnTo>
                  <a:lnTo>
                    <a:pt x="115" y="49"/>
                  </a:lnTo>
                  <a:lnTo>
                    <a:pt x="95" y="38"/>
                  </a:lnTo>
                  <a:lnTo>
                    <a:pt x="76" y="27"/>
                  </a:lnTo>
                  <a:lnTo>
                    <a:pt x="58" y="17"/>
                  </a:lnTo>
                  <a:lnTo>
                    <a:pt x="40" y="9"/>
                  </a:lnTo>
                  <a:lnTo>
                    <a:pt x="26" y="4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3"/>
                  </a:lnTo>
                  <a:lnTo>
                    <a:pt x="0" y="9"/>
                  </a:lnTo>
                  <a:lnTo>
                    <a:pt x="5" y="19"/>
                  </a:lnTo>
                  <a:lnTo>
                    <a:pt x="16" y="44"/>
                  </a:lnTo>
                  <a:lnTo>
                    <a:pt x="24" y="72"/>
                  </a:lnTo>
                  <a:lnTo>
                    <a:pt x="25" y="99"/>
                  </a:lnTo>
                  <a:lnTo>
                    <a:pt x="25" y="127"/>
                  </a:lnTo>
                  <a:lnTo>
                    <a:pt x="23" y="154"/>
                  </a:lnTo>
                  <a:lnTo>
                    <a:pt x="20" y="178"/>
                  </a:lnTo>
                  <a:lnTo>
                    <a:pt x="18" y="199"/>
                  </a:lnTo>
                  <a:lnTo>
                    <a:pt x="19" y="215"/>
                  </a:lnTo>
                  <a:lnTo>
                    <a:pt x="26" y="232"/>
                  </a:lnTo>
                  <a:lnTo>
                    <a:pt x="40" y="253"/>
                  </a:lnTo>
                  <a:lnTo>
                    <a:pt x="61" y="278"/>
                  </a:lnTo>
                  <a:lnTo>
                    <a:pt x="85" y="303"/>
                  </a:lnTo>
                  <a:lnTo>
                    <a:pt x="111" y="329"/>
                  </a:lnTo>
                  <a:lnTo>
                    <a:pt x="136" y="353"/>
                  </a:lnTo>
                  <a:lnTo>
                    <a:pt x="160" y="373"/>
                  </a:lnTo>
                  <a:lnTo>
                    <a:pt x="180" y="388"/>
                  </a:lnTo>
                  <a:lnTo>
                    <a:pt x="198" y="398"/>
                  </a:lnTo>
                  <a:lnTo>
                    <a:pt x="217" y="405"/>
                  </a:lnTo>
                  <a:lnTo>
                    <a:pt x="239" y="409"/>
                  </a:lnTo>
                  <a:lnTo>
                    <a:pt x="257" y="405"/>
                  </a:lnTo>
                  <a:lnTo>
                    <a:pt x="272" y="394"/>
                  </a:lnTo>
                  <a:lnTo>
                    <a:pt x="281" y="373"/>
                  </a:lnTo>
                  <a:lnTo>
                    <a:pt x="284" y="340"/>
                  </a:lnTo>
                  <a:lnTo>
                    <a:pt x="277" y="29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90" y="3551"/>
              <a:ext cx="68" cy="98"/>
            </a:xfrm>
            <a:custGeom>
              <a:avLst/>
              <a:gdLst/>
              <a:ahLst/>
              <a:cxnLst>
                <a:cxn ang="0">
                  <a:pos x="264" y="283"/>
                </a:cxn>
                <a:cxn ang="0">
                  <a:pos x="263" y="278"/>
                </a:cxn>
                <a:cxn ang="0">
                  <a:pos x="258" y="265"/>
                </a:cxn>
                <a:cxn ang="0">
                  <a:pos x="250" y="248"/>
                </a:cxn>
                <a:cxn ang="0">
                  <a:pos x="241" y="224"/>
                </a:cxn>
                <a:cxn ang="0">
                  <a:pos x="230" y="198"/>
                </a:cxn>
                <a:cxn ang="0">
                  <a:pos x="219" y="172"/>
                </a:cxn>
                <a:cxn ang="0">
                  <a:pos x="206" y="145"/>
                </a:cxn>
                <a:cxn ang="0">
                  <a:pos x="194" y="122"/>
                </a:cxn>
                <a:cxn ang="0">
                  <a:pos x="187" y="110"/>
                </a:cxn>
                <a:cxn ang="0">
                  <a:pos x="175" y="98"/>
                </a:cxn>
                <a:cxn ang="0">
                  <a:pos x="162" y="85"/>
                </a:cxn>
                <a:cxn ang="0">
                  <a:pos x="145" y="73"/>
                </a:cxn>
                <a:cxn ang="0">
                  <a:pos x="128" y="60"/>
                </a:cxn>
                <a:cxn ang="0">
                  <a:pos x="110" y="48"/>
                </a:cxn>
                <a:cxn ang="0">
                  <a:pos x="92" y="37"/>
                </a:cxn>
                <a:cxn ang="0">
                  <a:pos x="74" y="25"/>
                </a:cxn>
                <a:cxn ang="0">
                  <a:pos x="57" y="17"/>
                </a:cxn>
                <a:cxn ang="0">
                  <a:pos x="40" y="9"/>
                </a:cxn>
                <a:cxn ang="0">
                  <a:pos x="25" y="4"/>
                </a:cxn>
                <a:cxn ang="0">
                  <a:pos x="14" y="0"/>
                </a:cxn>
                <a:cxn ang="0">
                  <a:pos x="7" y="0"/>
                </a:cxn>
                <a:cxn ang="0">
                  <a:pos x="2" y="3"/>
                </a:cxn>
                <a:cxn ang="0">
                  <a:pos x="0" y="9"/>
                </a:cxn>
                <a:cxn ang="0">
                  <a:pos x="5" y="18"/>
                </a:cxn>
                <a:cxn ang="0">
                  <a:pos x="17" y="42"/>
                </a:cxn>
                <a:cxn ang="0">
                  <a:pos x="23" y="68"/>
                </a:cxn>
                <a:cxn ang="0">
                  <a:pos x="25" y="95"/>
                </a:cxn>
                <a:cxn ang="0">
                  <a:pos x="25" y="122"/>
                </a:cxn>
                <a:cxn ang="0">
                  <a:pos x="23" y="148"/>
                </a:cxn>
                <a:cxn ang="0">
                  <a:pos x="20" y="172"/>
                </a:cxn>
                <a:cxn ang="0">
                  <a:pos x="19" y="192"/>
                </a:cxn>
                <a:cxn ang="0">
                  <a:pos x="19" y="208"/>
                </a:cxn>
                <a:cxn ang="0">
                  <a:pos x="25" y="223"/>
                </a:cxn>
                <a:cxn ang="0">
                  <a:pos x="39" y="244"/>
                </a:cxn>
                <a:cxn ang="0">
                  <a:pos x="59" y="267"/>
                </a:cxn>
                <a:cxn ang="0">
                  <a:pos x="82" y="292"/>
                </a:cxn>
                <a:cxn ang="0">
                  <a:pos x="107" y="317"/>
                </a:cxn>
                <a:cxn ang="0">
                  <a:pos x="130" y="339"/>
                </a:cxn>
                <a:cxn ang="0">
                  <a:pos x="153" y="359"/>
                </a:cxn>
                <a:cxn ang="0">
                  <a:pos x="172" y="373"/>
                </a:cxn>
                <a:cxn ang="0">
                  <a:pos x="189" y="383"/>
                </a:cxn>
                <a:cxn ang="0">
                  <a:pos x="208" y="390"/>
                </a:cxn>
                <a:cxn ang="0">
                  <a:pos x="226" y="393"/>
                </a:cxn>
                <a:cxn ang="0">
                  <a:pos x="244" y="389"/>
                </a:cxn>
                <a:cxn ang="0">
                  <a:pos x="258" y="378"/>
                </a:cxn>
                <a:cxn ang="0">
                  <a:pos x="268" y="358"/>
                </a:cxn>
                <a:cxn ang="0">
                  <a:pos x="270" y="327"/>
                </a:cxn>
                <a:cxn ang="0">
                  <a:pos x="264" y="283"/>
                </a:cxn>
              </a:cxnLst>
              <a:rect l="0" t="0" r="r" b="b"/>
              <a:pathLst>
                <a:path w="270" h="393">
                  <a:moveTo>
                    <a:pt x="264" y="283"/>
                  </a:moveTo>
                  <a:lnTo>
                    <a:pt x="263" y="278"/>
                  </a:lnTo>
                  <a:lnTo>
                    <a:pt x="258" y="265"/>
                  </a:lnTo>
                  <a:lnTo>
                    <a:pt x="250" y="248"/>
                  </a:lnTo>
                  <a:lnTo>
                    <a:pt x="241" y="224"/>
                  </a:lnTo>
                  <a:lnTo>
                    <a:pt x="230" y="198"/>
                  </a:lnTo>
                  <a:lnTo>
                    <a:pt x="219" y="172"/>
                  </a:lnTo>
                  <a:lnTo>
                    <a:pt x="206" y="145"/>
                  </a:lnTo>
                  <a:lnTo>
                    <a:pt x="194" y="122"/>
                  </a:lnTo>
                  <a:lnTo>
                    <a:pt x="187" y="110"/>
                  </a:lnTo>
                  <a:lnTo>
                    <a:pt x="175" y="98"/>
                  </a:lnTo>
                  <a:lnTo>
                    <a:pt x="162" y="85"/>
                  </a:lnTo>
                  <a:lnTo>
                    <a:pt x="145" y="73"/>
                  </a:lnTo>
                  <a:lnTo>
                    <a:pt x="128" y="60"/>
                  </a:lnTo>
                  <a:lnTo>
                    <a:pt x="110" y="48"/>
                  </a:lnTo>
                  <a:lnTo>
                    <a:pt x="92" y="37"/>
                  </a:lnTo>
                  <a:lnTo>
                    <a:pt x="74" y="25"/>
                  </a:lnTo>
                  <a:lnTo>
                    <a:pt x="57" y="17"/>
                  </a:lnTo>
                  <a:lnTo>
                    <a:pt x="40" y="9"/>
                  </a:lnTo>
                  <a:lnTo>
                    <a:pt x="25" y="4"/>
                  </a:lnTo>
                  <a:lnTo>
                    <a:pt x="14" y="0"/>
                  </a:lnTo>
                  <a:lnTo>
                    <a:pt x="7" y="0"/>
                  </a:lnTo>
                  <a:lnTo>
                    <a:pt x="2" y="3"/>
                  </a:lnTo>
                  <a:lnTo>
                    <a:pt x="0" y="9"/>
                  </a:lnTo>
                  <a:lnTo>
                    <a:pt x="5" y="18"/>
                  </a:lnTo>
                  <a:lnTo>
                    <a:pt x="17" y="42"/>
                  </a:lnTo>
                  <a:lnTo>
                    <a:pt x="23" y="68"/>
                  </a:lnTo>
                  <a:lnTo>
                    <a:pt x="25" y="95"/>
                  </a:lnTo>
                  <a:lnTo>
                    <a:pt x="25" y="122"/>
                  </a:lnTo>
                  <a:lnTo>
                    <a:pt x="23" y="148"/>
                  </a:lnTo>
                  <a:lnTo>
                    <a:pt x="20" y="172"/>
                  </a:lnTo>
                  <a:lnTo>
                    <a:pt x="19" y="192"/>
                  </a:lnTo>
                  <a:lnTo>
                    <a:pt x="19" y="208"/>
                  </a:lnTo>
                  <a:lnTo>
                    <a:pt x="25" y="223"/>
                  </a:lnTo>
                  <a:lnTo>
                    <a:pt x="39" y="244"/>
                  </a:lnTo>
                  <a:lnTo>
                    <a:pt x="59" y="267"/>
                  </a:lnTo>
                  <a:lnTo>
                    <a:pt x="82" y="292"/>
                  </a:lnTo>
                  <a:lnTo>
                    <a:pt x="107" y="317"/>
                  </a:lnTo>
                  <a:lnTo>
                    <a:pt x="130" y="339"/>
                  </a:lnTo>
                  <a:lnTo>
                    <a:pt x="153" y="359"/>
                  </a:lnTo>
                  <a:lnTo>
                    <a:pt x="172" y="373"/>
                  </a:lnTo>
                  <a:lnTo>
                    <a:pt x="189" y="383"/>
                  </a:lnTo>
                  <a:lnTo>
                    <a:pt x="208" y="390"/>
                  </a:lnTo>
                  <a:lnTo>
                    <a:pt x="226" y="393"/>
                  </a:lnTo>
                  <a:lnTo>
                    <a:pt x="244" y="389"/>
                  </a:lnTo>
                  <a:lnTo>
                    <a:pt x="258" y="378"/>
                  </a:lnTo>
                  <a:lnTo>
                    <a:pt x="268" y="358"/>
                  </a:lnTo>
                  <a:lnTo>
                    <a:pt x="270" y="327"/>
                  </a:lnTo>
                  <a:lnTo>
                    <a:pt x="264" y="283"/>
                  </a:lnTo>
                  <a:close/>
                </a:path>
              </a:pathLst>
            </a:custGeom>
            <a:solidFill>
              <a:srgbClr val="F4E8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893" y="3554"/>
              <a:ext cx="63" cy="94"/>
            </a:xfrm>
            <a:custGeom>
              <a:avLst/>
              <a:gdLst/>
              <a:ahLst/>
              <a:cxnLst>
                <a:cxn ang="0">
                  <a:pos x="247" y="270"/>
                </a:cxn>
                <a:cxn ang="0">
                  <a:pos x="246" y="267"/>
                </a:cxn>
                <a:cxn ang="0">
                  <a:pos x="241" y="254"/>
                </a:cxn>
                <a:cxn ang="0">
                  <a:pos x="234" y="237"/>
                </a:cxn>
                <a:cxn ang="0">
                  <a:pos x="226" y="214"/>
                </a:cxn>
                <a:cxn ang="0">
                  <a:pos x="214" y="190"/>
                </a:cxn>
                <a:cxn ang="0">
                  <a:pos x="203" y="164"/>
                </a:cxn>
                <a:cxn ang="0">
                  <a:pos x="192" y="139"/>
                </a:cxn>
                <a:cxn ang="0">
                  <a:pos x="181" y="117"/>
                </a:cxn>
                <a:cxn ang="0">
                  <a:pos x="173" y="105"/>
                </a:cxn>
                <a:cxn ang="0">
                  <a:pos x="163" y="94"/>
                </a:cxn>
                <a:cxn ang="0">
                  <a:pos x="151" y="82"/>
                </a:cxn>
                <a:cxn ang="0">
                  <a:pos x="136" y="69"/>
                </a:cxn>
                <a:cxn ang="0">
                  <a:pos x="120" y="58"/>
                </a:cxn>
                <a:cxn ang="0">
                  <a:pos x="102" y="45"/>
                </a:cxn>
                <a:cxn ang="0">
                  <a:pos x="85" y="34"/>
                </a:cxn>
                <a:cxn ang="0">
                  <a:pos x="68" y="24"/>
                </a:cxn>
                <a:cxn ang="0">
                  <a:pos x="51" y="15"/>
                </a:cxn>
                <a:cxn ang="0">
                  <a:pos x="36" y="9"/>
                </a:cxn>
                <a:cxn ang="0">
                  <a:pos x="23" y="4"/>
                </a:cxn>
                <a:cxn ang="0">
                  <a:pos x="12" y="0"/>
                </a:cxn>
                <a:cxn ang="0">
                  <a:pos x="5" y="0"/>
                </a:cxn>
                <a:cxn ang="0">
                  <a:pos x="0" y="3"/>
                </a:cxn>
                <a:cxn ang="0">
                  <a:pos x="0" y="9"/>
                </a:cxn>
                <a:cxn ang="0">
                  <a:pos x="3" y="18"/>
                </a:cxn>
                <a:cxn ang="0">
                  <a:pos x="20" y="65"/>
                </a:cxn>
                <a:cxn ang="0">
                  <a:pos x="21" y="117"/>
                </a:cxn>
                <a:cxn ang="0">
                  <a:pos x="17" y="164"/>
                </a:cxn>
                <a:cxn ang="0">
                  <a:pos x="16" y="199"/>
                </a:cxn>
                <a:cxn ang="0">
                  <a:pos x="22" y="214"/>
                </a:cxn>
                <a:cxn ang="0">
                  <a:pos x="36" y="234"/>
                </a:cxn>
                <a:cxn ang="0">
                  <a:pos x="53" y="257"/>
                </a:cxn>
                <a:cxn ang="0">
                  <a:pos x="75" y="280"/>
                </a:cxn>
                <a:cxn ang="0">
                  <a:pos x="98" y="304"/>
                </a:cxn>
                <a:cxn ang="0">
                  <a:pos x="121" y="325"/>
                </a:cxn>
                <a:cxn ang="0">
                  <a:pos x="142" y="343"/>
                </a:cxn>
                <a:cxn ang="0">
                  <a:pos x="160" y="357"/>
                </a:cxn>
                <a:cxn ang="0">
                  <a:pos x="176" y="367"/>
                </a:cxn>
                <a:cxn ang="0">
                  <a:pos x="193" y="374"/>
                </a:cxn>
                <a:cxn ang="0">
                  <a:pos x="211" y="377"/>
                </a:cxn>
                <a:cxn ang="0">
                  <a:pos x="228" y="373"/>
                </a:cxn>
                <a:cxn ang="0">
                  <a:pos x="241" y="363"/>
                </a:cxn>
                <a:cxn ang="0">
                  <a:pos x="249" y="343"/>
                </a:cxn>
                <a:cxn ang="0">
                  <a:pos x="252" y="313"/>
                </a:cxn>
                <a:cxn ang="0">
                  <a:pos x="247" y="270"/>
                </a:cxn>
              </a:cxnLst>
              <a:rect l="0" t="0" r="r" b="b"/>
              <a:pathLst>
                <a:path w="252" h="377">
                  <a:moveTo>
                    <a:pt x="247" y="270"/>
                  </a:moveTo>
                  <a:lnTo>
                    <a:pt x="246" y="267"/>
                  </a:lnTo>
                  <a:lnTo>
                    <a:pt x="241" y="254"/>
                  </a:lnTo>
                  <a:lnTo>
                    <a:pt x="234" y="237"/>
                  </a:lnTo>
                  <a:lnTo>
                    <a:pt x="226" y="214"/>
                  </a:lnTo>
                  <a:lnTo>
                    <a:pt x="214" y="190"/>
                  </a:lnTo>
                  <a:lnTo>
                    <a:pt x="203" y="164"/>
                  </a:lnTo>
                  <a:lnTo>
                    <a:pt x="192" y="139"/>
                  </a:lnTo>
                  <a:lnTo>
                    <a:pt x="181" y="117"/>
                  </a:lnTo>
                  <a:lnTo>
                    <a:pt x="173" y="105"/>
                  </a:lnTo>
                  <a:lnTo>
                    <a:pt x="163" y="94"/>
                  </a:lnTo>
                  <a:lnTo>
                    <a:pt x="151" y="82"/>
                  </a:lnTo>
                  <a:lnTo>
                    <a:pt x="136" y="69"/>
                  </a:lnTo>
                  <a:lnTo>
                    <a:pt x="120" y="58"/>
                  </a:lnTo>
                  <a:lnTo>
                    <a:pt x="102" y="45"/>
                  </a:lnTo>
                  <a:lnTo>
                    <a:pt x="85" y="34"/>
                  </a:lnTo>
                  <a:lnTo>
                    <a:pt x="68" y="24"/>
                  </a:lnTo>
                  <a:lnTo>
                    <a:pt x="51" y="15"/>
                  </a:lnTo>
                  <a:lnTo>
                    <a:pt x="36" y="9"/>
                  </a:lnTo>
                  <a:lnTo>
                    <a:pt x="23" y="4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3"/>
                  </a:lnTo>
                  <a:lnTo>
                    <a:pt x="0" y="9"/>
                  </a:lnTo>
                  <a:lnTo>
                    <a:pt x="3" y="18"/>
                  </a:lnTo>
                  <a:lnTo>
                    <a:pt x="20" y="65"/>
                  </a:lnTo>
                  <a:lnTo>
                    <a:pt x="21" y="117"/>
                  </a:lnTo>
                  <a:lnTo>
                    <a:pt x="17" y="164"/>
                  </a:lnTo>
                  <a:lnTo>
                    <a:pt x="16" y="199"/>
                  </a:lnTo>
                  <a:lnTo>
                    <a:pt x="22" y="214"/>
                  </a:lnTo>
                  <a:lnTo>
                    <a:pt x="36" y="234"/>
                  </a:lnTo>
                  <a:lnTo>
                    <a:pt x="53" y="257"/>
                  </a:lnTo>
                  <a:lnTo>
                    <a:pt x="75" y="280"/>
                  </a:lnTo>
                  <a:lnTo>
                    <a:pt x="98" y="304"/>
                  </a:lnTo>
                  <a:lnTo>
                    <a:pt x="121" y="325"/>
                  </a:lnTo>
                  <a:lnTo>
                    <a:pt x="142" y="343"/>
                  </a:lnTo>
                  <a:lnTo>
                    <a:pt x="160" y="357"/>
                  </a:lnTo>
                  <a:lnTo>
                    <a:pt x="176" y="367"/>
                  </a:lnTo>
                  <a:lnTo>
                    <a:pt x="193" y="374"/>
                  </a:lnTo>
                  <a:lnTo>
                    <a:pt x="211" y="377"/>
                  </a:lnTo>
                  <a:lnTo>
                    <a:pt x="228" y="373"/>
                  </a:lnTo>
                  <a:lnTo>
                    <a:pt x="241" y="363"/>
                  </a:lnTo>
                  <a:lnTo>
                    <a:pt x="249" y="343"/>
                  </a:lnTo>
                  <a:lnTo>
                    <a:pt x="252" y="313"/>
                  </a:lnTo>
                  <a:lnTo>
                    <a:pt x="247" y="270"/>
                  </a:lnTo>
                  <a:close/>
                </a:path>
              </a:pathLst>
            </a:custGeom>
            <a:solidFill>
              <a:srgbClr val="EAD3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896" y="3556"/>
              <a:ext cx="59" cy="90"/>
            </a:xfrm>
            <a:custGeom>
              <a:avLst/>
              <a:gdLst/>
              <a:ahLst/>
              <a:cxnLst>
                <a:cxn ang="0">
                  <a:pos x="232" y="259"/>
                </a:cxn>
                <a:cxn ang="0">
                  <a:pos x="231" y="255"/>
                </a:cxn>
                <a:cxn ang="0">
                  <a:pos x="226" y="244"/>
                </a:cxn>
                <a:cxn ang="0">
                  <a:pos x="219" y="227"/>
                </a:cxn>
                <a:cxn ang="0">
                  <a:pos x="212" y="205"/>
                </a:cxn>
                <a:cxn ang="0">
                  <a:pos x="202" y="182"/>
                </a:cxn>
                <a:cxn ang="0">
                  <a:pos x="192" y="158"/>
                </a:cxn>
                <a:cxn ang="0">
                  <a:pos x="181" y="133"/>
                </a:cxn>
                <a:cxn ang="0">
                  <a:pos x="170" y="112"/>
                </a:cxn>
                <a:cxn ang="0">
                  <a:pos x="162" y="102"/>
                </a:cxn>
                <a:cxn ang="0">
                  <a:pos x="153" y="90"/>
                </a:cxn>
                <a:cxn ang="0">
                  <a:pos x="141" y="79"/>
                </a:cxn>
                <a:cxn ang="0">
                  <a:pos x="127" y="67"/>
                </a:cxn>
                <a:cxn ang="0">
                  <a:pos x="112" y="55"/>
                </a:cxn>
                <a:cxn ang="0">
                  <a:pos x="96" y="44"/>
                </a:cxn>
                <a:cxn ang="0">
                  <a:pos x="80" y="33"/>
                </a:cxn>
                <a:cxn ang="0">
                  <a:pos x="63" y="24"/>
                </a:cxn>
                <a:cxn ang="0">
                  <a:pos x="47" y="15"/>
                </a:cxn>
                <a:cxn ang="0">
                  <a:pos x="33" y="9"/>
                </a:cxn>
                <a:cxn ang="0">
                  <a:pos x="21" y="4"/>
                </a:cxn>
                <a:cxn ang="0">
                  <a:pos x="11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3" y="17"/>
                </a:cxn>
                <a:cxn ang="0">
                  <a:pos x="18" y="63"/>
                </a:cxn>
                <a:cxn ang="0">
                  <a:pos x="20" y="113"/>
                </a:cxn>
                <a:cxn ang="0">
                  <a:pos x="16" y="158"/>
                </a:cxn>
                <a:cxn ang="0">
                  <a:pos x="15" y="190"/>
                </a:cxn>
                <a:cxn ang="0">
                  <a:pos x="21" y="205"/>
                </a:cxn>
                <a:cxn ang="0">
                  <a:pos x="32" y="224"/>
                </a:cxn>
                <a:cxn ang="0">
                  <a:pos x="50" y="245"/>
                </a:cxn>
                <a:cxn ang="0">
                  <a:pos x="70" y="268"/>
                </a:cxn>
                <a:cxn ang="0">
                  <a:pos x="92" y="290"/>
                </a:cxn>
                <a:cxn ang="0">
                  <a:pos x="113" y="312"/>
                </a:cxn>
                <a:cxn ang="0">
                  <a:pos x="133" y="329"/>
                </a:cxn>
                <a:cxn ang="0">
                  <a:pos x="150" y="342"/>
                </a:cxn>
                <a:cxn ang="0">
                  <a:pos x="165" y="352"/>
                </a:cxn>
                <a:cxn ang="0">
                  <a:pos x="181" y="358"/>
                </a:cxn>
                <a:cxn ang="0">
                  <a:pos x="198" y="360"/>
                </a:cxn>
                <a:cxn ang="0">
                  <a:pos x="213" y="358"/>
                </a:cxn>
                <a:cxn ang="0">
                  <a:pos x="227" y="348"/>
                </a:cxn>
                <a:cxn ang="0">
                  <a:pos x="234" y="329"/>
                </a:cxn>
                <a:cxn ang="0">
                  <a:pos x="237" y="299"/>
                </a:cxn>
                <a:cxn ang="0">
                  <a:pos x="232" y="259"/>
                </a:cxn>
              </a:cxnLst>
              <a:rect l="0" t="0" r="r" b="b"/>
              <a:pathLst>
                <a:path w="237" h="360">
                  <a:moveTo>
                    <a:pt x="232" y="259"/>
                  </a:moveTo>
                  <a:lnTo>
                    <a:pt x="231" y="255"/>
                  </a:lnTo>
                  <a:lnTo>
                    <a:pt x="226" y="244"/>
                  </a:lnTo>
                  <a:lnTo>
                    <a:pt x="219" y="227"/>
                  </a:lnTo>
                  <a:lnTo>
                    <a:pt x="212" y="205"/>
                  </a:lnTo>
                  <a:lnTo>
                    <a:pt x="202" y="182"/>
                  </a:lnTo>
                  <a:lnTo>
                    <a:pt x="192" y="158"/>
                  </a:lnTo>
                  <a:lnTo>
                    <a:pt x="181" y="133"/>
                  </a:lnTo>
                  <a:lnTo>
                    <a:pt x="170" y="112"/>
                  </a:lnTo>
                  <a:lnTo>
                    <a:pt x="162" y="102"/>
                  </a:lnTo>
                  <a:lnTo>
                    <a:pt x="153" y="90"/>
                  </a:lnTo>
                  <a:lnTo>
                    <a:pt x="141" y="79"/>
                  </a:lnTo>
                  <a:lnTo>
                    <a:pt x="127" y="67"/>
                  </a:lnTo>
                  <a:lnTo>
                    <a:pt x="112" y="55"/>
                  </a:lnTo>
                  <a:lnTo>
                    <a:pt x="96" y="44"/>
                  </a:lnTo>
                  <a:lnTo>
                    <a:pt x="80" y="33"/>
                  </a:lnTo>
                  <a:lnTo>
                    <a:pt x="63" y="24"/>
                  </a:lnTo>
                  <a:lnTo>
                    <a:pt x="47" y="15"/>
                  </a:lnTo>
                  <a:lnTo>
                    <a:pt x="33" y="9"/>
                  </a:lnTo>
                  <a:lnTo>
                    <a:pt x="21" y="4"/>
                  </a:lnTo>
                  <a:lnTo>
                    <a:pt x="11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3" y="17"/>
                  </a:lnTo>
                  <a:lnTo>
                    <a:pt x="18" y="63"/>
                  </a:lnTo>
                  <a:lnTo>
                    <a:pt x="20" y="113"/>
                  </a:lnTo>
                  <a:lnTo>
                    <a:pt x="16" y="158"/>
                  </a:lnTo>
                  <a:lnTo>
                    <a:pt x="15" y="190"/>
                  </a:lnTo>
                  <a:lnTo>
                    <a:pt x="21" y="205"/>
                  </a:lnTo>
                  <a:lnTo>
                    <a:pt x="32" y="224"/>
                  </a:lnTo>
                  <a:lnTo>
                    <a:pt x="50" y="245"/>
                  </a:lnTo>
                  <a:lnTo>
                    <a:pt x="70" y="268"/>
                  </a:lnTo>
                  <a:lnTo>
                    <a:pt x="92" y="290"/>
                  </a:lnTo>
                  <a:lnTo>
                    <a:pt x="113" y="312"/>
                  </a:lnTo>
                  <a:lnTo>
                    <a:pt x="133" y="329"/>
                  </a:lnTo>
                  <a:lnTo>
                    <a:pt x="150" y="342"/>
                  </a:lnTo>
                  <a:lnTo>
                    <a:pt x="165" y="352"/>
                  </a:lnTo>
                  <a:lnTo>
                    <a:pt x="181" y="358"/>
                  </a:lnTo>
                  <a:lnTo>
                    <a:pt x="198" y="360"/>
                  </a:lnTo>
                  <a:lnTo>
                    <a:pt x="213" y="358"/>
                  </a:lnTo>
                  <a:lnTo>
                    <a:pt x="227" y="348"/>
                  </a:lnTo>
                  <a:lnTo>
                    <a:pt x="234" y="329"/>
                  </a:lnTo>
                  <a:lnTo>
                    <a:pt x="237" y="299"/>
                  </a:lnTo>
                  <a:lnTo>
                    <a:pt x="232" y="259"/>
                  </a:lnTo>
                  <a:close/>
                </a:path>
              </a:pathLst>
            </a:custGeom>
            <a:solidFill>
              <a:srgbClr val="E0BCA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898" y="3559"/>
              <a:ext cx="55" cy="86"/>
            </a:xfrm>
            <a:custGeom>
              <a:avLst/>
              <a:gdLst/>
              <a:ahLst/>
              <a:cxnLst>
                <a:cxn ang="0">
                  <a:pos x="216" y="248"/>
                </a:cxn>
                <a:cxn ang="0">
                  <a:pos x="214" y="244"/>
                </a:cxn>
                <a:cxn ang="0">
                  <a:pos x="211" y="233"/>
                </a:cxn>
                <a:cxn ang="0">
                  <a:pos x="204" y="217"/>
                </a:cxn>
                <a:cxn ang="0">
                  <a:pos x="197" y="197"/>
                </a:cxn>
                <a:cxn ang="0">
                  <a:pos x="188" y="174"/>
                </a:cxn>
                <a:cxn ang="0">
                  <a:pos x="178" y="150"/>
                </a:cxn>
                <a:cxn ang="0">
                  <a:pos x="168" y="128"/>
                </a:cxn>
                <a:cxn ang="0">
                  <a:pos x="158" y="107"/>
                </a:cxn>
                <a:cxn ang="0">
                  <a:pos x="143" y="85"/>
                </a:cxn>
                <a:cxn ang="0">
                  <a:pos x="118" y="63"/>
                </a:cxn>
                <a:cxn ang="0">
                  <a:pos x="90" y="42"/>
                </a:cxn>
                <a:cxn ang="0">
                  <a:pos x="60" y="22"/>
                </a:cxn>
                <a:cxn ang="0">
                  <a:pos x="32" y="8"/>
                </a:cxn>
                <a:cxn ang="0">
                  <a:pos x="11" y="0"/>
                </a:cxn>
                <a:cxn ang="0">
                  <a:pos x="0" y="3"/>
                </a:cxn>
                <a:cxn ang="0">
                  <a:pos x="3" y="17"/>
                </a:cxn>
                <a:cxn ang="0">
                  <a:pos x="17" y="60"/>
                </a:cxn>
                <a:cxn ang="0">
                  <a:pos x="18" y="107"/>
                </a:cxn>
                <a:cxn ang="0">
                  <a:pos x="15" y="150"/>
                </a:cxn>
                <a:cxn ang="0">
                  <a:pos x="13" y="182"/>
                </a:cxn>
                <a:cxn ang="0">
                  <a:pos x="18" y="195"/>
                </a:cxn>
                <a:cxn ang="0">
                  <a:pos x="31" y="214"/>
                </a:cxn>
                <a:cxn ang="0">
                  <a:pos x="46" y="234"/>
                </a:cxn>
                <a:cxn ang="0">
                  <a:pos x="66" y="255"/>
                </a:cxn>
                <a:cxn ang="0">
                  <a:pos x="86" y="278"/>
                </a:cxn>
                <a:cxn ang="0">
                  <a:pos x="106" y="298"/>
                </a:cxn>
                <a:cxn ang="0">
                  <a:pos x="125" y="314"/>
                </a:cxn>
                <a:cxn ang="0">
                  <a:pos x="140" y="327"/>
                </a:cxn>
                <a:cxn ang="0">
                  <a:pos x="153" y="335"/>
                </a:cxn>
                <a:cxn ang="0">
                  <a:pos x="170" y="342"/>
                </a:cxn>
                <a:cxn ang="0">
                  <a:pos x="184" y="344"/>
                </a:cxn>
                <a:cxn ang="0">
                  <a:pos x="199" y="342"/>
                </a:cxn>
                <a:cxn ang="0">
                  <a:pos x="211" y="332"/>
                </a:cxn>
                <a:cxn ang="0">
                  <a:pos x="218" y="314"/>
                </a:cxn>
                <a:cxn ang="0">
                  <a:pos x="221" y="287"/>
                </a:cxn>
                <a:cxn ang="0">
                  <a:pos x="216" y="248"/>
                </a:cxn>
              </a:cxnLst>
              <a:rect l="0" t="0" r="r" b="b"/>
              <a:pathLst>
                <a:path w="221" h="344">
                  <a:moveTo>
                    <a:pt x="216" y="248"/>
                  </a:moveTo>
                  <a:lnTo>
                    <a:pt x="214" y="244"/>
                  </a:lnTo>
                  <a:lnTo>
                    <a:pt x="211" y="233"/>
                  </a:lnTo>
                  <a:lnTo>
                    <a:pt x="204" y="217"/>
                  </a:lnTo>
                  <a:lnTo>
                    <a:pt x="197" y="197"/>
                  </a:lnTo>
                  <a:lnTo>
                    <a:pt x="188" y="174"/>
                  </a:lnTo>
                  <a:lnTo>
                    <a:pt x="178" y="150"/>
                  </a:lnTo>
                  <a:lnTo>
                    <a:pt x="168" y="128"/>
                  </a:lnTo>
                  <a:lnTo>
                    <a:pt x="158" y="107"/>
                  </a:lnTo>
                  <a:lnTo>
                    <a:pt x="143" y="85"/>
                  </a:lnTo>
                  <a:lnTo>
                    <a:pt x="118" y="63"/>
                  </a:lnTo>
                  <a:lnTo>
                    <a:pt x="90" y="42"/>
                  </a:lnTo>
                  <a:lnTo>
                    <a:pt x="60" y="22"/>
                  </a:lnTo>
                  <a:lnTo>
                    <a:pt x="32" y="8"/>
                  </a:lnTo>
                  <a:lnTo>
                    <a:pt x="11" y="0"/>
                  </a:lnTo>
                  <a:lnTo>
                    <a:pt x="0" y="3"/>
                  </a:lnTo>
                  <a:lnTo>
                    <a:pt x="3" y="17"/>
                  </a:lnTo>
                  <a:lnTo>
                    <a:pt x="17" y="60"/>
                  </a:lnTo>
                  <a:lnTo>
                    <a:pt x="18" y="107"/>
                  </a:lnTo>
                  <a:lnTo>
                    <a:pt x="15" y="150"/>
                  </a:lnTo>
                  <a:lnTo>
                    <a:pt x="13" y="182"/>
                  </a:lnTo>
                  <a:lnTo>
                    <a:pt x="18" y="195"/>
                  </a:lnTo>
                  <a:lnTo>
                    <a:pt x="31" y="214"/>
                  </a:lnTo>
                  <a:lnTo>
                    <a:pt x="46" y="234"/>
                  </a:lnTo>
                  <a:lnTo>
                    <a:pt x="66" y="255"/>
                  </a:lnTo>
                  <a:lnTo>
                    <a:pt x="86" y="278"/>
                  </a:lnTo>
                  <a:lnTo>
                    <a:pt x="106" y="298"/>
                  </a:lnTo>
                  <a:lnTo>
                    <a:pt x="125" y="314"/>
                  </a:lnTo>
                  <a:lnTo>
                    <a:pt x="140" y="327"/>
                  </a:lnTo>
                  <a:lnTo>
                    <a:pt x="153" y="335"/>
                  </a:lnTo>
                  <a:lnTo>
                    <a:pt x="170" y="342"/>
                  </a:lnTo>
                  <a:lnTo>
                    <a:pt x="184" y="344"/>
                  </a:lnTo>
                  <a:lnTo>
                    <a:pt x="199" y="342"/>
                  </a:lnTo>
                  <a:lnTo>
                    <a:pt x="211" y="332"/>
                  </a:lnTo>
                  <a:lnTo>
                    <a:pt x="218" y="314"/>
                  </a:lnTo>
                  <a:lnTo>
                    <a:pt x="221" y="287"/>
                  </a:lnTo>
                  <a:lnTo>
                    <a:pt x="216" y="248"/>
                  </a:lnTo>
                  <a:close/>
                </a:path>
              </a:pathLst>
            </a:custGeom>
            <a:solidFill>
              <a:srgbClr val="D3A58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901" y="3561"/>
              <a:ext cx="51" cy="82"/>
            </a:xfrm>
            <a:custGeom>
              <a:avLst/>
              <a:gdLst/>
              <a:ahLst/>
              <a:cxnLst>
                <a:cxn ang="0">
                  <a:pos x="201" y="237"/>
                </a:cxn>
                <a:cxn ang="0">
                  <a:pos x="199" y="233"/>
                </a:cxn>
                <a:cxn ang="0">
                  <a:pos x="196" y="223"/>
                </a:cxn>
                <a:cxn ang="0">
                  <a:pos x="191" y="207"/>
                </a:cxn>
                <a:cxn ang="0">
                  <a:pos x="183" y="188"/>
                </a:cxn>
                <a:cxn ang="0">
                  <a:pos x="174" y="165"/>
                </a:cxn>
                <a:cxn ang="0">
                  <a:pos x="166" y="143"/>
                </a:cxn>
                <a:cxn ang="0">
                  <a:pos x="157" y="122"/>
                </a:cxn>
                <a:cxn ang="0">
                  <a:pos x="147" y="102"/>
                </a:cxn>
                <a:cxn ang="0">
                  <a:pos x="132" y="82"/>
                </a:cxn>
                <a:cxn ang="0">
                  <a:pos x="110" y="60"/>
                </a:cxn>
                <a:cxn ang="0">
                  <a:pos x="82" y="39"/>
                </a:cxn>
                <a:cxn ang="0">
                  <a:pos x="55" y="22"/>
                </a:cxn>
                <a:cxn ang="0">
                  <a:pos x="28" y="8"/>
                </a:cxn>
                <a:cxn ang="0">
                  <a:pos x="10" y="0"/>
                </a:cxn>
                <a:cxn ang="0">
                  <a:pos x="0" y="3"/>
                </a:cxn>
                <a:cxn ang="0">
                  <a:pos x="2" y="15"/>
                </a:cxn>
                <a:cxn ang="0">
                  <a:pos x="16" y="57"/>
                </a:cxn>
                <a:cxn ang="0">
                  <a:pos x="17" y="102"/>
                </a:cxn>
                <a:cxn ang="0">
                  <a:pos x="13" y="144"/>
                </a:cxn>
                <a:cxn ang="0">
                  <a:pos x="13" y="174"/>
                </a:cxn>
                <a:cxn ang="0">
                  <a:pos x="18" y="188"/>
                </a:cxn>
                <a:cxn ang="0">
                  <a:pos x="28" y="204"/>
                </a:cxn>
                <a:cxn ang="0">
                  <a:pos x="43" y="224"/>
                </a:cxn>
                <a:cxn ang="0">
                  <a:pos x="61" y="244"/>
                </a:cxn>
                <a:cxn ang="0">
                  <a:pos x="80" y="264"/>
                </a:cxn>
                <a:cxn ang="0">
                  <a:pos x="98" y="284"/>
                </a:cxn>
                <a:cxn ang="0">
                  <a:pos x="116" y="299"/>
                </a:cxn>
                <a:cxn ang="0">
                  <a:pos x="130" y="312"/>
                </a:cxn>
                <a:cxn ang="0">
                  <a:pos x="143" y="320"/>
                </a:cxn>
                <a:cxn ang="0">
                  <a:pos x="157" y="325"/>
                </a:cxn>
                <a:cxn ang="0">
                  <a:pos x="172" y="328"/>
                </a:cxn>
                <a:cxn ang="0">
                  <a:pos x="186" y="325"/>
                </a:cxn>
                <a:cxn ang="0">
                  <a:pos x="197" y="317"/>
                </a:cxn>
                <a:cxn ang="0">
                  <a:pos x="203" y="299"/>
                </a:cxn>
                <a:cxn ang="0">
                  <a:pos x="206" y="273"/>
                </a:cxn>
                <a:cxn ang="0">
                  <a:pos x="201" y="237"/>
                </a:cxn>
              </a:cxnLst>
              <a:rect l="0" t="0" r="r" b="b"/>
              <a:pathLst>
                <a:path w="206" h="328">
                  <a:moveTo>
                    <a:pt x="201" y="237"/>
                  </a:moveTo>
                  <a:lnTo>
                    <a:pt x="199" y="233"/>
                  </a:lnTo>
                  <a:lnTo>
                    <a:pt x="196" y="223"/>
                  </a:lnTo>
                  <a:lnTo>
                    <a:pt x="191" y="207"/>
                  </a:lnTo>
                  <a:lnTo>
                    <a:pt x="183" y="188"/>
                  </a:lnTo>
                  <a:lnTo>
                    <a:pt x="174" y="165"/>
                  </a:lnTo>
                  <a:lnTo>
                    <a:pt x="166" y="143"/>
                  </a:lnTo>
                  <a:lnTo>
                    <a:pt x="157" y="122"/>
                  </a:lnTo>
                  <a:lnTo>
                    <a:pt x="147" y="102"/>
                  </a:lnTo>
                  <a:lnTo>
                    <a:pt x="132" y="82"/>
                  </a:lnTo>
                  <a:lnTo>
                    <a:pt x="110" y="60"/>
                  </a:lnTo>
                  <a:lnTo>
                    <a:pt x="82" y="39"/>
                  </a:lnTo>
                  <a:lnTo>
                    <a:pt x="55" y="22"/>
                  </a:lnTo>
                  <a:lnTo>
                    <a:pt x="28" y="8"/>
                  </a:lnTo>
                  <a:lnTo>
                    <a:pt x="10" y="0"/>
                  </a:lnTo>
                  <a:lnTo>
                    <a:pt x="0" y="3"/>
                  </a:lnTo>
                  <a:lnTo>
                    <a:pt x="2" y="15"/>
                  </a:lnTo>
                  <a:lnTo>
                    <a:pt x="16" y="57"/>
                  </a:lnTo>
                  <a:lnTo>
                    <a:pt x="17" y="102"/>
                  </a:lnTo>
                  <a:lnTo>
                    <a:pt x="13" y="144"/>
                  </a:lnTo>
                  <a:lnTo>
                    <a:pt x="13" y="174"/>
                  </a:lnTo>
                  <a:lnTo>
                    <a:pt x="18" y="188"/>
                  </a:lnTo>
                  <a:lnTo>
                    <a:pt x="28" y="204"/>
                  </a:lnTo>
                  <a:lnTo>
                    <a:pt x="43" y="224"/>
                  </a:lnTo>
                  <a:lnTo>
                    <a:pt x="61" y="244"/>
                  </a:lnTo>
                  <a:lnTo>
                    <a:pt x="80" y="264"/>
                  </a:lnTo>
                  <a:lnTo>
                    <a:pt x="98" y="284"/>
                  </a:lnTo>
                  <a:lnTo>
                    <a:pt x="116" y="299"/>
                  </a:lnTo>
                  <a:lnTo>
                    <a:pt x="130" y="312"/>
                  </a:lnTo>
                  <a:lnTo>
                    <a:pt x="143" y="320"/>
                  </a:lnTo>
                  <a:lnTo>
                    <a:pt x="157" y="325"/>
                  </a:lnTo>
                  <a:lnTo>
                    <a:pt x="172" y="328"/>
                  </a:lnTo>
                  <a:lnTo>
                    <a:pt x="186" y="325"/>
                  </a:lnTo>
                  <a:lnTo>
                    <a:pt x="197" y="317"/>
                  </a:lnTo>
                  <a:lnTo>
                    <a:pt x="203" y="299"/>
                  </a:lnTo>
                  <a:lnTo>
                    <a:pt x="206" y="273"/>
                  </a:lnTo>
                  <a:lnTo>
                    <a:pt x="201" y="237"/>
                  </a:lnTo>
                  <a:close/>
                </a:path>
              </a:pathLst>
            </a:custGeom>
            <a:solidFill>
              <a:srgbClr val="CC91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903" y="3564"/>
              <a:ext cx="48" cy="78"/>
            </a:xfrm>
            <a:custGeom>
              <a:avLst/>
              <a:gdLst/>
              <a:ahLst/>
              <a:cxnLst>
                <a:cxn ang="0">
                  <a:pos x="186" y="222"/>
                </a:cxn>
                <a:cxn ang="0">
                  <a:pos x="184" y="218"/>
                </a:cxn>
                <a:cxn ang="0">
                  <a:pos x="181" y="208"/>
                </a:cxn>
                <a:cxn ang="0">
                  <a:pos x="176" y="193"/>
                </a:cxn>
                <a:cxn ang="0">
                  <a:pos x="169" y="176"/>
                </a:cxn>
                <a:cxn ang="0">
                  <a:pos x="162" y="156"/>
                </a:cxn>
                <a:cxn ang="0">
                  <a:pos x="153" y="135"/>
                </a:cxn>
                <a:cxn ang="0">
                  <a:pos x="145" y="113"/>
                </a:cxn>
                <a:cxn ang="0">
                  <a:pos x="136" y="95"/>
                </a:cxn>
                <a:cxn ang="0">
                  <a:pos x="122" y="76"/>
                </a:cxn>
                <a:cxn ang="0">
                  <a:pos x="102" y="56"/>
                </a:cxn>
                <a:cxn ang="0">
                  <a:pos x="77" y="36"/>
                </a:cxn>
                <a:cxn ang="0">
                  <a:pos x="51" y="18"/>
                </a:cxn>
                <a:cxn ang="0">
                  <a:pos x="27" y="6"/>
                </a:cxn>
                <a:cxn ang="0">
                  <a:pos x="8" y="0"/>
                </a:cxn>
                <a:cxn ang="0">
                  <a:pos x="0" y="1"/>
                </a:cxn>
                <a:cxn ang="0">
                  <a:pos x="2" y="13"/>
                </a:cxn>
                <a:cxn ang="0">
                  <a:pos x="15" y="52"/>
                </a:cxn>
                <a:cxn ang="0">
                  <a:pos x="16" y="96"/>
                </a:cxn>
                <a:cxn ang="0">
                  <a:pos x="12" y="135"/>
                </a:cxn>
                <a:cxn ang="0">
                  <a:pos x="12" y="163"/>
                </a:cxn>
                <a:cxn ang="0">
                  <a:pos x="17" y="176"/>
                </a:cxn>
                <a:cxn ang="0">
                  <a:pos x="26" y="192"/>
                </a:cxn>
                <a:cxn ang="0">
                  <a:pos x="40" y="211"/>
                </a:cxn>
                <a:cxn ang="0">
                  <a:pos x="56" y="230"/>
                </a:cxn>
                <a:cxn ang="0">
                  <a:pos x="73" y="250"/>
                </a:cxn>
                <a:cxn ang="0">
                  <a:pos x="91" y="267"/>
                </a:cxn>
                <a:cxn ang="0">
                  <a:pos x="107" y="282"/>
                </a:cxn>
                <a:cxn ang="0">
                  <a:pos x="120" y="293"/>
                </a:cxn>
                <a:cxn ang="0">
                  <a:pos x="132" y="302"/>
                </a:cxn>
                <a:cxn ang="0">
                  <a:pos x="146" y="307"/>
                </a:cxn>
                <a:cxn ang="0">
                  <a:pos x="159" y="310"/>
                </a:cxn>
                <a:cxn ang="0">
                  <a:pos x="172" y="307"/>
                </a:cxn>
                <a:cxn ang="0">
                  <a:pos x="182" y="298"/>
                </a:cxn>
                <a:cxn ang="0">
                  <a:pos x="188" y="282"/>
                </a:cxn>
                <a:cxn ang="0">
                  <a:pos x="189" y="257"/>
                </a:cxn>
                <a:cxn ang="0">
                  <a:pos x="186" y="222"/>
                </a:cxn>
              </a:cxnLst>
              <a:rect l="0" t="0" r="r" b="b"/>
              <a:pathLst>
                <a:path w="189" h="310">
                  <a:moveTo>
                    <a:pt x="186" y="222"/>
                  </a:moveTo>
                  <a:lnTo>
                    <a:pt x="184" y="218"/>
                  </a:lnTo>
                  <a:lnTo>
                    <a:pt x="181" y="208"/>
                  </a:lnTo>
                  <a:lnTo>
                    <a:pt x="176" y="193"/>
                  </a:lnTo>
                  <a:lnTo>
                    <a:pt x="169" y="176"/>
                  </a:lnTo>
                  <a:lnTo>
                    <a:pt x="162" y="156"/>
                  </a:lnTo>
                  <a:lnTo>
                    <a:pt x="153" y="135"/>
                  </a:lnTo>
                  <a:lnTo>
                    <a:pt x="145" y="113"/>
                  </a:lnTo>
                  <a:lnTo>
                    <a:pt x="136" y="95"/>
                  </a:lnTo>
                  <a:lnTo>
                    <a:pt x="122" y="76"/>
                  </a:lnTo>
                  <a:lnTo>
                    <a:pt x="102" y="56"/>
                  </a:lnTo>
                  <a:lnTo>
                    <a:pt x="77" y="36"/>
                  </a:lnTo>
                  <a:lnTo>
                    <a:pt x="51" y="18"/>
                  </a:lnTo>
                  <a:lnTo>
                    <a:pt x="27" y="6"/>
                  </a:lnTo>
                  <a:lnTo>
                    <a:pt x="8" y="0"/>
                  </a:lnTo>
                  <a:lnTo>
                    <a:pt x="0" y="1"/>
                  </a:lnTo>
                  <a:lnTo>
                    <a:pt x="2" y="13"/>
                  </a:lnTo>
                  <a:lnTo>
                    <a:pt x="15" y="52"/>
                  </a:lnTo>
                  <a:lnTo>
                    <a:pt x="16" y="96"/>
                  </a:lnTo>
                  <a:lnTo>
                    <a:pt x="12" y="135"/>
                  </a:lnTo>
                  <a:lnTo>
                    <a:pt x="12" y="163"/>
                  </a:lnTo>
                  <a:lnTo>
                    <a:pt x="17" y="176"/>
                  </a:lnTo>
                  <a:lnTo>
                    <a:pt x="26" y="192"/>
                  </a:lnTo>
                  <a:lnTo>
                    <a:pt x="40" y="211"/>
                  </a:lnTo>
                  <a:lnTo>
                    <a:pt x="56" y="230"/>
                  </a:lnTo>
                  <a:lnTo>
                    <a:pt x="73" y="250"/>
                  </a:lnTo>
                  <a:lnTo>
                    <a:pt x="91" y="267"/>
                  </a:lnTo>
                  <a:lnTo>
                    <a:pt x="107" y="282"/>
                  </a:lnTo>
                  <a:lnTo>
                    <a:pt x="120" y="293"/>
                  </a:lnTo>
                  <a:lnTo>
                    <a:pt x="132" y="302"/>
                  </a:lnTo>
                  <a:lnTo>
                    <a:pt x="146" y="307"/>
                  </a:lnTo>
                  <a:lnTo>
                    <a:pt x="159" y="310"/>
                  </a:lnTo>
                  <a:lnTo>
                    <a:pt x="172" y="307"/>
                  </a:lnTo>
                  <a:lnTo>
                    <a:pt x="182" y="298"/>
                  </a:lnTo>
                  <a:lnTo>
                    <a:pt x="188" y="282"/>
                  </a:lnTo>
                  <a:lnTo>
                    <a:pt x="189" y="257"/>
                  </a:lnTo>
                  <a:lnTo>
                    <a:pt x="186" y="222"/>
                  </a:lnTo>
                  <a:close/>
                </a:path>
              </a:pathLst>
            </a:custGeom>
            <a:solidFill>
              <a:srgbClr val="C17A4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906" y="3567"/>
              <a:ext cx="43" cy="73"/>
            </a:xfrm>
            <a:custGeom>
              <a:avLst/>
              <a:gdLst/>
              <a:ahLst/>
              <a:cxnLst>
                <a:cxn ang="0">
                  <a:pos x="169" y="211"/>
                </a:cxn>
                <a:cxn ang="0">
                  <a:pos x="168" y="207"/>
                </a:cxn>
                <a:cxn ang="0">
                  <a:pos x="166" y="198"/>
                </a:cxn>
                <a:cxn ang="0">
                  <a:pos x="161" y="185"/>
                </a:cxn>
                <a:cxn ang="0">
                  <a:pos x="154" y="167"/>
                </a:cxn>
                <a:cxn ang="0">
                  <a:pos x="148" y="148"/>
                </a:cxn>
                <a:cxn ang="0">
                  <a:pos x="141" y="127"/>
                </a:cxn>
                <a:cxn ang="0">
                  <a:pos x="132" y="108"/>
                </a:cxn>
                <a:cxn ang="0">
                  <a:pos x="125" y="90"/>
                </a:cxn>
                <a:cxn ang="0">
                  <a:pos x="112" y="72"/>
                </a:cxn>
                <a:cxn ang="0">
                  <a:pos x="93" y="52"/>
                </a:cxn>
                <a:cxn ang="0">
                  <a:pos x="70" y="35"/>
                </a:cxn>
                <a:cxn ang="0">
                  <a:pos x="46" y="17"/>
                </a:cxn>
                <a:cxn ang="0">
                  <a:pos x="25" y="6"/>
                </a:cxn>
                <a:cxn ang="0">
                  <a:pos x="7" y="0"/>
                </a:cxn>
                <a:cxn ang="0">
                  <a:pos x="0" y="2"/>
                </a:cxn>
                <a:cxn ang="0">
                  <a:pos x="2" y="13"/>
                </a:cxn>
                <a:cxn ang="0">
                  <a:pos x="13" y="50"/>
                </a:cxn>
                <a:cxn ang="0">
                  <a:pos x="15" y="91"/>
                </a:cxn>
                <a:cxn ang="0">
                  <a:pos x="11" y="127"/>
                </a:cxn>
                <a:cxn ang="0">
                  <a:pos x="11" y="155"/>
                </a:cxn>
                <a:cxn ang="0">
                  <a:pos x="15" y="167"/>
                </a:cxn>
                <a:cxn ang="0">
                  <a:pos x="25" y="182"/>
                </a:cxn>
                <a:cxn ang="0">
                  <a:pos x="37" y="200"/>
                </a:cxn>
                <a:cxn ang="0">
                  <a:pos x="51" y="218"/>
                </a:cxn>
                <a:cxn ang="0">
                  <a:pos x="67" y="236"/>
                </a:cxn>
                <a:cxn ang="0">
                  <a:pos x="83" y="253"/>
                </a:cxn>
                <a:cxn ang="0">
                  <a:pos x="97" y="267"/>
                </a:cxn>
                <a:cxn ang="0">
                  <a:pos x="110" y="278"/>
                </a:cxn>
                <a:cxn ang="0">
                  <a:pos x="121" y="286"/>
                </a:cxn>
                <a:cxn ang="0">
                  <a:pos x="133" y="292"/>
                </a:cxn>
                <a:cxn ang="0">
                  <a:pos x="146" y="293"/>
                </a:cxn>
                <a:cxn ang="0">
                  <a:pos x="157" y="291"/>
                </a:cxn>
                <a:cxn ang="0">
                  <a:pos x="166" y="283"/>
                </a:cxn>
                <a:cxn ang="0">
                  <a:pos x="172" y="268"/>
                </a:cxn>
                <a:cxn ang="0">
                  <a:pos x="173" y="245"/>
                </a:cxn>
                <a:cxn ang="0">
                  <a:pos x="169" y="211"/>
                </a:cxn>
              </a:cxnLst>
              <a:rect l="0" t="0" r="r" b="b"/>
              <a:pathLst>
                <a:path w="173" h="293">
                  <a:moveTo>
                    <a:pt x="169" y="211"/>
                  </a:moveTo>
                  <a:lnTo>
                    <a:pt x="168" y="207"/>
                  </a:lnTo>
                  <a:lnTo>
                    <a:pt x="166" y="198"/>
                  </a:lnTo>
                  <a:lnTo>
                    <a:pt x="161" y="185"/>
                  </a:lnTo>
                  <a:lnTo>
                    <a:pt x="154" y="167"/>
                  </a:lnTo>
                  <a:lnTo>
                    <a:pt x="148" y="148"/>
                  </a:lnTo>
                  <a:lnTo>
                    <a:pt x="141" y="127"/>
                  </a:lnTo>
                  <a:lnTo>
                    <a:pt x="132" y="108"/>
                  </a:lnTo>
                  <a:lnTo>
                    <a:pt x="125" y="90"/>
                  </a:lnTo>
                  <a:lnTo>
                    <a:pt x="112" y="72"/>
                  </a:lnTo>
                  <a:lnTo>
                    <a:pt x="93" y="52"/>
                  </a:lnTo>
                  <a:lnTo>
                    <a:pt x="70" y="35"/>
                  </a:lnTo>
                  <a:lnTo>
                    <a:pt x="46" y="17"/>
                  </a:lnTo>
                  <a:lnTo>
                    <a:pt x="25" y="6"/>
                  </a:lnTo>
                  <a:lnTo>
                    <a:pt x="7" y="0"/>
                  </a:lnTo>
                  <a:lnTo>
                    <a:pt x="0" y="2"/>
                  </a:lnTo>
                  <a:lnTo>
                    <a:pt x="2" y="13"/>
                  </a:lnTo>
                  <a:lnTo>
                    <a:pt x="13" y="50"/>
                  </a:lnTo>
                  <a:lnTo>
                    <a:pt x="15" y="91"/>
                  </a:lnTo>
                  <a:lnTo>
                    <a:pt x="11" y="127"/>
                  </a:lnTo>
                  <a:lnTo>
                    <a:pt x="11" y="155"/>
                  </a:lnTo>
                  <a:lnTo>
                    <a:pt x="15" y="167"/>
                  </a:lnTo>
                  <a:lnTo>
                    <a:pt x="25" y="182"/>
                  </a:lnTo>
                  <a:lnTo>
                    <a:pt x="37" y="200"/>
                  </a:lnTo>
                  <a:lnTo>
                    <a:pt x="51" y="218"/>
                  </a:lnTo>
                  <a:lnTo>
                    <a:pt x="67" y="236"/>
                  </a:lnTo>
                  <a:lnTo>
                    <a:pt x="83" y="253"/>
                  </a:lnTo>
                  <a:lnTo>
                    <a:pt x="97" y="267"/>
                  </a:lnTo>
                  <a:lnTo>
                    <a:pt x="110" y="278"/>
                  </a:lnTo>
                  <a:lnTo>
                    <a:pt x="121" y="286"/>
                  </a:lnTo>
                  <a:lnTo>
                    <a:pt x="133" y="292"/>
                  </a:lnTo>
                  <a:lnTo>
                    <a:pt x="146" y="293"/>
                  </a:lnTo>
                  <a:lnTo>
                    <a:pt x="157" y="291"/>
                  </a:lnTo>
                  <a:lnTo>
                    <a:pt x="166" y="283"/>
                  </a:lnTo>
                  <a:lnTo>
                    <a:pt x="172" y="268"/>
                  </a:lnTo>
                  <a:lnTo>
                    <a:pt x="173" y="245"/>
                  </a:lnTo>
                  <a:lnTo>
                    <a:pt x="169" y="211"/>
                  </a:lnTo>
                  <a:close/>
                </a:path>
              </a:pathLst>
            </a:custGeom>
            <a:solidFill>
              <a:srgbClr val="B563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70" y="3597"/>
              <a:ext cx="80" cy="113"/>
            </a:xfrm>
            <a:custGeom>
              <a:avLst/>
              <a:gdLst/>
              <a:ahLst/>
              <a:cxnLst>
                <a:cxn ang="0">
                  <a:pos x="318" y="347"/>
                </a:cxn>
                <a:cxn ang="0">
                  <a:pos x="317" y="342"/>
                </a:cxn>
                <a:cxn ang="0">
                  <a:pos x="312" y="329"/>
                </a:cxn>
                <a:cxn ang="0">
                  <a:pos x="306" y="307"/>
                </a:cxn>
                <a:cxn ang="0">
                  <a:pos x="297" y="282"/>
                </a:cxn>
                <a:cxn ang="0">
                  <a:pos x="287" y="254"/>
                </a:cxn>
                <a:cxn ang="0">
                  <a:pos x="275" y="222"/>
                </a:cxn>
                <a:cxn ang="0">
                  <a:pos x="262" y="194"/>
                </a:cxn>
                <a:cxn ang="0">
                  <a:pos x="250" y="166"/>
                </a:cxn>
                <a:cxn ang="0">
                  <a:pos x="241" y="152"/>
                </a:cxn>
                <a:cxn ang="0">
                  <a:pos x="228" y="137"/>
                </a:cxn>
                <a:cxn ang="0">
                  <a:pos x="212" y="121"/>
                </a:cxn>
                <a:cxn ang="0">
                  <a:pos x="192" y="105"/>
                </a:cxn>
                <a:cxn ang="0">
                  <a:pos x="171" y="87"/>
                </a:cxn>
                <a:cxn ang="0">
                  <a:pos x="148" y="71"/>
                </a:cxn>
                <a:cxn ang="0">
                  <a:pos x="126" y="55"/>
                </a:cxn>
                <a:cxn ang="0">
                  <a:pos x="103" y="41"/>
                </a:cxn>
                <a:cxn ang="0">
                  <a:pos x="81" y="27"/>
                </a:cxn>
                <a:cxn ang="0">
                  <a:pos x="60" y="16"/>
                </a:cxn>
                <a:cxn ang="0">
                  <a:pos x="42" y="9"/>
                </a:cxn>
                <a:cxn ang="0">
                  <a:pos x="27" y="2"/>
                </a:cxn>
                <a:cxn ang="0">
                  <a:pos x="16" y="0"/>
                </a:cxn>
                <a:cxn ang="0">
                  <a:pos x="10" y="2"/>
                </a:cxn>
                <a:cxn ang="0">
                  <a:pos x="7" y="9"/>
                </a:cxn>
                <a:cxn ang="0">
                  <a:pos x="12" y="19"/>
                </a:cxn>
                <a:cxn ang="0">
                  <a:pos x="23" y="46"/>
                </a:cxn>
                <a:cxn ang="0">
                  <a:pos x="28" y="74"/>
                </a:cxn>
                <a:cxn ang="0">
                  <a:pos x="26" y="102"/>
                </a:cxn>
                <a:cxn ang="0">
                  <a:pos x="21" y="131"/>
                </a:cxn>
                <a:cxn ang="0">
                  <a:pos x="13" y="157"/>
                </a:cxn>
                <a:cxn ang="0">
                  <a:pos x="7" y="181"/>
                </a:cxn>
                <a:cxn ang="0">
                  <a:pos x="1" y="201"/>
                </a:cxn>
                <a:cxn ang="0">
                  <a:pos x="0" y="217"/>
                </a:cxn>
                <a:cxn ang="0">
                  <a:pos x="6" y="235"/>
                </a:cxn>
                <a:cxn ang="0">
                  <a:pos x="21" y="260"/>
                </a:cxn>
                <a:cxn ang="0">
                  <a:pos x="43" y="287"/>
                </a:cxn>
                <a:cxn ang="0">
                  <a:pos x="71" y="319"/>
                </a:cxn>
                <a:cxn ang="0">
                  <a:pos x="100" y="349"/>
                </a:cxn>
                <a:cxn ang="0">
                  <a:pos x="130" y="377"/>
                </a:cxn>
                <a:cxn ang="0">
                  <a:pos x="156" y="401"/>
                </a:cxn>
                <a:cxn ang="0">
                  <a:pos x="178" y="420"/>
                </a:cxn>
                <a:cxn ang="0">
                  <a:pos x="200" y="434"/>
                </a:cxn>
                <a:cxn ang="0">
                  <a:pos x="225" y="445"/>
                </a:cxn>
                <a:cxn ang="0">
                  <a:pos x="251" y="452"/>
                </a:cxn>
                <a:cxn ang="0">
                  <a:pos x="275" y="452"/>
                </a:cxn>
                <a:cxn ang="0">
                  <a:pos x="296" y="445"/>
                </a:cxn>
                <a:cxn ang="0">
                  <a:pos x="311" y="425"/>
                </a:cxn>
                <a:cxn ang="0">
                  <a:pos x="320" y="394"/>
                </a:cxn>
                <a:cxn ang="0">
                  <a:pos x="318" y="347"/>
                </a:cxn>
              </a:cxnLst>
              <a:rect l="0" t="0" r="r" b="b"/>
              <a:pathLst>
                <a:path w="320" h="452">
                  <a:moveTo>
                    <a:pt x="318" y="347"/>
                  </a:moveTo>
                  <a:lnTo>
                    <a:pt x="317" y="342"/>
                  </a:lnTo>
                  <a:lnTo>
                    <a:pt x="312" y="329"/>
                  </a:lnTo>
                  <a:lnTo>
                    <a:pt x="306" y="307"/>
                  </a:lnTo>
                  <a:lnTo>
                    <a:pt x="297" y="282"/>
                  </a:lnTo>
                  <a:lnTo>
                    <a:pt x="287" y="254"/>
                  </a:lnTo>
                  <a:lnTo>
                    <a:pt x="275" y="222"/>
                  </a:lnTo>
                  <a:lnTo>
                    <a:pt x="262" y="194"/>
                  </a:lnTo>
                  <a:lnTo>
                    <a:pt x="250" y="166"/>
                  </a:lnTo>
                  <a:lnTo>
                    <a:pt x="241" y="152"/>
                  </a:lnTo>
                  <a:lnTo>
                    <a:pt x="228" y="137"/>
                  </a:lnTo>
                  <a:lnTo>
                    <a:pt x="212" y="121"/>
                  </a:lnTo>
                  <a:lnTo>
                    <a:pt x="192" y="105"/>
                  </a:lnTo>
                  <a:lnTo>
                    <a:pt x="171" y="87"/>
                  </a:lnTo>
                  <a:lnTo>
                    <a:pt x="148" y="71"/>
                  </a:lnTo>
                  <a:lnTo>
                    <a:pt x="126" y="55"/>
                  </a:lnTo>
                  <a:lnTo>
                    <a:pt x="103" y="41"/>
                  </a:lnTo>
                  <a:lnTo>
                    <a:pt x="81" y="27"/>
                  </a:lnTo>
                  <a:lnTo>
                    <a:pt x="60" y="16"/>
                  </a:lnTo>
                  <a:lnTo>
                    <a:pt x="42" y="9"/>
                  </a:lnTo>
                  <a:lnTo>
                    <a:pt x="27" y="2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7" y="9"/>
                  </a:lnTo>
                  <a:lnTo>
                    <a:pt x="12" y="19"/>
                  </a:lnTo>
                  <a:lnTo>
                    <a:pt x="23" y="46"/>
                  </a:lnTo>
                  <a:lnTo>
                    <a:pt x="28" y="74"/>
                  </a:lnTo>
                  <a:lnTo>
                    <a:pt x="26" y="102"/>
                  </a:lnTo>
                  <a:lnTo>
                    <a:pt x="21" y="131"/>
                  </a:lnTo>
                  <a:lnTo>
                    <a:pt x="13" y="157"/>
                  </a:lnTo>
                  <a:lnTo>
                    <a:pt x="7" y="181"/>
                  </a:lnTo>
                  <a:lnTo>
                    <a:pt x="1" y="201"/>
                  </a:lnTo>
                  <a:lnTo>
                    <a:pt x="0" y="217"/>
                  </a:lnTo>
                  <a:lnTo>
                    <a:pt x="6" y="235"/>
                  </a:lnTo>
                  <a:lnTo>
                    <a:pt x="21" y="260"/>
                  </a:lnTo>
                  <a:lnTo>
                    <a:pt x="43" y="287"/>
                  </a:lnTo>
                  <a:lnTo>
                    <a:pt x="71" y="319"/>
                  </a:lnTo>
                  <a:lnTo>
                    <a:pt x="100" y="349"/>
                  </a:lnTo>
                  <a:lnTo>
                    <a:pt x="130" y="377"/>
                  </a:lnTo>
                  <a:lnTo>
                    <a:pt x="156" y="401"/>
                  </a:lnTo>
                  <a:lnTo>
                    <a:pt x="178" y="420"/>
                  </a:lnTo>
                  <a:lnTo>
                    <a:pt x="200" y="434"/>
                  </a:lnTo>
                  <a:lnTo>
                    <a:pt x="225" y="445"/>
                  </a:lnTo>
                  <a:lnTo>
                    <a:pt x="251" y="452"/>
                  </a:lnTo>
                  <a:lnTo>
                    <a:pt x="275" y="452"/>
                  </a:lnTo>
                  <a:lnTo>
                    <a:pt x="296" y="445"/>
                  </a:lnTo>
                  <a:lnTo>
                    <a:pt x="311" y="425"/>
                  </a:lnTo>
                  <a:lnTo>
                    <a:pt x="320" y="394"/>
                  </a:lnTo>
                  <a:lnTo>
                    <a:pt x="318" y="34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1073" y="3600"/>
              <a:ext cx="75" cy="109"/>
            </a:xfrm>
            <a:custGeom>
              <a:avLst/>
              <a:gdLst/>
              <a:ahLst/>
              <a:cxnLst>
                <a:cxn ang="0">
                  <a:pos x="0" y="209"/>
                </a:cxn>
                <a:cxn ang="0">
                  <a:pos x="6" y="225"/>
                </a:cxn>
                <a:cxn ang="0">
                  <a:pos x="20" y="249"/>
                </a:cxn>
                <a:cxn ang="0">
                  <a:pos x="41" y="275"/>
                </a:cxn>
                <a:cxn ang="0">
                  <a:pos x="67" y="305"/>
                </a:cxn>
                <a:cxn ang="0">
                  <a:pos x="95" y="334"/>
                </a:cxn>
                <a:cxn ang="0">
                  <a:pos x="122" y="362"/>
                </a:cxn>
                <a:cxn ang="0">
                  <a:pos x="147" y="385"/>
                </a:cxn>
                <a:cxn ang="0">
                  <a:pos x="169" y="403"/>
                </a:cxn>
                <a:cxn ang="0">
                  <a:pos x="189" y="417"/>
                </a:cxn>
                <a:cxn ang="0">
                  <a:pos x="212" y="428"/>
                </a:cxn>
                <a:cxn ang="0">
                  <a:pos x="236" y="434"/>
                </a:cxn>
                <a:cxn ang="0">
                  <a:pos x="259" y="434"/>
                </a:cxn>
                <a:cxn ang="0">
                  <a:pos x="279" y="425"/>
                </a:cxn>
                <a:cxn ang="0">
                  <a:pos x="294" y="408"/>
                </a:cxn>
                <a:cxn ang="0">
                  <a:pos x="301" y="378"/>
                </a:cxn>
                <a:cxn ang="0">
                  <a:pos x="301" y="333"/>
                </a:cxn>
                <a:cxn ang="0">
                  <a:pos x="300" y="328"/>
                </a:cxn>
                <a:cxn ang="0">
                  <a:pos x="296" y="314"/>
                </a:cxn>
                <a:cxn ang="0">
                  <a:pos x="289" y="294"/>
                </a:cxn>
                <a:cxn ang="0">
                  <a:pos x="281" y="270"/>
                </a:cxn>
                <a:cxn ang="0">
                  <a:pos x="271" y="242"/>
                </a:cxn>
                <a:cxn ang="0">
                  <a:pos x="260" y="213"/>
                </a:cxn>
                <a:cxn ang="0">
                  <a:pos x="249" y="185"/>
                </a:cxn>
                <a:cxn ang="0">
                  <a:pos x="236" y="159"/>
                </a:cxn>
                <a:cxn ang="0">
                  <a:pos x="229" y="147"/>
                </a:cxn>
                <a:cxn ang="0">
                  <a:pos x="216" y="132"/>
                </a:cxn>
                <a:cxn ang="0">
                  <a:pos x="201" y="117"/>
                </a:cxn>
                <a:cxn ang="0">
                  <a:pos x="182" y="100"/>
                </a:cxn>
                <a:cxn ang="0">
                  <a:pos x="162" y="84"/>
                </a:cxn>
                <a:cxn ang="0">
                  <a:pos x="141" y="68"/>
                </a:cxn>
                <a:cxn ang="0">
                  <a:pos x="120" y="53"/>
                </a:cxn>
                <a:cxn ang="0">
                  <a:pos x="99" y="39"/>
                </a:cxn>
                <a:cxn ang="0">
                  <a:pos x="77" y="27"/>
                </a:cxn>
                <a:cxn ang="0">
                  <a:pos x="57" y="15"/>
                </a:cxn>
                <a:cxn ang="0">
                  <a:pos x="41" y="8"/>
                </a:cxn>
                <a:cxn ang="0">
                  <a:pos x="26" y="3"/>
                </a:cxn>
                <a:cxn ang="0">
                  <a:pos x="16" y="0"/>
                </a:cxn>
                <a:cxn ang="0">
                  <a:pos x="10" y="2"/>
                </a:cxn>
                <a:cxn ang="0">
                  <a:pos x="9" y="8"/>
                </a:cxn>
                <a:cxn ang="0">
                  <a:pos x="12" y="18"/>
                </a:cxn>
                <a:cxn ang="0">
                  <a:pos x="22" y="44"/>
                </a:cxn>
                <a:cxn ang="0">
                  <a:pos x="26" y="72"/>
                </a:cxn>
                <a:cxn ang="0">
                  <a:pos x="25" y="98"/>
                </a:cxn>
                <a:cxn ang="0">
                  <a:pos x="20" y="125"/>
                </a:cxn>
                <a:cxn ang="0">
                  <a:pos x="14" y="150"/>
                </a:cxn>
                <a:cxn ang="0">
                  <a:pos x="7" y="173"/>
                </a:cxn>
                <a:cxn ang="0">
                  <a:pos x="1" y="193"/>
                </a:cxn>
                <a:cxn ang="0">
                  <a:pos x="0" y="209"/>
                </a:cxn>
              </a:cxnLst>
              <a:rect l="0" t="0" r="r" b="b"/>
              <a:pathLst>
                <a:path w="301" h="434">
                  <a:moveTo>
                    <a:pt x="0" y="209"/>
                  </a:moveTo>
                  <a:lnTo>
                    <a:pt x="6" y="225"/>
                  </a:lnTo>
                  <a:lnTo>
                    <a:pt x="20" y="249"/>
                  </a:lnTo>
                  <a:lnTo>
                    <a:pt x="41" y="275"/>
                  </a:lnTo>
                  <a:lnTo>
                    <a:pt x="67" y="305"/>
                  </a:lnTo>
                  <a:lnTo>
                    <a:pt x="95" y="334"/>
                  </a:lnTo>
                  <a:lnTo>
                    <a:pt x="122" y="362"/>
                  </a:lnTo>
                  <a:lnTo>
                    <a:pt x="147" y="385"/>
                  </a:lnTo>
                  <a:lnTo>
                    <a:pt x="169" y="403"/>
                  </a:lnTo>
                  <a:lnTo>
                    <a:pt x="189" y="417"/>
                  </a:lnTo>
                  <a:lnTo>
                    <a:pt x="212" y="428"/>
                  </a:lnTo>
                  <a:lnTo>
                    <a:pt x="236" y="434"/>
                  </a:lnTo>
                  <a:lnTo>
                    <a:pt x="259" y="434"/>
                  </a:lnTo>
                  <a:lnTo>
                    <a:pt x="279" y="425"/>
                  </a:lnTo>
                  <a:lnTo>
                    <a:pt x="294" y="408"/>
                  </a:lnTo>
                  <a:lnTo>
                    <a:pt x="301" y="378"/>
                  </a:lnTo>
                  <a:lnTo>
                    <a:pt x="301" y="333"/>
                  </a:lnTo>
                  <a:lnTo>
                    <a:pt x="300" y="328"/>
                  </a:lnTo>
                  <a:lnTo>
                    <a:pt x="296" y="314"/>
                  </a:lnTo>
                  <a:lnTo>
                    <a:pt x="289" y="294"/>
                  </a:lnTo>
                  <a:lnTo>
                    <a:pt x="281" y="270"/>
                  </a:lnTo>
                  <a:lnTo>
                    <a:pt x="271" y="242"/>
                  </a:lnTo>
                  <a:lnTo>
                    <a:pt x="260" y="213"/>
                  </a:lnTo>
                  <a:lnTo>
                    <a:pt x="249" y="185"/>
                  </a:lnTo>
                  <a:lnTo>
                    <a:pt x="236" y="159"/>
                  </a:lnTo>
                  <a:lnTo>
                    <a:pt x="229" y="147"/>
                  </a:lnTo>
                  <a:lnTo>
                    <a:pt x="216" y="132"/>
                  </a:lnTo>
                  <a:lnTo>
                    <a:pt x="201" y="117"/>
                  </a:lnTo>
                  <a:lnTo>
                    <a:pt x="182" y="100"/>
                  </a:lnTo>
                  <a:lnTo>
                    <a:pt x="162" y="84"/>
                  </a:lnTo>
                  <a:lnTo>
                    <a:pt x="141" y="68"/>
                  </a:lnTo>
                  <a:lnTo>
                    <a:pt x="120" y="53"/>
                  </a:lnTo>
                  <a:lnTo>
                    <a:pt x="99" y="39"/>
                  </a:lnTo>
                  <a:lnTo>
                    <a:pt x="77" y="27"/>
                  </a:lnTo>
                  <a:lnTo>
                    <a:pt x="57" y="15"/>
                  </a:lnTo>
                  <a:lnTo>
                    <a:pt x="41" y="8"/>
                  </a:lnTo>
                  <a:lnTo>
                    <a:pt x="26" y="3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9" y="8"/>
                  </a:lnTo>
                  <a:lnTo>
                    <a:pt x="12" y="18"/>
                  </a:lnTo>
                  <a:lnTo>
                    <a:pt x="22" y="44"/>
                  </a:lnTo>
                  <a:lnTo>
                    <a:pt x="26" y="72"/>
                  </a:lnTo>
                  <a:lnTo>
                    <a:pt x="25" y="98"/>
                  </a:lnTo>
                  <a:lnTo>
                    <a:pt x="20" y="125"/>
                  </a:lnTo>
                  <a:lnTo>
                    <a:pt x="14" y="150"/>
                  </a:lnTo>
                  <a:lnTo>
                    <a:pt x="7" y="173"/>
                  </a:lnTo>
                  <a:lnTo>
                    <a:pt x="1" y="193"/>
                  </a:lnTo>
                  <a:lnTo>
                    <a:pt x="0" y="209"/>
                  </a:lnTo>
                  <a:close/>
                </a:path>
              </a:pathLst>
            </a:custGeom>
            <a:solidFill>
              <a:srgbClr val="F4E8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1076" y="3603"/>
              <a:ext cx="70" cy="104"/>
            </a:xfrm>
            <a:custGeom>
              <a:avLst/>
              <a:gdLst/>
              <a:ahLst/>
              <a:cxnLst>
                <a:cxn ang="0">
                  <a:pos x="0" y="200"/>
                </a:cxn>
                <a:cxn ang="0">
                  <a:pos x="5" y="216"/>
                </a:cxn>
                <a:cxn ang="0">
                  <a:pos x="19" y="237"/>
                </a:cxn>
                <a:cxn ang="0">
                  <a:pos x="39" y="264"/>
                </a:cxn>
                <a:cxn ang="0">
                  <a:pos x="63" y="291"/>
                </a:cxn>
                <a:cxn ang="0">
                  <a:pos x="89" y="319"/>
                </a:cxn>
                <a:cxn ang="0">
                  <a:pos x="115" y="345"/>
                </a:cxn>
                <a:cxn ang="0">
                  <a:pos x="139" y="367"/>
                </a:cxn>
                <a:cxn ang="0">
                  <a:pos x="159" y="384"/>
                </a:cxn>
                <a:cxn ang="0">
                  <a:pos x="178" y="396"/>
                </a:cxn>
                <a:cxn ang="0">
                  <a:pos x="199" y="407"/>
                </a:cxn>
                <a:cxn ang="0">
                  <a:pos x="221" y="414"/>
                </a:cxn>
                <a:cxn ang="0">
                  <a:pos x="244" y="414"/>
                </a:cxn>
                <a:cxn ang="0">
                  <a:pos x="263" y="406"/>
                </a:cxn>
                <a:cxn ang="0">
                  <a:pos x="276" y="389"/>
                </a:cxn>
                <a:cxn ang="0">
                  <a:pos x="284" y="360"/>
                </a:cxn>
                <a:cxn ang="0">
                  <a:pos x="284" y="316"/>
                </a:cxn>
                <a:cxn ang="0">
                  <a:pos x="283" y="311"/>
                </a:cxn>
                <a:cxn ang="0">
                  <a:pos x="279" y="299"/>
                </a:cxn>
                <a:cxn ang="0">
                  <a:pos x="273" y="280"/>
                </a:cxn>
                <a:cxn ang="0">
                  <a:pos x="265" y="256"/>
                </a:cxn>
                <a:cxn ang="0">
                  <a:pos x="255" y="230"/>
                </a:cxn>
                <a:cxn ang="0">
                  <a:pos x="245" y="202"/>
                </a:cxn>
                <a:cxn ang="0">
                  <a:pos x="234" y="176"/>
                </a:cxn>
                <a:cxn ang="0">
                  <a:pos x="223" y="151"/>
                </a:cxn>
                <a:cxn ang="0">
                  <a:pos x="215" y="139"/>
                </a:cxn>
                <a:cxn ang="0">
                  <a:pos x="204" y="125"/>
                </a:cxn>
                <a:cxn ang="0">
                  <a:pos x="189" y="110"/>
                </a:cxn>
                <a:cxn ang="0">
                  <a:pos x="171" y="95"/>
                </a:cxn>
                <a:cxn ang="0">
                  <a:pos x="153" y="80"/>
                </a:cxn>
                <a:cxn ang="0">
                  <a:pos x="133" y="64"/>
                </a:cxn>
                <a:cxn ang="0">
                  <a:pos x="113" y="50"/>
                </a:cxn>
                <a:cxn ang="0">
                  <a:pos x="93" y="36"/>
                </a:cxn>
                <a:cxn ang="0">
                  <a:pos x="73" y="25"/>
                </a:cxn>
                <a:cxn ang="0">
                  <a:pos x="55" y="15"/>
                </a:cxn>
                <a:cxn ang="0">
                  <a:pos x="39" y="6"/>
                </a:cxn>
                <a:cxn ang="0">
                  <a:pos x="25" y="1"/>
                </a:cxn>
                <a:cxn ang="0">
                  <a:pos x="15" y="0"/>
                </a:cxn>
                <a:cxn ang="0">
                  <a:pos x="10" y="1"/>
                </a:cxn>
                <a:cxn ang="0">
                  <a:pos x="9" y="6"/>
                </a:cxn>
                <a:cxn ang="0">
                  <a:pos x="13" y="16"/>
                </a:cxn>
                <a:cxn ang="0">
                  <a:pos x="23" y="41"/>
                </a:cxn>
                <a:cxn ang="0">
                  <a:pos x="26" y="67"/>
                </a:cxn>
                <a:cxn ang="0">
                  <a:pos x="24" y="94"/>
                </a:cxn>
                <a:cxn ang="0">
                  <a:pos x="20" y="119"/>
                </a:cxn>
                <a:cxn ang="0">
                  <a:pos x="13" y="144"/>
                </a:cxn>
                <a:cxn ang="0">
                  <a:pos x="6" y="166"/>
                </a:cxn>
                <a:cxn ang="0">
                  <a:pos x="1" y="185"/>
                </a:cxn>
                <a:cxn ang="0">
                  <a:pos x="0" y="200"/>
                </a:cxn>
              </a:cxnLst>
              <a:rect l="0" t="0" r="r" b="b"/>
              <a:pathLst>
                <a:path w="284" h="414">
                  <a:moveTo>
                    <a:pt x="0" y="200"/>
                  </a:moveTo>
                  <a:lnTo>
                    <a:pt x="5" y="216"/>
                  </a:lnTo>
                  <a:lnTo>
                    <a:pt x="19" y="237"/>
                  </a:lnTo>
                  <a:lnTo>
                    <a:pt x="39" y="264"/>
                  </a:lnTo>
                  <a:lnTo>
                    <a:pt x="63" y="291"/>
                  </a:lnTo>
                  <a:lnTo>
                    <a:pt x="89" y="319"/>
                  </a:lnTo>
                  <a:lnTo>
                    <a:pt x="115" y="345"/>
                  </a:lnTo>
                  <a:lnTo>
                    <a:pt x="139" y="367"/>
                  </a:lnTo>
                  <a:lnTo>
                    <a:pt x="159" y="384"/>
                  </a:lnTo>
                  <a:lnTo>
                    <a:pt x="178" y="396"/>
                  </a:lnTo>
                  <a:lnTo>
                    <a:pt x="199" y="407"/>
                  </a:lnTo>
                  <a:lnTo>
                    <a:pt x="221" y="414"/>
                  </a:lnTo>
                  <a:lnTo>
                    <a:pt x="244" y="414"/>
                  </a:lnTo>
                  <a:lnTo>
                    <a:pt x="263" y="406"/>
                  </a:lnTo>
                  <a:lnTo>
                    <a:pt x="276" y="389"/>
                  </a:lnTo>
                  <a:lnTo>
                    <a:pt x="284" y="360"/>
                  </a:lnTo>
                  <a:lnTo>
                    <a:pt x="284" y="316"/>
                  </a:lnTo>
                  <a:lnTo>
                    <a:pt x="283" y="311"/>
                  </a:lnTo>
                  <a:lnTo>
                    <a:pt x="279" y="299"/>
                  </a:lnTo>
                  <a:lnTo>
                    <a:pt x="273" y="280"/>
                  </a:lnTo>
                  <a:lnTo>
                    <a:pt x="265" y="256"/>
                  </a:lnTo>
                  <a:lnTo>
                    <a:pt x="255" y="230"/>
                  </a:lnTo>
                  <a:lnTo>
                    <a:pt x="245" y="202"/>
                  </a:lnTo>
                  <a:lnTo>
                    <a:pt x="234" y="176"/>
                  </a:lnTo>
                  <a:lnTo>
                    <a:pt x="223" y="151"/>
                  </a:lnTo>
                  <a:lnTo>
                    <a:pt x="215" y="139"/>
                  </a:lnTo>
                  <a:lnTo>
                    <a:pt x="204" y="125"/>
                  </a:lnTo>
                  <a:lnTo>
                    <a:pt x="189" y="110"/>
                  </a:lnTo>
                  <a:lnTo>
                    <a:pt x="171" y="95"/>
                  </a:lnTo>
                  <a:lnTo>
                    <a:pt x="153" y="80"/>
                  </a:lnTo>
                  <a:lnTo>
                    <a:pt x="133" y="64"/>
                  </a:lnTo>
                  <a:lnTo>
                    <a:pt x="113" y="50"/>
                  </a:lnTo>
                  <a:lnTo>
                    <a:pt x="93" y="36"/>
                  </a:lnTo>
                  <a:lnTo>
                    <a:pt x="73" y="25"/>
                  </a:lnTo>
                  <a:lnTo>
                    <a:pt x="55" y="15"/>
                  </a:lnTo>
                  <a:lnTo>
                    <a:pt x="39" y="6"/>
                  </a:lnTo>
                  <a:lnTo>
                    <a:pt x="25" y="1"/>
                  </a:lnTo>
                  <a:lnTo>
                    <a:pt x="15" y="0"/>
                  </a:lnTo>
                  <a:lnTo>
                    <a:pt x="10" y="1"/>
                  </a:lnTo>
                  <a:lnTo>
                    <a:pt x="9" y="6"/>
                  </a:lnTo>
                  <a:lnTo>
                    <a:pt x="13" y="16"/>
                  </a:lnTo>
                  <a:lnTo>
                    <a:pt x="23" y="41"/>
                  </a:lnTo>
                  <a:lnTo>
                    <a:pt x="26" y="67"/>
                  </a:lnTo>
                  <a:lnTo>
                    <a:pt x="24" y="94"/>
                  </a:lnTo>
                  <a:lnTo>
                    <a:pt x="20" y="119"/>
                  </a:lnTo>
                  <a:lnTo>
                    <a:pt x="13" y="144"/>
                  </a:lnTo>
                  <a:lnTo>
                    <a:pt x="6" y="166"/>
                  </a:lnTo>
                  <a:lnTo>
                    <a:pt x="1" y="185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EAD3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078" y="3606"/>
              <a:ext cx="67" cy="99"/>
            </a:xfrm>
            <a:custGeom>
              <a:avLst/>
              <a:gdLst/>
              <a:ahLst/>
              <a:cxnLst>
                <a:cxn ang="0">
                  <a:pos x="0" y="191"/>
                </a:cxn>
                <a:cxn ang="0">
                  <a:pos x="5" y="206"/>
                </a:cxn>
                <a:cxn ang="0">
                  <a:pos x="18" y="228"/>
                </a:cxn>
                <a:cxn ang="0">
                  <a:pos x="37" y="253"/>
                </a:cxn>
                <a:cxn ang="0">
                  <a:pos x="59" y="279"/>
                </a:cxn>
                <a:cxn ang="0">
                  <a:pos x="83" y="305"/>
                </a:cxn>
                <a:cxn ang="0">
                  <a:pos x="107" y="330"/>
                </a:cxn>
                <a:cxn ang="0">
                  <a:pos x="129" y="351"/>
                </a:cxn>
                <a:cxn ang="0">
                  <a:pos x="148" y="368"/>
                </a:cxn>
                <a:cxn ang="0">
                  <a:pos x="167" y="380"/>
                </a:cxn>
                <a:cxn ang="0">
                  <a:pos x="187" y="390"/>
                </a:cxn>
                <a:cxn ang="0">
                  <a:pos x="208" y="396"/>
                </a:cxn>
                <a:cxn ang="0">
                  <a:pos x="228" y="396"/>
                </a:cxn>
                <a:cxn ang="0">
                  <a:pos x="247" y="389"/>
                </a:cxn>
                <a:cxn ang="0">
                  <a:pos x="259" y="371"/>
                </a:cxn>
                <a:cxn ang="0">
                  <a:pos x="267" y="344"/>
                </a:cxn>
                <a:cxn ang="0">
                  <a:pos x="267" y="303"/>
                </a:cxn>
                <a:cxn ang="0">
                  <a:pos x="265" y="299"/>
                </a:cxn>
                <a:cxn ang="0">
                  <a:pos x="262" y="286"/>
                </a:cxn>
                <a:cxn ang="0">
                  <a:pos x="257" y="269"/>
                </a:cxn>
                <a:cxn ang="0">
                  <a:pos x="249" y="246"/>
                </a:cxn>
                <a:cxn ang="0">
                  <a:pos x="240" y="221"/>
                </a:cxn>
                <a:cxn ang="0">
                  <a:pos x="230" y="195"/>
                </a:cxn>
                <a:cxn ang="0">
                  <a:pos x="220" y="169"/>
                </a:cxn>
                <a:cxn ang="0">
                  <a:pos x="209" y="145"/>
                </a:cxn>
                <a:cxn ang="0">
                  <a:pos x="202" y="134"/>
                </a:cxn>
                <a:cxn ang="0">
                  <a:pos x="192" y="120"/>
                </a:cxn>
                <a:cxn ang="0">
                  <a:pos x="178" y="106"/>
                </a:cxn>
                <a:cxn ang="0">
                  <a:pos x="162" y="91"/>
                </a:cxn>
                <a:cxn ang="0">
                  <a:pos x="144" y="76"/>
                </a:cxn>
                <a:cxn ang="0">
                  <a:pos x="125" y="63"/>
                </a:cxn>
                <a:cxn ang="0">
                  <a:pos x="107" y="49"/>
                </a:cxn>
                <a:cxn ang="0">
                  <a:pos x="88" y="35"/>
                </a:cxn>
                <a:cxn ang="0">
                  <a:pos x="69" y="24"/>
                </a:cxn>
                <a:cxn ang="0">
                  <a:pos x="53" y="15"/>
                </a:cxn>
                <a:cxn ang="0">
                  <a:pos x="38" y="8"/>
                </a:cxn>
                <a:cxn ang="0">
                  <a:pos x="25" y="3"/>
                </a:cxn>
                <a:cxn ang="0">
                  <a:pos x="15" y="0"/>
                </a:cxn>
                <a:cxn ang="0">
                  <a:pos x="10" y="1"/>
                </a:cxn>
                <a:cxn ang="0">
                  <a:pos x="9" y="8"/>
                </a:cxn>
                <a:cxn ang="0">
                  <a:pos x="13" y="16"/>
                </a:cxn>
                <a:cxn ang="0">
                  <a:pos x="22" y="40"/>
                </a:cxn>
                <a:cxn ang="0">
                  <a:pos x="25" y="65"/>
                </a:cxn>
                <a:cxn ang="0">
                  <a:pos x="23" y="90"/>
                </a:cxn>
                <a:cxn ang="0">
                  <a:pos x="19" y="115"/>
                </a:cxn>
                <a:cxn ang="0">
                  <a:pos x="13" y="138"/>
                </a:cxn>
                <a:cxn ang="0">
                  <a:pos x="7" y="159"/>
                </a:cxn>
                <a:cxn ang="0">
                  <a:pos x="2" y="178"/>
                </a:cxn>
                <a:cxn ang="0">
                  <a:pos x="0" y="191"/>
                </a:cxn>
              </a:cxnLst>
              <a:rect l="0" t="0" r="r" b="b"/>
              <a:pathLst>
                <a:path w="267" h="396">
                  <a:moveTo>
                    <a:pt x="0" y="191"/>
                  </a:moveTo>
                  <a:lnTo>
                    <a:pt x="5" y="206"/>
                  </a:lnTo>
                  <a:lnTo>
                    <a:pt x="18" y="228"/>
                  </a:lnTo>
                  <a:lnTo>
                    <a:pt x="37" y="253"/>
                  </a:lnTo>
                  <a:lnTo>
                    <a:pt x="59" y="279"/>
                  </a:lnTo>
                  <a:lnTo>
                    <a:pt x="83" y="305"/>
                  </a:lnTo>
                  <a:lnTo>
                    <a:pt x="107" y="330"/>
                  </a:lnTo>
                  <a:lnTo>
                    <a:pt x="129" y="351"/>
                  </a:lnTo>
                  <a:lnTo>
                    <a:pt x="148" y="368"/>
                  </a:lnTo>
                  <a:lnTo>
                    <a:pt x="167" y="380"/>
                  </a:lnTo>
                  <a:lnTo>
                    <a:pt x="187" y="390"/>
                  </a:lnTo>
                  <a:lnTo>
                    <a:pt x="208" y="396"/>
                  </a:lnTo>
                  <a:lnTo>
                    <a:pt x="228" y="396"/>
                  </a:lnTo>
                  <a:lnTo>
                    <a:pt x="247" y="389"/>
                  </a:lnTo>
                  <a:lnTo>
                    <a:pt x="259" y="371"/>
                  </a:lnTo>
                  <a:lnTo>
                    <a:pt x="267" y="344"/>
                  </a:lnTo>
                  <a:lnTo>
                    <a:pt x="267" y="303"/>
                  </a:lnTo>
                  <a:lnTo>
                    <a:pt x="265" y="299"/>
                  </a:lnTo>
                  <a:lnTo>
                    <a:pt x="262" y="286"/>
                  </a:lnTo>
                  <a:lnTo>
                    <a:pt x="257" y="269"/>
                  </a:lnTo>
                  <a:lnTo>
                    <a:pt x="249" y="246"/>
                  </a:lnTo>
                  <a:lnTo>
                    <a:pt x="240" y="221"/>
                  </a:lnTo>
                  <a:lnTo>
                    <a:pt x="230" y="195"/>
                  </a:lnTo>
                  <a:lnTo>
                    <a:pt x="220" y="169"/>
                  </a:lnTo>
                  <a:lnTo>
                    <a:pt x="209" y="145"/>
                  </a:lnTo>
                  <a:lnTo>
                    <a:pt x="202" y="134"/>
                  </a:lnTo>
                  <a:lnTo>
                    <a:pt x="192" y="120"/>
                  </a:lnTo>
                  <a:lnTo>
                    <a:pt x="178" y="106"/>
                  </a:lnTo>
                  <a:lnTo>
                    <a:pt x="162" y="91"/>
                  </a:lnTo>
                  <a:lnTo>
                    <a:pt x="144" y="76"/>
                  </a:lnTo>
                  <a:lnTo>
                    <a:pt x="125" y="63"/>
                  </a:lnTo>
                  <a:lnTo>
                    <a:pt x="107" y="49"/>
                  </a:lnTo>
                  <a:lnTo>
                    <a:pt x="88" y="35"/>
                  </a:lnTo>
                  <a:lnTo>
                    <a:pt x="69" y="24"/>
                  </a:lnTo>
                  <a:lnTo>
                    <a:pt x="53" y="15"/>
                  </a:lnTo>
                  <a:lnTo>
                    <a:pt x="38" y="8"/>
                  </a:lnTo>
                  <a:lnTo>
                    <a:pt x="25" y="3"/>
                  </a:lnTo>
                  <a:lnTo>
                    <a:pt x="15" y="0"/>
                  </a:lnTo>
                  <a:lnTo>
                    <a:pt x="10" y="1"/>
                  </a:lnTo>
                  <a:lnTo>
                    <a:pt x="9" y="8"/>
                  </a:lnTo>
                  <a:lnTo>
                    <a:pt x="13" y="16"/>
                  </a:lnTo>
                  <a:lnTo>
                    <a:pt x="22" y="40"/>
                  </a:lnTo>
                  <a:lnTo>
                    <a:pt x="25" y="65"/>
                  </a:lnTo>
                  <a:lnTo>
                    <a:pt x="23" y="90"/>
                  </a:lnTo>
                  <a:lnTo>
                    <a:pt x="19" y="115"/>
                  </a:lnTo>
                  <a:lnTo>
                    <a:pt x="13" y="138"/>
                  </a:lnTo>
                  <a:lnTo>
                    <a:pt x="7" y="159"/>
                  </a:lnTo>
                  <a:lnTo>
                    <a:pt x="2" y="178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rgbClr val="E0BCA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081" y="3609"/>
              <a:ext cx="62" cy="94"/>
            </a:xfrm>
            <a:custGeom>
              <a:avLst/>
              <a:gdLst/>
              <a:ahLst/>
              <a:cxnLst>
                <a:cxn ang="0">
                  <a:pos x="0" y="182"/>
                </a:cxn>
                <a:cxn ang="0">
                  <a:pos x="5" y="197"/>
                </a:cxn>
                <a:cxn ang="0">
                  <a:pos x="16" y="217"/>
                </a:cxn>
                <a:cxn ang="0">
                  <a:pos x="33" y="241"/>
                </a:cxn>
                <a:cxn ang="0">
                  <a:pos x="53" y="266"/>
                </a:cxn>
                <a:cxn ang="0">
                  <a:pos x="76" y="291"/>
                </a:cxn>
                <a:cxn ang="0">
                  <a:pos x="98" y="315"/>
                </a:cxn>
                <a:cxn ang="0">
                  <a:pos x="120" y="335"/>
                </a:cxn>
                <a:cxn ang="0">
                  <a:pos x="137" y="350"/>
                </a:cxn>
                <a:cxn ang="0">
                  <a:pos x="153" y="361"/>
                </a:cxn>
                <a:cxn ang="0">
                  <a:pos x="173" y="371"/>
                </a:cxn>
                <a:cxn ang="0">
                  <a:pos x="193" y="376"/>
                </a:cxn>
                <a:cxn ang="0">
                  <a:pos x="212" y="376"/>
                </a:cxn>
                <a:cxn ang="0">
                  <a:pos x="228" y="370"/>
                </a:cxn>
                <a:cxn ang="0">
                  <a:pos x="241" y="353"/>
                </a:cxn>
                <a:cxn ang="0">
                  <a:pos x="247" y="326"/>
                </a:cxn>
                <a:cxn ang="0">
                  <a:pos x="247" y="287"/>
                </a:cxn>
                <a:cxn ang="0">
                  <a:pos x="246" y="283"/>
                </a:cxn>
                <a:cxn ang="0">
                  <a:pos x="242" y="271"/>
                </a:cxn>
                <a:cxn ang="0">
                  <a:pos x="237" y="255"/>
                </a:cxn>
                <a:cxn ang="0">
                  <a:pos x="231" y="232"/>
                </a:cxn>
                <a:cxn ang="0">
                  <a:pos x="223" y="208"/>
                </a:cxn>
                <a:cxn ang="0">
                  <a:pos x="213" y="183"/>
                </a:cxn>
                <a:cxn ang="0">
                  <a:pos x="205" y="158"/>
                </a:cxn>
                <a:cxn ang="0">
                  <a:pos x="195" y="136"/>
                </a:cxn>
                <a:cxn ang="0">
                  <a:pos x="188" y="125"/>
                </a:cxn>
                <a:cxn ang="0">
                  <a:pos x="178" y="112"/>
                </a:cxn>
                <a:cxn ang="0">
                  <a:pos x="166" y="100"/>
                </a:cxn>
                <a:cxn ang="0">
                  <a:pos x="151" y="86"/>
                </a:cxn>
                <a:cxn ang="0">
                  <a:pos x="135" y="72"/>
                </a:cxn>
                <a:cxn ang="0">
                  <a:pos x="117" y="58"/>
                </a:cxn>
                <a:cxn ang="0">
                  <a:pos x="100" y="45"/>
                </a:cxn>
                <a:cxn ang="0">
                  <a:pos x="82" y="32"/>
                </a:cxn>
                <a:cxn ang="0">
                  <a:pos x="65" y="22"/>
                </a:cxn>
                <a:cxn ang="0">
                  <a:pos x="48" y="12"/>
                </a:cxn>
                <a:cxn ang="0">
                  <a:pos x="35" y="6"/>
                </a:cxn>
                <a:cxn ang="0">
                  <a:pos x="23" y="1"/>
                </a:cxn>
                <a:cxn ang="0">
                  <a:pos x="15" y="0"/>
                </a:cxn>
                <a:cxn ang="0">
                  <a:pos x="8" y="1"/>
                </a:cxn>
                <a:cxn ang="0">
                  <a:pos x="7" y="6"/>
                </a:cxn>
                <a:cxn ang="0">
                  <a:pos x="11" y="15"/>
                </a:cxn>
                <a:cxn ang="0">
                  <a:pos x="20" y="37"/>
                </a:cxn>
                <a:cxn ang="0">
                  <a:pos x="22" y="61"/>
                </a:cxn>
                <a:cxn ang="0">
                  <a:pos x="21" y="85"/>
                </a:cxn>
                <a:cxn ang="0">
                  <a:pos x="17" y="108"/>
                </a:cxn>
                <a:cxn ang="0">
                  <a:pos x="11" y="131"/>
                </a:cxn>
                <a:cxn ang="0">
                  <a:pos x="6" y="151"/>
                </a:cxn>
                <a:cxn ang="0">
                  <a:pos x="1" y="168"/>
                </a:cxn>
                <a:cxn ang="0">
                  <a:pos x="0" y="182"/>
                </a:cxn>
              </a:cxnLst>
              <a:rect l="0" t="0" r="r" b="b"/>
              <a:pathLst>
                <a:path w="247" h="376">
                  <a:moveTo>
                    <a:pt x="0" y="182"/>
                  </a:moveTo>
                  <a:lnTo>
                    <a:pt x="5" y="197"/>
                  </a:lnTo>
                  <a:lnTo>
                    <a:pt x="16" y="217"/>
                  </a:lnTo>
                  <a:lnTo>
                    <a:pt x="33" y="241"/>
                  </a:lnTo>
                  <a:lnTo>
                    <a:pt x="53" y="266"/>
                  </a:lnTo>
                  <a:lnTo>
                    <a:pt x="76" y="291"/>
                  </a:lnTo>
                  <a:lnTo>
                    <a:pt x="98" y="315"/>
                  </a:lnTo>
                  <a:lnTo>
                    <a:pt x="120" y="335"/>
                  </a:lnTo>
                  <a:lnTo>
                    <a:pt x="137" y="350"/>
                  </a:lnTo>
                  <a:lnTo>
                    <a:pt x="153" y="361"/>
                  </a:lnTo>
                  <a:lnTo>
                    <a:pt x="173" y="371"/>
                  </a:lnTo>
                  <a:lnTo>
                    <a:pt x="193" y="376"/>
                  </a:lnTo>
                  <a:lnTo>
                    <a:pt x="212" y="376"/>
                  </a:lnTo>
                  <a:lnTo>
                    <a:pt x="228" y="370"/>
                  </a:lnTo>
                  <a:lnTo>
                    <a:pt x="241" y="353"/>
                  </a:lnTo>
                  <a:lnTo>
                    <a:pt x="247" y="326"/>
                  </a:lnTo>
                  <a:lnTo>
                    <a:pt x="247" y="287"/>
                  </a:lnTo>
                  <a:lnTo>
                    <a:pt x="246" y="283"/>
                  </a:lnTo>
                  <a:lnTo>
                    <a:pt x="242" y="271"/>
                  </a:lnTo>
                  <a:lnTo>
                    <a:pt x="237" y="255"/>
                  </a:lnTo>
                  <a:lnTo>
                    <a:pt x="231" y="232"/>
                  </a:lnTo>
                  <a:lnTo>
                    <a:pt x="223" y="208"/>
                  </a:lnTo>
                  <a:lnTo>
                    <a:pt x="213" y="183"/>
                  </a:lnTo>
                  <a:lnTo>
                    <a:pt x="205" y="158"/>
                  </a:lnTo>
                  <a:lnTo>
                    <a:pt x="195" y="136"/>
                  </a:lnTo>
                  <a:lnTo>
                    <a:pt x="188" y="125"/>
                  </a:lnTo>
                  <a:lnTo>
                    <a:pt x="178" y="112"/>
                  </a:lnTo>
                  <a:lnTo>
                    <a:pt x="166" y="100"/>
                  </a:lnTo>
                  <a:lnTo>
                    <a:pt x="151" y="86"/>
                  </a:lnTo>
                  <a:lnTo>
                    <a:pt x="135" y="72"/>
                  </a:lnTo>
                  <a:lnTo>
                    <a:pt x="117" y="58"/>
                  </a:lnTo>
                  <a:lnTo>
                    <a:pt x="100" y="45"/>
                  </a:lnTo>
                  <a:lnTo>
                    <a:pt x="82" y="32"/>
                  </a:lnTo>
                  <a:lnTo>
                    <a:pt x="65" y="22"/>
                  </a:lnTo>
                  <a:lnTo>
                    <a:pt x="48" y="12"/>
                  </a:lnTo>
                  <a:lnTo>
                    <a:pt x="35" y="6"/>
                  </a:lnTo>
                  <a:lnTo>
                    <a:pt x="23" y="1"/>
                  </a:lnTo>
                  <a:lnTo>
                    <a:pt x="15" y="0"/>
                  </a:lnTo>
                  <a:lnTo>
                    <a:pt x="8" y="1"/>
                  </a:lnTo>
                  <a:lnTo>
                    <a:pt x="7" y="6"/>
                  </a:lnTo>
                  <a:lnTo>
                    <a:pt x="11" y="15"/>
                  </a:lnTo>
                  <a:lnTo>
                    <a:pt x="20" y="37"/>
                  </a:lnTo>
                  <a:lnTo>
                    <a:pt x="22" y="61"/>
                  </a:lnTo>
                  <a:lnTo>
                    <a:pt x="21" y="85"/>
                  </a:lnTo>
                  <a:lnTo>
                    <a:pt x="17" y="108"/>
                  </a:lnTo>
                  <a:lnTo>
                    <a:pt x="11" y="131"/>
                  </a:lnTo>
                  <a:lnTo>
                    <a:pt x="6" y="151"/>
                  </a:lnTo>
                  <a:lnTo>
                    <a:pt x="1" y="168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D3A58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84" y="3612"/>
              <a:ext cx="57" cy="90"/>
            </a:xfrm>
            <a:custGeom>
              <a:avLst/>
              <a:gdLst/>
              <a:ahLst/>
              <a:cxnLst>
                <a:cxn ang="0">
                  <a:pos x="0" y="173"/>
                </a:cxn>
                <a:cxn ang="0">
                  <a:pos x="4" y="186"/>
                </a:cxn>
                <a:cxn ang="0">
                  <a:pos x="15" y="206"/>
                </a:cxn>
                <a:cxn ang="0">
                  <a:pos x="31" y="228"/>
                </a:cxn>
                <a:cxn ang="0">
                  <a:pos x="50" y="253"/>
                </a:cxn>
                <a:cxn ang="0">
                  <a:pos x="71" y="276"/>
                </a:cxn>
                <a:cxn ang="0">
                  <a:pos x="92" y="299"/>
                </a:cxn>
                <a:cxn ang="0">
                  <a:pos x="111" y="318"/>
                </a:cxn>
                <a:cxn ang="0">
                  <a:pos x="127" y="333"/>
                </a:cxn>
                <a:cxn ang="0">
                  <a:pos x="142" y="344"/>
                </a:cxn>
                <a:cxn ang="0">
                  <a:pos x="160" y="353"/>
                </a:cxn>
                <a:cxn ang="0">
                  <a:pos x="179" y="358"/>
                </a:cxn>
                <a:cxn ang="0">
                  <a:pos x="196" y="358"/>
                </a:cxn>
                <a:cxn ang="0">
                  <a:pos x="211" y="350"/>
                </a:cxn>
                <a:cxn ang="0">
                  <a:pos x="224" y="335"/>
                </a:cxn>
                <a:cxn ang="0">
                  <a:pos x="230" y="310"/>
                </a:cxn>
                <a:cxn ang="0">
                  <a:pos x="230" y="273"/>
                </a:cxn>
                <a:cxn ang="0">
                  <a:pos x="229" y="269"/>
                </a:cxn>
                <a:cxn ang="0">
                  <a:pos x="226" y="258"/>
                </a:cxn>
                <a:cxn ang="0">
                  <a:pos x="221" y="241"/>
                </a:cxn>
                <a:cxn ang="0">
                  <a:pos x="215" y="221"/>
                </a:cxn>
                <a:cxn ang="0">
                  <a:pos x="207" y="198"/>
                </a:cxn>
                <a:cxn ang="0">
                  <a:pos x="200" y="174"/>
                </a:cxn>
                <a:cxn ang="0">
                  <a:pos x="191" y="150"/>
                </a:cxn>
                <a:cxn ang="0">
                  <a:pos x="182" y="129"/>
                </a:cxn>
                <a:cxn ang="0">
                  <a:pos x="176" y="119"/>
                </a:cxn>
                <a:cxn ang="0">
                  <a:pos x="166" y="106"/>
                </a:cxn>
                <a:cxn ang="0">
                  <a:pos x="155" y="94"/>
                </a:cxn>
                <a:cxn ang="0">
                  <a:pos x="141" y="81"/>
                </a:cxn>
                <a:cxn ang="0">
                  <a:pos x="126" y="68"/>
                </a:cxn>
                <a:cxn ang="0">
                  <a:pos x="110" y="55"/>
                </a:cxn>
                <a:cxn ang="0">
                  <a:pos x="92" y="43"/>
                </a:cxn>
                <a:cxn ang="0">
                  <a:pos x="76" y="31"/>
                </a:cxn>
                <a:cxn ang="0">
                  <a:pos x="60" y="21"/>
                </a:cxn>
                <a:cxn ang="0">
                  <a:pos x="46" y="13"/>
                </a:cxn>
                <a:cxn ang="0">
                  <a:pos x="32" y="5"/>
                </a:cxn>
                <a:cxn ang="0">
                  <a:pos x="21" y="1"/>
                </a:cxn>
                <a:cxn ang="0">
                  <a:pos x="14" y="0"/>
                </a:cxn>
                <a:cxn ang="0">
                  <a:pos x="9" y="1"/>
                </a:cxn>
                <a:cxn ang="0">
                  <a:pos x="7" y="5"/>
                </a:cxn>
                <a:cxn ang="0">
                  <a:pos x="11" y="14"/>
                </a:cxn>
                <a:cxn ang="0">
                  <a:pos x="19" y="35"/>
                </a:cxn>
                <a:cxn ang="0">
                  <a:pos x="21" y="59"/>
                </a:cxn>
                <a:cxn ang="0">
                  <a:pos x="20" y="81"/>
                </a:cxn>
                <a:cxn ang="0">
                  <a:pos x="16" y="104"/>
                </a:cxn>
                <a:cxn ang="0">
                  <a:pos x="10" y="125"/>
                </a:cxn>
                <a:cxn ang="0">
                  <a:pos x="5" y="144"/>
                </a:cxn>
                <a:cxn ang="0">
                  <a:pos x="1" y="160"/>
                </a:cxn>
                <a:cxn ang="0">
                  <a:pos x="0" y="173"/>
                </a:cxn>
              </a:cxnLst>
              <a:rect l="0" t="0" r="r" b="b"/>
              <a:pathLst>
                <a:path w="230" h="358">
                  <a:moveTo>
                    <a:pt x="0" y="173"/>
                  </a:moveTo>
                  <a:lnTo>
                    <a:pt x="4" y="186"/>
                  </a:lnTo>
                  <a:lnTo>
                    <a:pt x="15" y="206"/>
                  </a:lnTo>
                  <a:lnTo>
                    <a:pt x="31" y="228"/>
                  </a:lnTo>
                  <a:lnTo>
                    <a:pt x="50" y="253"/>
                  </a:lnTo>
                  <a:lnTo>
                    <a:pt x="71" y="276"/>
                  </a:lnTo>
                  <a:lnTo>
                    <a:pt x="92" y="299"/>
                  </a:lnTo>
                  <a:lnTo>
                    <a:pt x="111" y="318"/>
                  </a:lnTo>
                  <a:lnTo>
                    <a:pt x="127" y="333"/>
                  </a:lnTo>
                  <a:lnTo>
                    <a:pt x="142" y="344"/>
                  </a:lnTo>
                  <a:lnTo>
                    <a:pt x="160" y="353"/>
                  </a:lnTo>
                  <a:lnTo>
                    <a:pt x="179" y="358"/>
                  </a:lnTo>
                  <a:lnTo>
                    <a:pt x="196" y="358"/>
                  </a:lnTo>
                  <a:lnTo>
                    <a:pt x="211" y="350"/>
                  </a:lnTo>
                  <a:lnTo>
                    <a:pt x="224" y="335"/>
                  </a:lnTo>
                  <a:lnTo>
                    <a:pt x="230" y="310"/>
                  </a:lnTo>
                  <a:lnTo>
                    <a:pt x="230" y="273"/>
                  </a:lnTo>
                  <a:lnTo>
                    <a:pt x="229" y="269"/>
                  </a:lnTo>
                  <a:lnTo>
                    <a:pt x="226" y="258"/>
                  </a:lnTo>
                  <a:lnTo>
                    <a:pt x="221" y="241"/>
                  </a:lnTo>
                  <a:lnTo>
                    <a:pt x="215" y="221"/>
                  </a:lnTo>
                  <a:lnTo>
                    <a:pt x="207" y="198"/>
                  </a:lnTo>
                  <a:lnTo>
                    <a:pt x="200" y="174"/>
                  </a:lnTo>
                  <a:lnTo>
                    <a:pt x="191" y="150"/>
                  </a:lnTo>
                  <a:lnTo>
                    <a:pt x="182" y="129"/>
                  </a:lnTo>
                  <a:lnTo>
                    <a:pt x="176" y="119"/>
                  </a:lnTo>
                  <a:lnTo>
                    <a:pt x="166" y="106"/>
                  </a:lnTo>
                  <a:lnTo>
                    <a:pt x="155" y="94"/>
                  </a:lnTo>
                  <a:lnTo>
                    <a:pt x="141" y="81"/>
                  </a:lnTo>
                  <a:lnTo>
                    <a:pt x="126" y="68"/>
                  </a:lnTo>
                  <a:lnTo>
                    <a:pt x="110" y="55"/>
                  </a:lnTo>
                  <a:lnTo>
                    <a:pt x="92" y="43"/>
                  </a:lnTo>
                  <a:lnTo>
                    <a:pt x="76" y="31"/>
                  </a:lnTo>
                  <a:lnTo>
                    <a:pt x="60" y="21"/>
                  </a:lnTo>
                  <a:lnTo>
                    <a:pt x="46" y="13"/>
                  </a:lnTo>
                  <a:lnTo>
                    <a:pt x="32" y="5"/>
                  </a:lnTo>
                  <a:lnTo>
                    <a:pt x="21" y="1"/>
                  </a:lnTo>
                  <a:lnTo>
                    <a:pt x="14" y="0"/>
                  </a:lnTo>
                  <a:lnTo>
                    <a:pt x="9" y="1"/>
                  </a:lnTo>
                  <a:lnTo>
                    <a:pt x="7" y="5"/>
                  </a:lnTo>
                  <a:lnTo>
                    <a:pt x="11" y="14"/>
                  </a:lnTo>
                  <a:lnTo>
                    <a:pt x="19" y="35"/>
                  </a:lnTo>
                  <a:lnTo>
                    <a:pt x="21" y="59"/>
                  </a:lnTo>
                  <a:lnTo>
                    <a:pt x="20" y="81"/>
                  </a:lnTo>
                  <a:lnTo>
                    <a:pt x="16" y="104"/>
                  </a:lnTo>
                  <a:lnTo>
                    <a:pt x="10" y="125"/>
                  </a:lnTo>
                  <a:lnTo>
                    <a:pt x="5" y="144"/>
                  </a:lnTo>
                  <a:lnTo>
                    <a:pt x="1" y="16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CC91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1087" y="3615"/>
              <a:ext cx="53" cy="85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4" y="177"/>
                </a:cxn>
                <a:cxn ang="0">
                  <a:pos x="14" y="195"/>
                </a:cxn>
                <a:cxn ang="0">
                  <a:pos x="28" y="216"/>
                </a:cxn>
                <a:cxn ang="0">
                  <a:pos x="45" y="238"/>
                </a:cxn>
                <a:cxn ang="0">
                  <a:pos x="65" y="262"/>
                </a:cxn>
                <a:cxn ang="0">
                  <a:pos x="84" y="283"/>
                </a:cxn>
                <a:cxn ang="0">
                  <a:pos x="101" y="301"/>
                </a:cxn>
                <a:cxn ang="0">
                  <a:pos x="116" y="315"/>
                </a:cxn>
                <a:cxn ang="0">
                  <a:pos x="131" y="325"/>
                </a:cxn>
                <a:cxn ang="0">
                  <a:pos x="148" y="333"/>
                </a:cxn>
                <a:cxn ang="0">
                  <a:pos x="165" y="338"/>
                </a:cxn>
                <a:cxn ang="0">
                  <a:pos x="181" y="338"/>
                </a:cxn>
                <a:cxn ang="0">
                  <a:pos x="195" y="331"/>
                </a:cxn>
                <a:cxn ang="0">
                  <a:pos x="206" y="317"/>
                </a:cxn>
                <a:cxn ang="0">
                  <a:pos x="213" y="292"/>
                </a:cxn>
                <a:cxn ang="0">
                  <a:pos x="213" y="257"/>
                </a:cxn>
                <a:cxn ang="0">
                  <a:pos x="211" y="253"/>
                </a:cxn>
                <a:cxn ang="0">
                  <a:pos x="209" y="243"/>
                </a:cxn>
                <a:cxn ang="0">
                  <a:pos x="204" y="227"/>
                </a:cxn>
                <a:cxn ang="0">
                  <a:pos x="199" y="207"/>
                </a:cxn>
                <a:cxn ang="0">
                  <a:pos x="193" y="186"/>
                </a:cxn>
                <a:cxn ang="0">
                  <a:pos x="185" y="163"/>
                </a:cxn>
                <a:cxn ang="0">
                  <a:pos x="176" y="141"/>
                </a:cxn>
                <a:cxn ang="0">
                  <a:pos x="169" y="121"/>
                </a:cxn>
                <a:cxn ang="0">
                  <a:pos x="155" y="100"/>
                </a:cxn>
                <a:cxn ang="0">
                  <a:pos x="131" y="76"/>
                </a:cxn>
                <a:cxn ang="0">
                  <a:pos x="101" y="51"/>
                </a:cxn>
                <a:cxn ang="0">
                  <a:pos x="71" y="28"/>
                </a:cxn>
                <a:cxn ang="0">
                  <a:pos x="43" y="11"/>
                </a:cxn>
                <a:cxn ang="0">
                  <a:pos x="21" y="0"/>
                </a:cxn>
                <a:cxn ang="0">
                  <a:pos x="9" y="0"/>
                </a:cxn>
                <a:cxn ang="0">
                  <a:pos x="11" y="12"/>
                </a:cxn>
                <a:cxn ang="0">
                  <a:pos x="19" y="33"/>
                </a:cxn>
                <a:cxn ang="0">
                  <a:pos x="20" y="55"/>
                </a:cxn>
                <a:cxn ang="0">
                  <a:pos x="19" y="76"/>
                </a:cxn>
                <a:cxn ang="0">
                  <a:pos x="15" y="97"/>
                </a:cxn>
                <a:cxn ang="0">
                  <a:pos x="10" y="117"/>
                </a:cxn>
                <a:cxn ang="0">
                  <a:pos x="5" y="136"/>
                </a:cxn>
                <a:cxn ang="0">
                  <a:pos x="1" y="151"/>
                </a:cxn>
                <a:cxn ang="0">
                  <a:pos x="0" y="163"/>
                </a:cxn>
              </a:cxnLst>
              <a:rect l="0" t="0" r="r" b="b"/>
              <a:pathLst>
                <a:path w="213" h="338">
                  <a:moveTo>
                    <a:pt x="0" y="163"/>
                  </a:moveTo>
                  <a:lnTo>
                    <a:pt x="4" y="177"/>
                  </a:lnTo>
                  <a:lnTo>
                    <a:pt x="14" y="195"/>
                  </a:lnTo>
                  <a:lnTo>
                    <a:pt x="28" y="216"/>
                  </a:lnTo>
                  <a:lnTo>
                    <a:pt x="45" y="238"/>
                  </a:lnTo>
                  <a:lnTo>
                    <a:pt x="65" y="262"/>
                  </a:lnTo>
                  <a:lnTo>
                    <a:pt x="84" y="283"/>
                  </a:lnTo>
                  <a:lnTo>
                    <a:pt x="101" y="301"/>
                  </a:lnTo>
                  <a:lnTo>
                    <a:pt x="116" y="315"/>
                  </a:lnTo>
                  <a:lnTo>
                    <a:pt x="131" y="325"/>
                  </a:lnTo>
                  <a:lnTo>
                    <a:pt x="148" y="333"/>
                  </a:lnTo>
                  <a:lnTo>
                    <a:pt x="165" y="338"/>
                  </a:lnTo>
                  <a:lnTo>
                    <a:pt x="181" y="338"/>
                  </a:lnTo>
                  <a:lnTo>
                    <a:pt x="195" y="331"/>
                  </a:lnTo>
                  <a:lnTo>
                    <a:pt x="206" y="317"/>
                  </a:lnTo>
                  <a:lnTo>
                    <a:pt x="213" y="292"/>
                  </a:lnTo>
                  <a:lnTo>
                    <a:pt x="213" y="257"/>
                  </a:lnTo>
                  <a:lnTo>
                    <a:pt x="211" y="253"/>
                  </a:lnTo>
                  <a:lnTo>
                    <a:pt x="209" y="243"/>
                  </a:lnTo>
                  <a:lnTo>
                    <a:pt x="204" y="227"/>
                  </a:lnTo>
                  <a:lnTo>
                    <a:pt x="199" y="207"/>
                  </a:lnTo>
                  <a:lnTo>
                    <a:pt x="193" y="186"/>
                  </a:lnTo>
                  <a:lnTo>
                    <a:pt x="185" y="163"/>
                  </a:lnTo>
                  <a:lnTo>
                    <a:pt x="176" y="141"/>
                  </a:lnTo>
                  <a:lnTo>
                    <a:pt x="169" y="121"/>
                  </a:lnTo>
                  <a:lnTo>
                    <a:pt x="155" y="100"/>
                  </a:lnTo>
                  <a:lnTo>
                    <a:pt x="131" y="76"/>
                  </a:lnTo>
                  <a:lnTo>
                    <a:pt x="101" y="51"/>
                  </a:lnTo>
                  <a:lnTo>
                    <a:pt x="71" y="28"/>
                  </a:lnTo>
                  <a:lnTo>
                    <a:pt x="43" y="11"/>
                  </a:lnTo>
                  <a:lnTo>
                    <a:pt x="21" y="0"/>
                  </a:lnTo>
                  <a:lnTo>
                    <a:pt x="9" y="0"/>
                  </a:lnTo>
                  <a:lnTo>
                    <a:pt x="11" y="12"/>
                  </a:lnTo>
                  <a:lnTo>
                    <a:pt x="19" y="33"/>
                  </a:lnTo>
                  <a:lnTo>
                    <a:pt x="20" y="55"/>
                  </a:lnTo>
                  <a:lnTo>
                    <a:pt x="19" y="76"/>
                  </a:lnTo>
                  <a:lnTo>
                    <a:pt x="15" y="97"/>
                  </a:lnTo>
                  <a:lnTo>
                    <a:pt x="10" y="117"/>
                  </a:lnTo>
                  <a:lnTo>
                    <a:pt x="5" y="136"/>
                  </a:lnTo>
                  <a:lnTo>
                    <a:pt x="1" y="151"/>
                  </a:lnTo>
                  <a:lnTo>
                    <a:pt x="0" y="163"/>
                  </a:lnTo>
                  <a:close/>
                </a:path>
              </a:pathLst>
            </a:custGeom>
            <a:solidFill>
              <a:srgbClr val="C17A4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089" y="3619"/>
              <a:ext cx="49" cy="79"/>
            </a:xfrm>
            <a:custGeom>
              <a:avLst/>
              <a:gdLst/>
              <a:ahLst/>
              <a:cxnLst>
                <a:cxn ang="0">
                  <a:pos x="195" y="243"/>
                </a:cxn>
                <a:cxn ang="0">
                  <a:pos x="194" y="239"/>
                </a:cxn>
                <a:cxn ang="0">
                  <a:pos x="191" y="229"/>
                </a:cxn>
                <a:cxn ang="0">
                  <a:pos x="188" y="214"/>
                </a:cxn>
                <a:cxn ang="0">
                  <a:pos x="184" y="196"/>
                </a:cxn>
                <a:cxn ang="0">
                  <a:pos x="178" y="175"/>
                </a:cxn>
                <a:cxn ang="0">
                  <a:pos x="171" y="154"/>
                </a:cxn>
                <a:cxn ang="0">
                  <a:pos x="164" y="133"/>
                </a:cxn>
                <a:cxn ang="0">
                  <a:pos x="156" y="114"/>
                </a:cxn>
                <a:cxn ang="0">
                  <a:pos x="144" y="94"/>
                </a:cxn>
                <a:cxn ang="0">
                  <a:pos x="121" y="71"/>
                </a:cxn>
                <a:cxn ang="0">
                  <a:pos x="95" y="48"/>
                </a:cxn>
                <a:cxn ang="0">
                  <a:pos x="68" y="26"/>
                </a:cxn>
                <a:cxn ang="0">
                  <a:pos x="41" y="10"/>
                </a:cxn>
                <a:cxn ang="0">
                  <a:pos x="21" y="0"/>
                </a:cxn>
                <a:cxn ang="0">
                  <a:pos x="10" y="0"/>
                </a:cxn>
                <a:cxn ang="0">
                  <a:pos x="11" y="11"/>
                </a:cxn>
                <a:cxn ang="0">
                  <a:pos x="20" y="51"/>
                </a:cxn>
                <a:cxn ang="0">
                  <a:pos x="15" y="93"/>
                </a:cxn>
                <a:cxn ang="0">
                  <a:pos x="5" y="129"/>
                </a:cxn>
                <a:cxn ang="0">
                  <a:pos x="0" y="155"/>
                </a:cxn>
                <a:cxn ang="0">
                  <a:pos x="4" y="168"/>
                </a:cxn>
                <a:cxn ang="0">
                  <a:pos x="13" y="185"/>
                </a:cxn>
                <a:cxn ang="0">
                  <a:pos x="26" y="204"/>
                </a:cxn>
                <a:cxn ang="0">
                  <a:pos x="43" y="226"/>
                </a:cxn>
                <a:cxn ang="0">
                  <a:pos x="60" y="248"/>
                </a:cxn>
                <a:cxn ang="0">
                  <a:pos x="78" y="268"/>
                </a:cxn>
                <a:cxn ang="0">
                  <a:pos x="94" y="285"/>
                </a:cxn>
                <a:cxn ang="0">
                  <a:pos x="108" y="298"/>
                </a:cxn>
                <a:cxn ang="0">
                  <a:pos x="120" y="308"/>
                </a:cxn>
                <a:cxn ang="0">
                  <a:pos x="135" y="315"/>
                </a:cxn>
                <a:cxn ang="0">
                  <a:pos x="151" y="319"/>
                </a:cxn>
                <a:cxn ang="0">
                  <a:pos x="166" y="319"/>
                </a:cxn>
                <a:cxn ang="0">
                  <a:pos x="180" y="313"/>
                </a:cxn>
                <a:cxn ang="0">
                  <a:pos x="190" y="299"/>
                </a:cxn>
                <a:cxn ang="0">
                  <a:pos x="195" y="276"/>
                </a:cxn>
                <a:cxn ang="0">
                  <a:pos x="195" y="243"/>
                </a:cxn>
              </a:cxnLst>
              <a:rect l="0" t="0" r="r" b="b"/>
              <a:pathLst>
                <a:path w="195" h="319">
                  <a:moveTo>
                    <a:pt x="195" y="243"/>
                  </a:moveTo>
                  <a:lnTo>
                    <a:pt x="194" y="239"/>
                  </a:lnTo>
                  <a:lnTo>
                    <a:pt x="191" y="229"/>
                  </a:lnTo>
                  <a:lnTo>
                    <a:pt x="188" y="214"/>
                  </a:lnTo>
                  <a:lnTo>
                    <a:pt x="184" y="196"/>
                  </a:lnTo>
                  <a:lnTo>
                    <a:pt x="178" y="175"/>
                  </a:lnTo>
                  <a:lnTo>
                    <a:pt x="171" y="154"/>
                  </a:lnTo>
                  <a:lnTo>
                    <a:pt x="164" y="133"/>
                  </a:lnTo>
                  <a:lnTo>
                    <a:pt x="156" y="114"/>
                  </a:lnTo>
                  <a:lnTo>
                    <a:pt x="144" y="94"/>
                  </a:lnTo>
                  <a:lnTo>
                    <a:pt x="121" y="71"/>
                  </a:lnTo>
                  <a:lnTo>
                    <a:pt x="95" y="48"/>
                  </a:lnTo>
                  <a:lnTo>
                    <a:pt x="68" y="26"/>
                  </a:lnTo>
                  <a:lnTo>
                    <a:pt x="41" y="10"/>
                  </a:lnTo>
                  <a:lnTo>
                    <a:pt x="21" y="0"/>
                  </a:lnTo>
                  <a:lnTo>
                    <a:pt x="10" y="0"/>
                  </a:lnTo>
                  <a:lnTo>
                    <a:pt x="11" y="11"/>
                  </a:lnTo>
                  <a:lnTo>
                    <a:pt x="20" y="51"/>
                  </a:lnTo>
                  <a:lnTo>
                    <a:pt x="15" y="93"/>
                  </a:lnTo>
                  <a:lnTo>
                    <a:pt x="5" y="129"/>
                  </a:lnTo>
                  <a:lnTo>
                    <a:pt x="0" y="155"/>
                  </a:lnTo>
                  <a:lnTo>
                    <a:pt x="4" y="168"/>
                  </a:lnTo>
                  <a:lnTo>
                    <a:pt x="13" y="185"/>
                  </a:lnTo>
                  <a:lnTo>
                    <a:pt x="26" y="204"/>
                  </a:lnTo>
                  <a:lnTo>
                    <a:pt x="43" y="226"/>
                  </a:lnTo>
                  <a:lnTo>
                    <a:pt x="60" y="248"/>
                  </a:lnTo>
                  <a:lnTo>
                    <a:pt x="78" y="268"/>
                  </a:lnTo>
                  <a:lnTo>
                    <a:pt x="94" y="285"/>
                  </a:lnTo>
                  <a:lnTo>
                    <a:pt x="108" y="298"/>
                  </a:lnTo>
                  <a:lnTo>
                    <a:pt x="120" y="308"/>
                  </a:lnTo>
                  <a:lnTo>
                    <a:pt x="135" y="315"/>
                  </a:lnTo>
                  <a:lnTo>
                    <a:pt x="151" y="319"/>
                  </a:lnTo>
                  <a:lnTo>
                    <a:pt x="166" y="319"/>
                  </a:lnTo>
                  <a:lnTo>
                    <a:pt x="180" y="313"/>
                  </a:lnTo>
                  <a:lnTo>
                    <a:pt x="190" y="299"/>
                  </a:lnTo>
                  <a:lnTo>
                    <a:pt x="195" y="276"/>
                  </a:lnTo>
                  <a:lnTo>
                    <a:pt x="195" y="243"/>
                  </a:lnTo>
                  <a:close/>
                </a:path>
              </a:pathLst>
            </a:custGeom>
            <a:solidFill>
              <a:srgbClr val="B563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1212" y="3373"/>
              <a:ext cx="107" cy="182"/>
            </a:xfrm>
            <a:custGeom>
              <a:avLst/>
              <a:gdLst/>
              <a:ahLst/>
              <a:cxnLst>
                <a:cxn ang="0">
                  <a:pos x="227" y="2"/>
                </a:cxn>
                <a:cxn ang="0">
                  <a:pos x="212" y="0"/>
                </a:cxn>
                <a:cxn ang="0">
                  <a:pos x="186" y="2"/>
                </a:cxn>
                <a:cxn ang="0">
                  <a:pos x="154" y="8"/>
                </a:cxn>
                <a:cxn ang="0">
                  <a:pos x="116" y="25"/>
                </a:cxn>
                <a:cxn ang="0">
                  <a:pos x="79" y="58"/>
                </a:cxn>
                <a:cxn ang="0">
                  <a:pos x="45" y="107"/>
                </a:cxn>
                <a:cxn ang="0">
                  <a:pos x="20" y="178"/>
                </a:cxn>
                <a:cxn ang="0">
                  <a:pos x="1" y="313"/>
                </a:cxn>
                <a:cxn ang="0">
                  <a:pos x="5" y="455"/>
                </a:cxn>
                <a:cxn ang="0">
                  <a:pos x="32" y="550"/>
                </a:cxn>
                <a:cxn ang="0">
                  <a:pos x="79" y="605"/>
                </a:cxn>
                <a:cxn ang="0">
                  <a:pos x="112" y="624"/>
                </a:cxn>
                <a:cxn ang="0">
                  <a:pos x="127" y="659"/>
                </a:cxn>
                <a:cxn ang="0">
                  <a:pos x="126" y="702"/>
                </a:cxn>
                <a:cxn ang="0">
                  <a:pos x="139" y="722"/>
                </a:cxn>
                <a:cxn ang="0">
                  <a:pos x="167" y="730"/>
                </a:cxn>
                <a:cxn ang="0">
                  <a:pos x="207" y="725"/>
                </a:cxn>
                <a:cxn ang="0">
                  <a:pos x="254" y="707"/>
                </a:cxn>
                <a:cxn ang="0">
                  <a:pos x="304" y="675"/>
                </a:cxn>
                <a:cxn ang="0">
                  <a:pos x="349" y="628"/>
                </a:cxn>
                <a:cxn ang="0">
                  <a:pos x="379" y="564"/>
                </a:cxn>
                <a:cxn ang="0">
                  <a:pos x="391" y="484"/>
                </a:cxn>
                <a:cxn ang="0">
                  <a:pos x="415" y="407"/>
                </a:cxn>
                <a:cxn ang="0">
                  <a:pos x="431" y="340"/>
                </a:cxn>
                <a:cxn ang="0">
                  <a:pos x="411" y="293"/>
                </a:cxn>
                <a:cxn ang="0">
                  <a:pos x="377" y="275"/>
                </a:cxn>
                <a:cxn ang="0">
                  <a:pos x="364" y="254"/>
                </a:cxn>
                <a:cxn ang="0">
                  <a:pos x="350" y="220"/>
                </a:cxn>
                <a:cxn ang="0">
                  <a:pos x="351" y="187"/>
                </a:cxn>
                <a:cxn ang="0">
                  <a:pos x="371" y="167"/>
                </a:cxn>
                <a:cxn ang="0">
                  <a:pos x="387" y="148"/>
                </a:cxn>
                <a:cxn ang="0">
                  <a:pos x="402" y="124"/>
                </a:cxn>
                <a:cxn ang="0">
                  <a:pos x="410" y="97"/>
                </a:cxn>
                <a:cxn ang="0">
                  <a:pos x="406" y="70"/>
                </a:cxn>
                <a:cxn ang="0">
                  <a:pos x="385" y="44"/>
                </a:cxn>
                <a:cxn ang="0">
                  <a:pos x="342" y="23"/>
                </a:cxn>
                <a:cxn ang="0">
                  <a:pos x="275" y="7"/>
                </a:cxn>
              </a:cxnLst>
              <a:rect l="0" t="0" r="r" b="b"/>
              <a:pathLst>
                <a:path w="431" h="730">
                  <a:moveTo>
                    <a:pt x="230" y="2"/>
                  </a:moveTo>
                  <a:lnTo>
                    <a:pt x="227" y="2"/>
                  </a:lnTo>
                  <a:lnTo>
                    <a:pt x="222" y="0"/>
                  </a:lnTo>
                  <a:lnTo>
                    <a:pt x="212" y="0"/>
                  </a:lnTo>
                  <a:lnTo>
                    <a:pt x="201" y="0"/>
                  </a:lnTo>
                  <a:lnTo>
                    <a:pt x="186" y="2"/>
                  </a:lnTo>
                  <a:lnTo>
                    <a:pt x="171" y="4"/>
                  </a:lnTo>
                  <a:lnTo>
                    <a:pt x="154" y="8"/>
                  </a:lnTo>
                  <a:lnTo>
                    <a:pt x="135" y="15"/>
                  </a:lnTo>
                  <a:lnTo>
                    <a:pt x="116" y="25"/>
                  </a:lnTo>
                  <a:lnTo>
                    <a:pt x="97" y="39"/>
                  </a:lnTo>
                  <a:lnTo>
                    <a:pt x="79" y="58"/>
                  </a:lnTo>
                  <a:lnTo>
                    <a:pt x="61" y="79"/>
                  </a:lnTo>
                  <a:lnTo>
                    <a:pt x="45" y="107"/>
                  </a:lnTo>
                  <a:lnTo>
                    <a:pt x="31" y="139"/>
                  </a:lnTo>
                  <a:lnTo>
                    <a:pt x="20" y="178"/>
                  </a:lnTo>
                  <a:lnTo>
                    <a:pt x="11" y="223"/>
                  </a:lnTo>
                  <a:lnTo>
                    <a:pt x="1" y="313"/>
                  </a:lnTo>
                  <a:lnTo>
                    <a:pt x="0" y="390"/>
                  </a:lnTo>
                  <a:lnTo>
                    <a:pt x="5" y="455"/>
                  </a:lnTo>
                  <a:lnTo>
                    <a:pt x="16" y="508"/>
                  </a:lnTo>
                  <a:lnTo>
                    <a:pt x="32" y="550"/>
                  </a:lnTo>
                  <a:lnTo>
                    <a:pt x="54" y="583"/>
                  </a:lnTo>
                  <a:lnTo>
                    <a:pt x="79" y="605"/>
                  </a:lnTo>
                  <a:lnTo>
                    <a:pt x="107" y="619"/>
                  </a:lnTo>
                  <a:lnTo>
                    <a:pt x="112" y="624"/>
                  </a:lnTo>
                  <a:lnTo>
                    <a:pt x="121" y="637"/>
                  </a:lnTo>
                  <a:lnTo>
                    <a:pt x="127" y="659"/>
                  </a:lnTo>
                  <a:lnTo>
                    <a:pt x="126" y="689"/>
                  </a:lnTo>
                  <a:lnTo>
                    <a:pt x="126" y="702"/>
                  </a:lnTo>
                  <a:lnTo>
                    <a:pt x="130" y="713"/>
                  </a:lnTo>
                  <a:lnTo>
                    <a:pt x="139" y="722"/>
                  </a:lnTo>
                  <a:lnTo>
                    <a:pt x="152" y="728"/>
                  </a:lnTo>
                  <a:lnTo>
                    <a:pt x="167" y="730"/>
                  </a:lnTo>
                  <a:lnTo>
                    <a:pt x="186" y="729"/>
                  </a:lnTo>
                  <a:lnTo>
                    <a:pt x="207" y="725"/>
                  </a:lnTo>
                  <a:lnTo>
                    <a:pt x="230" y="718"/>
                  </a:lnTo>
                  <a:lnTo>
                    <a:pt x="254" y="707"/>
                  </a:lnTo>
                  <a:lnTo>
                    <a:pt x="279" y="693"/>
                  </a:lnTo>
                  <a:lnTo>
                    <a:pt x="304" y="675"/>
                  </a:lnTo>
                  <a:lnTo>
                    <a:pt x="327" y="653"/>
                  </a:lnTo>
                  <a:lnTo>
                    <a:pt x="349" y="628"/>
                  </a:lnTo>
                  <a:lnTo>
                    <a:pt x="366" y="598"/>
                  </a:lnTo>
                  <a:lnTo>
                    <a:pt x="379" y="564"/>
                  </a:lnTo>
                  <a:lnTo>
                    <a:pt x="385" y="525"/>
                  </a:lnTo>
                  <a:lnTo>
                    <a:pt x="391" y="484"/>
                  </a:lnTo>
                  <a:lnTo>
                    <a:pt x="402" y="445"/>
                  </a:lnTo>
                  <a:lnTo>
                    <a:pt x="415" y="407"/>
                  </a:lnTo>
                  <a:lnTo>
                    <a:pt x="426" y="372"/>
                  </a:lnTo>
                  <a:lnTo>
                    <a:pt x="431" y="340"/>
                  </a:lnTo>
                  <a:lnTo>
                    <a:pt x="427" y="314"/>
                  </a:lnTo>
                  <a:lnTo>
                    <a:pt x="411" y="293"/>
                  </a:lnTo>
                  <a:lnTo>
                    <a:pt x="380" y="279"/>
                  </a:lnTo>
                  <a:lnTo>
                    <a:pt x="377" y="275"/>
                  </a:lnTo>
                  <a:lnTo>
                    <a:pt x="371" y="267"/>
                  </a:lnTo>
                  <a:lnTo>
                    <a:pt x="364" y="254"/>
                  </a:lnTo>
                  <a:lnTo>
                    <a:pt x="356" y="238"/>
                  </a:lnTo>
                  <a:lnTo>
                    <a:pt x="350" y="220"/>
                  </a:lnTo>
                  <a:lnTo>
                    <a:pt x="347" y="203"/>
                  </a:lnTo>
                  <a:lnTo>
                    <a:pt x="351" y="187"/>
                  </a:lnTo>
                  <a:lnTo>
                    <a:pt x="362" y="173"/>
                  </a:lnTo>
                  <a:lnTo>
                    <a:pt x="371" y="167"/>
                  </a:lnTo>
                  <a:lnTo>
                    <a:pt x="379" y="158"/>
                  </a:lnTo>
                  <a:lnTo>
                    <a:pt x="387" y="148"/>
                  </a:lnTo>
                  <a:lnTo>
                    <a:pt x="396" y="137"/>
                  </a:lnTo>
                  <a:lnTo>
                    <a:pt x="402" y="124"/>
                  </a:lnTo>
                  <a:lnTo>
                    <a:pt x="407" y="110"/>
                  </a:lnTo>
                  <a:lnTo>
                    <a:pt x="410" y="97"/>
                  </a:lnTo>
                  <a:lnTo>
                    <a:pt x="410" y="83"/>
                  </a:lnTo>
                  <a:lnTo>
                    <a:pt x="406" y="70"/>
                  </a:lnTo>
                  <a:lnTo>
                    <a:pt x="397" y="57"/>
                  </a:lnTo>
                  <a:lnTo>
                    <a:pt x="385" y="44"/>
                  </a:lnTo>
                  <a:lnTo>
                    <a:pt x="366" y="33"/>
                  </a:lnTo>
                  <a:lnTo>
                    <a:pt x="342" y="23"/>
                  </a:lnTo>
                  <a:lnTo>
                    <a:pt x="312" y="13"/>
                  </a:lnTo>
                  <a:lnTo>
                    <a:pt x="275" y="7"/>
                  </a:lnTo>
                  <a:lnTo>
                    <a:pt x="230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213" y="3374"/>
              <a:ext cx="104" cy="178"/>
            </a:xfrm>
            <a:custGeom>
              <a:avLst/>
              <a:gdLst/>
              <a:ahLst/>
              <a:cxnLst>
                <a:cxn ang="0">
                  <a:pos x="103" y="610"/>
                </a:cxn>
                <a:cxn ang="0">
                  <a:pos x="121" y="642"/>
                </a:cxn>
                <a:cxn ang="0">
                  <a:pos x="123" y="675"/>
                </a:cxn>
                <a:cxn ang="0">
                  <a:pos x="128" y="689"/>
                </a:cxn>
                <a:cxn ang="0">
                  <a:pos x="138" y="702"/>
                </a:cxn>
                <a:cxn ang="0">
                  <a:pos x="154" y="709"/>
                </a:cxn>
                <a:cxn ang="0">
                  <a:pos x="176" y="712"/>
                </a:cxn>
                <a:cxn ang="0">
                  <a:pos x="205" y="705"/>
                </a:cxn>
                <a:cxn ang="0">
                  <a:pos x="243" y="689"/>
                </a:cxn>
                <a:cxn ang="0">
                  <a:pos x="291" y="659"/>
                </a:cxn>
                <a:cxn ang="0">
                  <a:pos x="335" y="614"/>
                </a:cxn>
                <a:cxn ang="0">
                  <a:pos x="365" y="553"/>
                </a:cxn>
                <a:cxn ang="0">
                  <a:pos x="378" y="475"/>
                </a:cxn>
                <a:cxn ang="0">
                  <a:pos x="400" y="402"/>
                </a:cxn>
                <a:cxn ang="0">
                  <a:pos x="415" y="339"/>
                </a:cxn>
                <a:cxn ang="0">
                  <a:pos x="396" y="292"/>
                </a:cxn>
                <a:cxn ang="0">
                  <a:pos x="364" y="273"/>
                </a:cxn>
                <a:cxn ang="0">
                  <a:pos x="350" y="250"/>
                </a:cxn>
                <a:cxn ang="0">
                  <a:pos x="336" y="217"/>
                </a:cxn>
                <a:cxn ang="0">
                  <a:pos x="336" y="183"/>
                </a:cxn>
                <a:cxn ang="0">
                  <a:pos x="355" y="163"/>
                </a:cxn>
                <a:cxn ang="0">
                  <a:pos x="371" y="144"/>
                </a:cxn>
                <a:cxn ang="0">
                  <a:pos x="385" y="122"/>
                </a:cxn>
                <a:cxn ang="0">
                  <a:pos x="393" y="95"/>
                </a:cxn>
                <a:cxn ang="0">
                  <a:pos x="389" y="68"/>
                </a:cxn>
                <a:cxn ang="0">
                  <a:pos x="369" y="43"/>
                </a:cxn>
                <a:cxn ang="0">
                  <a:pos x="328" y="22"/>
                </a:cxn>
                <a:cxn ang="0">
                  <a:pos x="263" y="7"/>
                </a:cxn>
                <a:cxn ang="0">
                  <a:pos x="218" y="2"/>
                </a:cxn>
                <a:cxn ang="0">
                  <a:pos x="204" y="0"/>
                </a:cxn>
                <a:cxn ang="0">
                  <a:pos x="179" y="2"/>
                </a:cxn>
                <a:cxn ang="0">
                  <a:pos x="146" y="8"/>
                </a:cxn>
                <a:cxn ang="0">
                  <a:pos x="111" y="25"/>
                </a:cxn>
                <a:cxn ang="0">
                  <a:pos x="76" y="57"/>
                </a:cxn>
                <a:cxn ang="0">
                  <a:pos x="44" y="104"/>
                </a:cxn>
                <a:cxn ang="0">
                  <a:pos x="20" y="174"/>
                </a:cxn>
                <a:cxn ang="0">
                  <a:pos x="3" y="305"/>
                </a:cxn>
                <a:cxn ang="0">
                  <a:pos x="4" y="444"/>
                </a:cxn>
                <a:cxn ang="0">
                  <a:pos x="30" y="539"/>
                </a:cxn>
                <a:cxn ang="0">
                  <a:pos x="73" y="593"/>
                </a:cxn>
              </a:cxnLst>
              <a:rect l="0" t="0" r="r" b="b"/>
              <a:pathLst>
                <a:path w="415" h="712">
                  <a:moveTo>
                    <a:pt x="98" y="607"/>
                  </a:moveTo>
                  <a:lnTo>
                    <a:pt x="103" y="610"/>
                  </a:lnTo>
                  <a:lnTo>
                    <a:pt x="113" y="622"/>
                  </a:lnTo>
                  <a:lnTo>
                    <a:pt x="121" y="642"/>
                  </a:lnTo>
                  <a:lnTo>
                    <a:pt x="123" y="668"/>
                  </a:lnTo>
                  <a:lnTo>
                    <a:pt x="123" y="675"/>
                  </a:lnTo>
                  <a:lnTo>
                    <a:pt x="124" y="683"/>
                  </a:lnTo>
                  <a:lnTo>
                    <a:pt x="128" y="689"/>
                  </a:lnTo>
                  <a:lnTo>
                    <a:pt x="131" y="695"/>
                  </a:lnTo>
                  <a:lnTo>
                    <a:pt x="138" y="702"/>
                  </a:lnTo>
                  <a:lnTo>
                    <a:pt x="145" y="705"/>
                  </a:lnTo>
                  <a:lnTo>
                    <a:pt x="154" y="709"/>
                  </a:lnTo>
                  <a:lnTo>
                    <a:pt x="165" y="710"/>
                  </a:lnTo>
                  <a:lnTo>
                    <a:pt x="176" y="712"/>
                  </a:lnTo>
                  <a:lnTo>
                    <a:pt x="190" y="709"/>
                  </a:lnTo>
                  <a:lnTo>
                    <a:pt x="205" y="705"/>
                  </a:lnTo>
                  <a:lnTo>
                    <a:pt x="220" y="700"/>
                  </a:lnTo>
                  <a:lnTo>
                    <a:pt x="243" y="689"/>
                  </a:lnTo>
                  <a:lnTo>
                    <a:pt x="268" y="675"/>
                  </a:lnTo>
                  <a:lnTo>
                    <a:pt x="291" y="659"/>
                  </a:lnTo>
                  <a:lnTo>
                    <a:pt x="315" y="638"/>
                  </a:lnTo>
                  <a:lnTo>
                    <a:pt x="335" y="614"/>
                  </a:lnTo>
                  <a:lnTo>
                    <a:pt x="353" y="585"/>
                  </a:lnTo>
                  <a:lnTo>
                    <a:pt x="365" y="553"/>
                  </a:lnTo>
                  <a:lnTo>
                    <a:pt x="371" y="515"/>
                  </a:lnTo>
                  <a:lnTo>
                    <a:pt x="378" y="475"/>
                  </a:lnTo>
                  <a:lnTo>
                    <a:pt x="388" y="438"/>
                  </a:lnTo>
                  <a:lnTo>
                    <a:pt x="400" y="402"/>
                  </a:lnTo>
                  <a:lnTo>
                    <a:pt x="410" y="369"/>
                  </a:lnTo>
                  <a:lnTo>
                    <a:pt x="415" y="339"/>
                  </a:lnTo>
                  <a:lnTo>
                    <a:pt x="411" y="313"/>
                  </a:lnTo>
                  <a:lnTo>
                    <a:pt x="396" y="292"/>
                  </a:lnTo>
                  <a:lnTo>
                    <a:pt x="366" y="277"/>
                  </a:lnTo>
                  <a:lnTo>
                    <a:pt x="364" y="273"/>
                  </a:lnTo>
                  <a:lnTo>
                    <a:pt x="358" y="264"/>
                  </a:lnTo>
                  <a:lnTo>
                    <a:pt x="350" y="250"/>
                  </a:lnTo>
                  <a:lnTo>
                    <a:pt x="343" y="234"/>
                  </a:lnTo>
                  <a:lnTo>
                    <a:pt x="336" y="217"/>
                  </a:lnTo>
                  <a:lnTo>
                    <a:pt x="334" y="199"/>
                  </a:lnTo>
                  <a:lnTo>
                    <a:pt x="336" y="183"/>
                  </a:lnTo>
                  <a:lnTo>
                    <a:pt x="348" y="169"/>
                  </a:lnTo>
                  <a:lnTo>
                    <a:pt x="355" y="163"/>
                  </a:lnTo>
                  <a:lnTo>
                    <a:pt x="364" y="154"/>
                  </a:lnTo>
                  <a:lnTo>
                    <a:pt x="371" y="144"/>
                  </a:lnTo>
                  <a:lnTo>
                    <a:pt x="379" y="133"/>
                  </a:lnTo>
                  <a:lnTo>
                    <a:pt x="385" y="122"/>
                  </a:lnTo>
                  <a:lnTo>
                    <a:pt x="390" y="108"/>
                  </a:lnTo>
                  <a:lnTo>
                    <a:pt x="393" y="95"/>
                  </a:lnTo>
                  <a:lnTo>
                    <a:pt x="393" y="82"/>
                  </a:lnTo>
                  <a:lnTo>
                    <a:pt x="389" y="68"/>
                  </a:lnTo>
                  <a:lnTo>
                    <a:pt x="380" y="55"/>
                  </a:lnTo>
                  <a:lnTo>
                    <a:pt x="369" y="43"/>
                  </a:lnTo>
                  <a:lnTo>
                    <a:pt x="351" y="32"/>
                  </a:lnTo>
                  <a:lnTo>
                    <a:pt x="328" y="22"/>
                  </a:lnTo>
                  <a:lnTo>
                    <a:pt x="299" y="13"/>
                  </a:lnTo>
                  <a:lnTo>
                    <a:pt x="263" y="7"/>
                  </a:lnTo>
                  <a:lnTo>
                    <a:pt x="220" y="2"/>
                  </a:lnTo>
                  <a:lnTo>
                    <a:pt x="218" y="2"/>
                  </a:lnTo>
                  <a:lnTo>
                    <a:pt x="213" y="0"/>
                  </a:lnTo>
                  <a:lnTo>
                    <a:pt x="204" y="0"/>
                  </a:lnTo>
                  <a:lnTo>
                    <a:pt x="193" y="0"/>
                  </a:lnTo>
                  <a:lnTo>
                    <a:pt x="179" y="2"/>
                  </a:lnTo>
                  <a:lnTo>
                    <a:pt x="164" y="4"/>
                  </a:lnTo>
                  <a:lnTo>
                    <a:pt x="146" y="8"/>
                  </a:lnTo>
                  <a:lnTo>
                    <a:pt x="129" y="15"/>
                  </a:lnTo>
                  <a:lnTo>
                    <a:pt x="111" y="25"/>
                  </a:lnTo>
                  <a:lnTo>
                    <a:pt x="94" y="39"/>
                  </a:lnTo>
                  <a:lnTo>
                    <a:pt x="76" y="57"/>
                  </a:lnTo>
                  <a:lnTo>
                    <a:pt x="59" y="78"/>
                  </a:lnTo>
                  <a:lnTo>
                    <a:pt x="44" y="104"/>
                  </a:lnTo>
                  <a:lnTo>
                    <a:pt x="31" y="137"/>
                  </a:lnTo>
                  <a:lnTo>
                    <a:pt x="20" y="174"/>
                  </a:lnTo>
                  <a:lnTo>
                    <a:pt x="11" y="218"/>
                  </a:lnTo>
                  <a:lnTo>
                    <a:pt x="3" y="305"/>
                  </a:lnTo>
                  <a:lnTo>
                    <a:pt x="0" y="382"/>
                  </a:lnTo>
                  <a:lnTo>
                    <a:pt x="4" y="444"/>
                  </a:lnTo>
                  <a:lnTo>
                    <a:pt x="15" y="497"/>
                  </a:lnTo>
                  <a:lnTo>
                    <a:pt x="30" y="539"/>
                  </a:lnTo>
                  <a:lnTo>
                    <a:pt x="49" y="570"/>
                  </a:lnTo>
                  <a:lnTo>
                    <a:pt x="73" y="593"/>
                  </a:lnTo>
                  <a:lnTo>
                    <a:pt x="98" y="607"/>
                  </a:lnTo>
                  <a:close/>
                </a:path>
              </a:pathLst>
            </a:custGeom>
            <a:solidFill>
              <a:srgbClr val="F4E5D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215" y="3375"/>
              <a:ext cx="100" cy="174"/>
            </a:xfrm>
            <a:custGeom>
              <a:avLst/>
              <a:gdLst/>
              <a:ahLst/>
              <a:cxnLst>
                <a:cxn ang="0">
                  <a:pos x="91" y="597"/>
                </a:cxn>
                <a:cxn ang="0">
                  <a:pos x="113" y="623"/>
                </a:cxn>
                <a:cxn ang="0">
                  <a:pos x="120" y="655"/>
                </a:cxn>
                <a:cxn ang="0">
                  <a:pos x="123" y="667"/>
                </a:cxn>
                <a:cxn ang="0">
                  <a:pos x="132" y="680"/>
                </a:cxn>
                <a:cxn ang="0">
                  <a:pos x="147" y="690"/>
                </a:cxn>
                <a:cxn ang="0">
                  <a:pos x="168" y="692"/>
                </a:cxn>
                <a:cxn ang="0">
                  <a:pos x="195" y="687"/>
                </a:cxn>
                <a:cxn ang="0">
                  <a:pos x="231" y="671"/>
                </a:cxn>
                <a:cxn ang="0">
                  <a:pos x="278" y="642"/>
                </a:cxn>
                <a:cxn ang="0">
                  <a:pos x="321" y="600"/>
                </a:cxn>
                <a:cxn ang="0">
                  <a:pos x="350" y="541"/>
                </a:cxn>
                <a:cxn ang="0">
                  <a:pos x="362" y="467"/>
                </a:cxn>
                <a:cxn ang="0">
                  <a:pos x="383" y="397"/>
                </a:cxn>
                <a:cxn ang="0">
                  <a:pos x="398" y="337"/>
                </a:cxn>
                <a:cxn ang="0">
                  <a:pos x="381" y="291"/>
                </a:cxn>
                <a:cxn ang="0">
                  <a:pos x="350" y="270"/>
                </a:cxn>
                <a:cxn ang="0">
                  <a:pos x="335" y="247"/>
                </a:cxn>
                <a:cxn ang="0">
                  <a:pos x="321" y="212"/>
                </a:cxn>
                <a:cxn ang="0">
                  <a:pos x="321" y="177"/>
                </a:cxn>
                <a:cxn ang="0">
                  <a:pos x="338" y="158"/>
                </a:cxn>
                <a:cxn ang="0">
                  <a:pos x="353" y="141"/>
                </a:cxn>
                <a:cxn ang="0">
                  <a:pos x="367" y="118"/>
                </a:cxn>
                <a:cxn ang="0">
                  <a:pos x="373" y="92"/>
                </a:cxn>
                <a:cxn ang="0">
                  <a:pos x="370" y="66"/>
                </a:cxn>
                <a:cxn ang="0">
                  <a:pos x="350" y="42"/>
                </a:cxn>
                <a:cxn ang="0">
                  <a:pos x="312" y="21"/>
                </a:cxn>
                <a:cxn ang="0">
                  <a:pos x="250" y="6"/>
                </a:cxn>
                <a:cxn ang="0">
                  <a:pos x="201" y="0"/>
                </a:cxn>
                <a:cxn ang="0">
                  <a:pos x="155" y="3"/>
                </a:cxn>
                <a:cxn ang="0">
                  <a:pos x="88" y="37"/>
                </a:cxn>
                <a:cxn ang="0">
                  <a:pos x="30" y="132"/>
                </a:cxn>
                <a:cxn ang="0">
                  <a:pos x="2" y="297"/>
                </a:cxn>
                <a:cxn ang="0">
                  <a:pos x="3" y="433"/>
                </a:cxn>
                <a:cxn ang="0">
                  <a:pos x="26" y="527"/>
                </a:cxn>
                <a:cxn ang="0">
                  <a:pos x="63" y="580"/>
                </a:cxn>
              </a:cxnLst>
              <a:rect l="0" t="0" r="r" b="b"/>
              <a:pathLst>
                <a:path w="398" h="692">
                  <a:moveTo>
                    <a:pt x="86" y="593"/>
                  </a:moveTo>
                  <a:lnTo>
                    <a:pt x="91" y="597"/>
                  </a:lnTo>
                  <a:lnTo>
                    <a:pt x="102" y="607"/>
                  </a:lnTo>
                  <a:lnTo>
                    <a:pt x="113" y="623"/>
                  </a:lnTo>
                  <a:lnTo>
                    <a:pt x="118" y="647"/>
                  </a:lnTo>
                  <a:lnTo>
                    <a:pt x="120" y="655"/>
                  </a:lnTo>
                  <a:lnTo>
                    <a:pt x="121" y="661"/>
                  </a:lnTo>
                  <a:lnTo>
                    <a:pt x="123" y="667"/>
                  </a:lnTo>
                  <a:lnTo>
                    <a:pt x="127" y="673"/>
                  </a:lnTo>
                  <a:lnTo>
                    <a:pt x="132" y="680"/>
                  </a:lnTo>
                  <a:lnTo>
                    <a:pt x="140" y="686"/>
                  </a:lnTo>
                  <a:lnTo>
                    <a:pt x="147" y="690"/>
                  </a:lnTo>
                  <a:lnTo>
                    <a:pt x="157" y="692"/>
                  </a:lnTo>
                  <a:lnTo>
                    <a:pt x="168" y="692"/>
                  </a:lnTo>
                  <a:lnTo>
                    <a:pt x="181" y="691"/>
                  </a:lnTo>
                  <a:lnTo>
                    <a:pt x="195" y="687"/>
                  </a:lnTo>
                  <a:lnTo>
                    <a:pt x="210" y="681"/>
                  </a:lnTo>
                  <a:lnTo>
                    <a:pt x="231" y="671"/>
                  </a:lnTo>
                  <a:lnTo>
                    <a:pt x="255" y="658"/>
                  </a:lnTo>
                  <a:lnTo>
                    <a:pt x="278" y="642"/>
                  </a:lnTo>
                  <a:lnTo>
                    <a:pt x="301" y="622"/>
                  </a:lnTo>
                  <a:lnTo>
                    <a:pt x="321" y="600"/>
                  </a:lnTo>
                  <a:lnTo>
                    <a:pt x="338" y="572"/>
                  </a:lnTo>
                  <a:lnTo>
                    <a:pt x="350" y="541"/>
                  </a:lnTo>
                  <a:lnTo>
                    <a:pt x="356" y="505"/>
                  </a:lnTo>
                  <a:lnTo>
                    <a:pt x="362" y="467"/>
                  </a:lnTo>
                  <a:lnTo>
                    <a:pt x="372" y="431"/>
                  </a:lnTo>
                  <a:lnTo>
                    <a:pt x="383" y="397"/>
                  </a:lnTo>
                  <a:lnTo>
                    <a:pt x="393" y="366"/>
                  </a:lnTo>
                  <a:lnTo>
                    <a:pt x="398" y="337"/>
                  </a:lnTo>
                  <a:lnTo>
                    <a:pt x="395" y="312"/>
                  </a:lnTo>
                  <a:lnTo>
                    <a:pt x="381" y="291"/>
                  </a:lnTo>
                  <a:lnTo>
                    <a:pt x="352" y="273"/>
                  </a:lnTo>
                  <a:lnTo>
                    <a:pt x="350" y="270"/>
                  </a:lnTo>
                  <a:lnTo>
                    <a:pt x="343" y="261"/>
                  </a:lnTo>
                  <a:lnTo>
                    <a:pt x="335" y="247"/>
                  </a:lnTo>
                  <a:lnTo>
                    <a:pt x="327" y="230"/>
                  </a:lnTo>
                  <a:lnTo>
                    <a:pt x="321" y="212"/>
                  </a:lnTo>
                  <a:lnTo>
                    <a:pt x="318" y="193"/>
                  </a:lnTo>
                  <a:lnTo>
                    <a:pt x="321" y="177"/>
                  </a:lnTo>
                  <a:lnTo>
                    <a:pt x="331" y="165"/>
                  </a:lnTo>
                  <a:lnTo>
                    <a:pt x="338" y="158"/>
                  </a:lnTo>
                  <a:lnTo>
                    <a:pt x="346" y="150"/>
                  </a:lnTo>
                  <a:lnTo>
                    <a:pt x="353" y="141"/>
                  </a:lnTo>
                  <a:lnTo>
                    <a:pt x="361" y="130"/>
                  </a:lnTo>
                  <a:lnTo>
                    <a:pt x="367" y="118"/>
                  </a:lnTo>
                  <a:lnTo>
                    <a:pt x="372" y="106"/>
                  </a:lnTo>
                  <a:lnTo>
                    <a:pt x="373" y="92"/>
                  </a:lnTo>
                  <a:lnTo>
                    <a:pt x="373" y="80"/>
                  </a:lnTo>
                  <a:lnTo>
                    <a:pt x="370" y="66"/>
                  </a:lnTo>
                  <a:lnTo>
                    <a:pt x="362" y="53"/>
                  </a:lnTo>
                  <a:lnTo>
                    <a:pt x="350" y="42"/>
                  </a:lnTo>
                  <a:lnTo>
                    <a:pt x="333" y="31"/>
                  </a:lnTo>
                  <a:lnTo>
                    <a:pt x="312" y="21"/>
                  </a:lnTo>
                  <a:lnTo>
                    <a:pt x="283" y="12"/>
                  </a:lnTo>
                  <a:lnTo>
                    <a:pt x="250" y="6"/>
                  </a:lnTo>
                  <a:lnTo>
                    <a:pt x="208" y="1"/>
                  </a:lnTo>
                  <a:lnTo>
                    <a:pt x="201" y="0"/>
                  </a:lnTo>
                  <a:lnTo>
                    <a:pt x="182" y="0"/>
                  </a:lnTo>
                  <a:lnTo>
                    <a:pt x="155" y="3"/>
                  </a:lnTo>
                  <a:lnTo>
                    <a:pt x="122" y="15"/>
                  </a:lnTo>
                  <a:lnTo>
                    <a:pt x="88" y="37"/>
                  </a:lnTo>
                  <a:lnTo>
                    <a:pt x="56" y="76"/>
                  </a:lnTo>
                  <a:lnTo>
                    <a:pt x="30" y="132"/>
                  </a:lnTo>
                  <a:lnTo>
                    <a:pt x="11" y="212"/>
                  </a:lnTo>
                  <a:lnTo>
                    <a:pt x="2" y="297"/>
                  </a:lnTo>
                  <a:lnTo>
                    <a:pt x="0" y="371"/>
                  </a:lnTo>
                  <a:lnTo>
                    <a:pt x="3" y="433"/>
                  </a:lnTo>
                  <a:lnTo>
                    <a:pt x="12" y="485"/>
                  </a:lnTo>
                  <a:lnTo>
                    <a:pt x="26" y="527"/>
                  </a:lnTo>
                  <a:lnTo>
                    <a:pt x="43" y="558"/>
                  </a:lnTo>
                  <a:lnTo>
                    <a:pt x="63" y="580"/>
                  </a:lnTo>
                  <a:lnTo>
                    <a:pt x="86" y="593"/>
                  </a:lnTo>
                  <a:close/>
                </a:path>
              </a:pathLst>
            </a:custGeom>
            <a:solidFill>
              <a:srgbClr val="E5C9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1215" y="3377"/>
              <a:ext cx="96" cy="168"/>
            </a:xfrm>
            <a:custGeom>
              <a:avLst/>
              <a:gdLst/>
              <a:ahLst/>
              <a:cxnLst>
                <a:cxn ang="0">
                  <a:pos x="77" y="583"/>
                </a:cxn>
                <a:cxn ang="0">
                  <a:pos x="86" y="588"/>
                </a:cxn>
                <a:cxn ang="0">
                  <a:pos x="100" y="599"/>
                </a:cxn>
                <a:cxn ang="0">
                  <a:pos x="111" y="615"/>
                </a:cxn>
                <a:cxn ang="0">
                  <a:pos x="116" y="633"/>
                </a:cxn>
                <a:cxn ang="0">
                  <a:pos x="122" y="644"/>
                </a:cxn>
                <a:cxn ang="0">
                  <a:pos x="129" y="658"/>
                </a:cxn>
                <a:cxn ang="0">
                  <a:pos x="141" y="669"/>
                </a:cxn>
                <a:cxn ang="0">
                  <a:pos x="159" y="673"/>
                </a:cxn>
                <a:cxn ang="0">
                  <a:pos x="185" y="669"/>
                </a:cxn>
                <a:cxn ang="0">
                  <a:pos x="221" y="653"/>
                </a:cxn>
                <a:cxn ang="0">
                  <a:pos x="266" y="625"/>
                </a:cxn>
                <a:cxn ang="0">
                  <a:pos x="309" y="585"/>
                </a:cxn>
                <a:cxn ang="0">
                  <a:pos x="336" y="529"/>
                </a:cxn>
                <a:cxn ang="0">
                  <a:pos x="346" y="458"/>
                </a:cxn>
                <a:cxn ang="0">
                  <a:pos x="367" y="391"/>
                </a:cxn>
                <a:cxn ang="0">
                  <a:pos x="381" y="334"/>
                </a:cxn>
                <a:cxn ang="0">
                  <a:pos x="366" y="289"/>
                </a:cxn>
                <a:cxn ang="0">
                  <a:pos x="336" y="266"/>
                </a:cxn>
                <a:cxn ang="0">
                  <a:pos x="321" y="243"/>
                </a:cxn>
                <a:cxn ang="0">
                  <a:pos x="306" y="208"/>
                </a:cxn>
                <a:cxn ang="0">
                  <a:pos x="305" y="173"/>
                </a:cxn>
                <a:cxn ang="0">
                  <a:pos x="322" y="154"/>
                </a:cxn>
                <a:cxn ang="0">
                  <a:pos x="337" y="136"/>
                </a:cxn>
                <a:cxn ang="0">
                  <a:pos x="350" y="114"/>
                </a:cxn>
                <a:cxn ang="0">
                  <a:pos x="356" y="90"/>
                </a:cxn>
                <a:cxn ang="0">
                  <a:pos x="352" y="64"/>
                </a:cxn>
                <a:cxn ang="0">
                  <a:pos x="334" y="40"/>
                </a:cxn>
                <a:cxn ang="0">
                  <a:pos x="297" y="20"/>
                </a:cxn>
                <a:cxn ang="0">
                  <a:pos x="239" y="6"/>
                </a:cxn>
                <a:cxn ang="0">
                  <a:pos x="194" y="0"/>
                </a:cxn>
                <a:cxn ang="0">
                  <a:pos x="149" y="4"/>
                </a:cxn>
                <a:cxn ang="0">
                  <a:pos x="85" y="36"/>
                </a:cxn>
                <a:cxn ang="0">
                  <a:pos x="27" y="129"/>
                </a:cxn>
                <a:cxn ang="0">
                  <a:pos x="1" y="290"/>
                </a:cxn>
                <a:cxn ang="0">
                  <a:pos x="2" y="423"/>
                </a:cxn>
                <a:cxn ang="0">
                  <a:pos x="22" y="515"/>
                </a:cxn>
                <a:cxn ang="0">
                  <a:pos x="56" y="568"/>
                </a:cxn>
              </a:cxnLst>
              <a:rect l="0" t="0" r="r" b="b"/>
              <a:pathLst>
                <a:path w="381" h="673">
                  <a:moveTo>
                    <a:pt x="76" y="581"/>
                  </a:moveTo>
                  <a:lnTo>
                    <a:pt x="77" y="583"/>
                  </a:lnTo>
                  <a:lnTo>
                    <a:pt x="81" y="584"/>
                  </a:lnTo>
                  <a:lnTo>
                    <a:pt x="86" y="588"/>
                  </a:lnTo>
                  <a:lnTo>
                    <a:pt x="94" y="593"/>
                  </a:lnTo>
                  <a:lnTo>
                    <a:pt x="100" y="599"/>
                  </a:lnTo>
                  <a:lnTo>
                    <a:pt x="106" y="606"/>
                  </a:lnTo>
                  <a:lnTo>
                    <a:pt x="111" y="615"/>
                  </a:lnTo>
                  <a:lnTo>
                    <a:pt x="115" y="626"/>
                  </a:lnTo>
                  <a:lnTo>
                    <a:pt x="116" y="633"/>
                  </a:lnTo>
                  <a:lnTo>
                    <a:pt x="119" y="639"/>
                  </a:lnTo>
                  <a:lnTo>
                    <a:pt x="122" y="644"/>
                  </a:lnTo>
                  <a:lnTo>
                    <a:pt x="125" y="650"/>
                  </a:lnTo>
                  <a:lnTo>
                    <a:pt x="129" y="658"/>
                  </a:lnTo>
                  <a:lnTo>
                    <a:pt x="134" y="665"/>
                  </a:lnTo>
                  <a:lnTo>
                    <a:pt x="141" y="669"/>
                  </a:lnTo>
                  <a:lnTo>
                    <a:pt x="150" y="673"/>
                  </a:lnTo>
                  <a:lnTo>
                    <a:pt x="159" y="673"/>
                  </a:lnTo>
                  <a:lnTo>
                    <a:pt x="171" y="671"/>
                  </a:lnTo>
                  <a:lnTo>
                    <a:pt x="185" y="669"/>
                  </a:lnTo>
                  <a:lnTo>
                    <a:pt x="200" y="663"/>
                  </a:lnTo>
                  <a:lnTo>
                    <a:pt x="221" y="653"/>
                  </a:lnTo>
                  <a:lnTo>
                    <a:pt x="244" y="640"/>
                  </a:lnTo>
                  <a:lnTo>
                    <a:pt x="266" y="625"/>
                  </a:lnTo>
                  <a:lnTo>
                    <a:pt x="289" y="608"/>
                  </a:lnTo>
                  <a:lnTo>
                    <a:pt x="309" y="585"/>
                  </a:lnTo>
                  <a:lnTo>
                    <a:pt x="325" y="560"/>
                  </a:lnTo>
                  <a:lnTo>
                    <a:pt x="336" y="529"/>
                  </a:lnTo>
                  <a:lnTo>
                    <a:pt x="341" y="494"/>
                  </a:lnTo>
                  <a:lnTo>
                    <a:pt x="346" y="458"/>
                  </a:lnTo>
                  <a:lnTo>
                    <a:pt x="356" y="423"/>
                  </a:lnTo>
                  <a:lnTo>
                    <a:pt x="367" y="391"/>
                  </a:lnTo>
                  <a:lnTo>
                    <a:pt x="377" y="361"/>
                  </a:lnTo>
                  <a:lnTo>
                    <a:pt x="381" y="334"/>
                  </a:lnTo>
                  <a:lnTo>
                    <a:pt x="379" y="310"/>
                  </a:lnTo>
                  <a:lnTo>
                    <a:pt x="366" y="289"/>
                  </a:lnTo>
                  <a:lnTo>
                    <a:pt x="339" y="270"/>
                  </a:lnTo>
                  <a:lnTo>
                    <a:pt x="336" y="266"/>
                  </a:lnTo>
                  <a:lnTo>
                    <a:pt x="330" y="256"/>
                  </a:lnTo>
                  <a:lnTo>
                    <a:pt x="321" y="243"/>
                  </a:lnTo>
                  <a:lnTo>
                    <a:pt x="314" y="225"/>
                  </a:lnTo>
                  <a:lnTo>
                    <a:pt x="306" y="208"/>
                  </a:lnTo>
                  <a:lnTo>
                    <a:pt x="304" y="189"/>
                  </a:lnTo>
                  <a:lnTo>
                    <a:pt x="305" y="173"/>
                  </a:lnTo>
                  <a:lnTo>
                    <a:pt x="315" y="160"/>
                  </a:lnTo>
                  <a:lnTo>
                    <a:pt x="322" y="154"/>
                  </a:lnTo>
                  <a:lnTo>
                    <a:pt x="330" y="146"/>
                  </a:lnTo>
                  <a:lnTo>
                    <a:pt x="337" y="136"/>
                  </a:lnTo>
                  <a:lnTo>
                    <a:pt x="344" y="126"/>
                  </a:lnTo>
                  <a:lnTo>
                    <a:pt x="350" y="114"/>
                  </a:lnTo>
                  <a:lnTo>
                    <a:pt x="354" y="103"/>
                  </a:lnTo>
                  <a:lnTo>
                    <a:pt x="356" y="90"/>
                  </a:lnTo>
                  <a:lnTo>
                    <a:pt x="356" y="76"/>
                  </a:lnTo>
                  <a:lnTo>
                    <a:pt x="352" y="64"/>
                  </a:lnTo>
                  <a:lnTo>
                    <a:pt x="345" y="53"/>
                  </a:lnTo>
                  <a:lnTo>
                    <a:pt x="334" y="40"/>
                  </a:lnTo>
                  <a:lnTo>
                    <a:pt x="319" y="30"/>
                  </a:lnTo>
                  <a:lnTo>
                    <a:pt x="297" y="20"/>
                  </a:lnTo>
                  <a:lnTo>
                    <a:pt x="271" y="13"/>
                  </a:lnTo>
                  <a:lnTo>
                    <a:pt x="239" y="6"/>
                  </a:lnTo>
                  <a:lnTo>
                    <a:pt x="200" y="1"/>
                  </a:lnTo>
                  <a:lnTo>
                    <a:pt x="194" y="0"/>
                  </a:lnTo>
                  <a:lnTo>
                    <a:pt x="175" y="0"/>
                  </a:lnTo>
                  <a:lnTo>
                    <a:pt x="149" y="4"/>
                  </a:lnTo>
                  <a:lnTo>
                    <a:pt x="117" y="14"/>
                  </a:lnTo>
                  <a:lnTo>
                    <a:pt x="85" y="36"/>
                  </a:lnTo>
                  <a:lnTo>
                    <a:pt x="54" y="74"/>
                  </a:lnTo>
                  <a:lnTo>
                    <a:pt x="27" y="129"/>
                  </a:lnTo>
                  <a:lnTo>
                    <a:pt x="10" y="206"/>
                  </a:lnTo>
                  <a:lnTo>
                    <a:pt x="1" y="290"/>
                  </a:lnTo>
                  <a:lnTo>
                    <a:pt x="0" y="361"/>
                  </a:lnTo>
                  <a:lnTo>
                    <a:pt x="2" y="423"/>
                  </a:lnTo>
                  <a:lnTo>
                    <a:pt x="11" y="474"/>
                  </a:lnTo>
                  <a:lnTo>
                    <a:pt x="22" y="515"/>
                  </a:lnTo>
                  <a:lnTo>
                    <a:pt x="39" y="546"/>
                  </a:lnTo>
                  <a:lnTo>
                    <a:pt x="56" y="568"/>
                  </a:lnTo>
                  <a:lnTo>
                    <a:pt x="76" y="581"/>
                  </a:lnTo>
                  <a:close/>
                </a:path>
              </a:pathLst>
            </a:custGeom>
            <a:solidFill>
              <a:srgbClr val="DBA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1217" y="3379"/>
              <a:ext cx="92" cy="164"/>
            </a:xfrm>
            <a:custGeom>
              <a:avLst/>
              <a:gdLst/>
              <a:ahLst/>
              <a:cxnLst>
                <a:cxn ang="0">
                  <a:pos x="67" y="569"/>
                </a:cxn>
                <a:cxn ang="0">
                  <a:pos x="77" y="574"/>
                </a:cxn>
                <a:cxn ang="0">
                  <a:pos x="92" y="583"/>
                </a:cxn>
                <a:cxn ang="0">
                  <a:pos x="107" y="597"/>
                </a:cxn>
                <a:cxn ang="0">
                  <a:pos x="114" y="612"/>
                </a:cxn>
                <a:cxn ang="0">
                  <a:pos x="120" y="623"/>
                </a:cxn>
                <a:cxn ang="0">
                  <a:pos x="125" y="638"/>
                </a:cxn>
                <a:cxn ang="0">
                  <a:pos x="135" y="652"/>
                </a:cxn>
                <a:cxn ang="0">
                  <a:pos x="152" y="655"/>
                </a:cxn>
                <a:cxn ang="0">
                  <a:pos x="175" y="650"/>
                </a:cxn>
                <a:cxn ang="0">
                  <a:pos x="210" y="635"/>
                </a:cxn>
                <a:cxn ang="0">
                  <a:pos x="254" y="609"/>
                </a:cxn>
                <a:cxn ang="0">
                  <a:pos x="295" y="572"/>
                </a:cxn>
                <a:cxn ang="0">
                  <a:pos x="322" y="518"/>
                </a:cxn>
                <a:cxn ang="0">
                  <a:pos x="333" y="449"/>
                </a:cxn>
                <a:cxn ang="0">
                  <a:pos x="353" y="387"/>
                </a:cxn>
                <a:cxn ang="0">
                  <a:pos x="367" y="333"/>
                </a:cxn>
                <a:cxn ang="0">
                  <a:pos x="352" y="288"/>
                </a:cxn>
                <a:cxn ang="0">
                  <a:pos x="324" y="264"/>
                </a:cxn>
                <a:cxn ang="0">
                  <a:pos x="309" y="240"/>
                </a:cxn>
                <a:cxn ang="0">
                  <a:pos x="293" y="204"/>
                </a:cxn>
                <a:cxn ang="0">
                  <a:pos x="290" y="169"/>
                </a:cxn>
                <a:cxn ang="0">
                  <a:pos x="305" y="150"/>
                </a:cxn>
                <a:cxn ang="0">
                  <a:pos x="320" y="134"/>
                </a:cxn>
                <a:cxn ang="0">
                  <a:pos x="332" y="113"/>
                </a:cxn>
                <a:cxn ang="0">
                  <a:pos x="338" y="88"/>
                </a:cxn>
                <a:cxn ang="0">
                  <a:pos x="335" y="64"/>
                </a:cxn>
                <a:cxn ang="0">
                  <a:pos x="318" y="40"/>
                </a:cxn>
                <a:cxn ang="0">
                  <a:pos x="283" y="20"/>
                </a:cxn>
                <a:cxn ang="0">
                  <a:pos x="228" y="7"/>
                </a:cxn>
                <a:cxn ang="0">
                  <a:pos x="184" y="0"/>
                </a:cxn>
                <a:cxn ang="0">
                  <a:pos x="142" y="4"/>
                </a:cxn>
                <a:cxn ang="0">
                  <a:pos x="80" y="35"/>
                </a:cxn>
                <a:cxn ang="0">
                  <a:pos x="27" y="125"/>
                </a:cxn>
                <a:cxn ang="0">
                  <a:pos x="2" y="282"/>
                </a:cxn>
                <a:cxn ang="0">
                  <a:pos x="3" y="413"/>
                </a:cxn>
                <a:cxn ang="0">
                  <a:pos x="19" y="504"/>
                </a:cxn>
                <a:cxn ang="0">
                  <a:pos x="49" y="557"/>
                </a:cxn>
              </a:cxnLst>
              <a:rect l="0" t="0" r="r" b="b"/>
              <a:pathLst>
                <a:path w="367" h="655">
                  <a:moveTo>
                    <a:pt x="65" y="569"/>
                  </a:moveTo>
                  <a:lnTo>
                    <a:pt x="67" y="569"/>
                  </a:lnTo>
                  <a:lnTo>
                    <a:pt x="72" y="572"/>
                  </a:lnTo>
                  <a:lnTo>
                    <a:pt x="77" y="574"/>
                  </a:lnTo>
                  <a:lnTo>
                    <a:pt x="84" y="578"/>
                  </a:lnTo>
                  <a:lnTo>
                    <a:pt x="92" y="583"/>
                  </a:lnTo>
                  <a:lnTo>
                    <a:pt x="99" y="589"/>
                  </a:lnTo>
                  <a:lnTo>
                    <a:pt x="107" y="597"/>
                  </a:lnTo>
                  <a:lnTo>
                    <a:pt x="112" y="605"/>
                  </a:lnTo>
                  <a:lnTo>
                    <a:pt x="114" y="612"/>
                  </a:lnTo>
                  <a:lnTo>
                    <a:pt x="118" y="617"/>
                  </a:lnTo>
                  <a:lnTo>
                    <a:pt x="120" y="623"/>
                  </a:lnTo>
                  <a:lnTo>
                    <a:pt x="122" y="629"/>
                  </a:lnTo>
                  <a:lnTo>
                    <a:pt x="125" y="638"/>
                  </a:lnTo>
                  <a:lnTo>
                    <a:pt x="129" y="645"/>
                  </a:lnTo>
                  <a:lnTo>
                    <a:pt x="135" y="652"/>
                  </a:lnTo>
                  <a:lnTo>
                    <a:pt x="143" y="654"/>
                  </a:lnTo>
                  <a:lnTo>
                    <a:pt x="152" y="655"/>
                  </a:lnTo>
                  <a:lnTo>
                    <a:pt x="162" y="654"/>
                  </a:lnTo>
                  <a:lnTo>
                    <a:pt x="175" y="650"/>
                  </a:lnTo>
                  <a:lnTo>
                    <a:pt x="190" y="644"/>
                  </a:lnTo>
                  <a:lnTo>
                    <a:pt x="210" y="635"/>
                  </a:lnTo>
                  <a:lnTo>
                    <a:pt x="232" y="624"/>
                  </a:lnTo>
                  <a:lnTo>
                    <a:pt x="254" y="609"/>
                  </a:lnTo>
                  <a:lnTo>
                    <a:pt x="275" y="593"/>
                  </a:lnTo>
                  <a:lnTo>
                    <a:pt x="295" y="572"/>
                  </a:lnTo>
                  <a:lnTo>
                    <a:pt x="310" y="548"/>
                  </a:lnTo>
                  <a:lnTo>
                    <a:pt x="322" y="518"/>
                  </a:lnTo>
                  <a:lnTo>
                    <a:pt x="328" y="484"/>
                  </a:lnTo>
                  <a:lnTo>
                    <a:pt x="333" y="449"/>
                  </a:lnTo>
                  <a:lnTo>
                    <a:pt x="342" y="417"/>
                  </a:lnTo>
                  <a:lnTo>
                    <a:pt x="353" y="387"/>
                  </a:lnTo>
                  <a:lnTo>
                    <a:pt x="362" y="358"/>
                  </a:lnTo>
                  <a:lnTo>
                    <a:pt x="367" y="333"/>
                  </a:lnTo>
                  <a:lnTo>
                    <a:pt x="364" y="309"/>
                  </a:lnTo>
                  <a:lnTo>
                    <a:pt x="352" y="288"/>
                  </a:lnTo>
                  <a:lnTo>
                    <a:pt x="327" y="268"/>
                  </a:lnTo>
                  <a:lnTo>
                    <a:pt x="324" y="264"/>
                  </a:lnTo>
                  <a:lnTo>
                    <a:pt x="318" y="254"/>
                  </a:lnTo>
                  <a:lnTo>
                    <a:pt x="309" y="240"/>
                  </a:lnTo>
                  <a:lnTo>
                    <a:pt x="300" y="223"/>
                  </a:lnTo>
                  <a:lnTo>
                    <a:pt x="293" y="204"/>
                  </a:lnTo>
                  <a:lnTo>
                    <a:pt x="289" y="185"/>
                  </a:lnTo>
                  <a:lnTo>
                    <a:pt x="290" y="169"/>
                  </a:lnTo>
                  <a:lnTo>
                    <a:pt x="299" y="157"/>
                  </a:lnTo>
                  <a:lnTo>
                    <a:pt x="305" y="150"/>
                  </a:lnTo>
                  <a:lnTo>
                    <a:pt x="313" y="143"/>
                  </a:lnTo>
                  <a:lnTo>
                    <a:pt x="320" y="134"/>
                  </a:lnTo>
                  <a:lnTo>
                    <a:pt x="327" y="123"/>
                  </a:lnTo>
                  <a:lnTo>
                    <a:pt x="332" y="113"/>
                  </a:lnTo>
                  <a:lnTo>
                    <a:pt x="337" y="100"/>
                  </a:lnTo>
                  <a:lnTo>
                    <a:pt x="338" y="88"/>
                  </a:lnTo>
                  <a:lnTo>
                    <a:pt x="338" y="75"/>
                  </a:lnTo>
                  <a:lnTo>
                    <a:pt x="335" y="64"/>
                  </a:lnTo>
                  <a:lnTo>
                    <a:pt x="328" y="52"/>
                  </a:lnTo>
                  <a:lnTo>
                    <a:pt x="318" y="40"/>
                  </a:lnTo>
                  <a:lnTo>
                    <a:pt x="303" y="30"/>
                  </a:lnTo>
                  <a:lnTo>
                    <a:pt x="283" y="20"/>
                  </a:lnTo>
                  <a:lnTo>
                    <a:pt x="258" y="13"/>
                  </a:lnTo>
                  <a:lnTo>
                    <a:pt x="228" y="7"/>
                  </a:lnTo>
                  <a:lnTo>
                    <a:pt x="190" y="2"/>
                  </a:lnTo>
                  <a:lnTo>
                    <a:pt x="184" y="0"/>
                  </a:lnTo>
                  <a:lnTo>
                    <a:pt x="167" y="0"/>
                  </a:lnTo>
                  <a:lnTo>
                    <a:pt x="142" y="4"/>
                  </a:lnTo>
                  <a:lnTo>
                    <a:pt x="112" y="14"/>
                  </a:lnTo>
                  <a:lnTo>
                    <a:pt x="80" y="35"/>
                  </a:lnTo>
                  <a:lnTo>
                    <a:pt x="52" y="72"/>
                  </a:lnTo>
                  <a:lnTo>
                    <a:pt x="27" y="125"/>
                  </a:lnTo>
                  <a:lnTo>
                    <a:pt x="10" y="200"/>
                  </a:lnTo>
                  <a:lnTo>
                    <a:pt x="2" y="282"/>
                  </a:lnTo>
                  <a:lnTo>
                    <a:pt x="0" y="353"/>
                  </a:lnTo>
                  <a:lnTo>
                    <a:pt x="3" y="413"/>
                  </a:lnTo>
                  <a:lnTo>
                    <a:pt x="9" y="463"/>
                  </a:lnTo>
                  <a:lnTo>
                    <a:pt x="19" y="504"/>
                  </a:lnTo>
                  <a:lnTo>
                    <a:pt x="33" y="534"/>
                  </a:lnTo>
                  <a:lnTo>
                    <a:pt x="49" y="557"/>
                  </a:lnTo>
                  <a:lnTo>
                    <a:pt x="65" y="569"/>
                  </a:lnTo>
                  <a:close/>
                </a:path>
              </a:pathLst>
            </a:custGeom>
            <a:solidFill>
              <a:srgbClr val="CE99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219" y="3381"/>
              <a:ext cx="88" cy="159"/>
            </a:xfrm>
            <a:custGeom>
              <a:avLst/>
              <a:gdLst/>
              <a:ahLst/>
              <a:cxnLst>
                <a:cxn ang="0">
                  <a:pos x="56" y="555"/>
                </a:cxn>
                <a:cxn ang="0">
                  <a:pos x="67" y="559"/>
                </a:cxn>
                <a:cxn ang="0">
                  <a:pos x="84" y="566"/>
                </a:cxn>
                <a:cxn ang="0">
                  <a:pos x="100" y="576"/>
                </a:cxn>
                <a:cxn ang="0">
                  <a:pos x="111" y="589"/>
                </a:cxn>
                <a:cxn ang="0">
                  <a:pos x="117" y="600"/>
                </a:cxn>
                <a:cxn ang="0">
                  <a:pos x="121" y="616"/>
                </a:cxn>
                <a:cxn ang="0">
                  <a:pos x="129" y="630"/>
                </a:cxn>
                <a:cxn ang="0">
                  <a:pos x="142" y="636"/>
                </a:cxn>
                <a:cxn ang="0">
                  <a:pos x="165" y="631"/>
                </a:cxn>
                <a:cxn ang="0">
                  <a:pos x="199" y="616"/>
                </a:cxn>
                <a:cxn ang="0">
                  <a:pos x="241" y="592"/>
                </a:cxn>
                <a:cxn ang="0">
                  <a:pos x="281" y="556"/>
                </a:cxn>
                <a:cxn ang="0">
                  <a:pos x="307" y="505"/>
                </a:cxn>
                <a:cxn ang="0">
                  <a:pos x="317" y="439"/>
                </a:cxn>
                <a:cxn ang="0">
                  <a:pos x="336" y="380"/>
                </a:cxn>
                <a:cxn ang="0">
                  <a:pos x="350" y="330"/>
                </a:cxn>
                <a:cxn ang="0">
                  <a:pos x="336" y="285"/>
                </a:cxn>
                <a:cxn ang="0">
                  <a:pos x="310" y="260"/>
                </a:cxn>
                <a:cxn ang="0">
                  <a:pos x="295" y="235"/>
                </a:cxn>
                <a:cxn ang="0">
                  <a:pos x="279" y="199"/>
                </a:cxn>
                <a:cxn ang="0">
                  <a:pos x="276" y="164"/>
                </a:cxn>
                <a:cxn ang="0">
                  <a:pos x="290" y="145"/>
                </a:cxn>
                <a:cxn ang="0">
                  <a:pos x="304" y="129"/>
                </a:cxn>
                <a:cxn ang="0">
                  <a:pos x="315" y="107"/>
                </a:cxn>
                <a:cxn ang="0">
                  <a:pos x="320" y="85"/>
                </a:cxn>
                <a:cxn ang="0">
                  <a:pos x="317" y="61"/>
                </a:cxn>
                <a:cxn ang="0">
                  <a:pos x="301" y="39"/>
                </a:cxn>
                <a:cxn ang="0">
                  <a:pos x="267" y="19"/>
                </a:cxn>
                <a:cxn ang="0">
                  <a:pos x="215" y="5"/>
                </a:cxn>
                <a:cxn ang="0">
                  <a:pos x="174" y="0"/>
                </a:cxn>
                <a:cxn ang="0">
                  <a:pos x="134" y="2"/>
                </a:cxn>
                <a:cxn ang="0">
                  <a:pos x="76" y="34"/>
                </a:cxn>
                <a:cxn ang="0">
                  <a:pos x="25" y="121"/>
                </a:cxn>
                <a:cxn ang="0">
                  <a:pos x="2" y="272"/>
                </a:cxn>
                <a:cxn ang="0">
                  <a:pos x="1" y="401"/>
                </a:cxn>
                <a:cxn ang="0">
                  <a:pos x="16" y="490"/>
                </a:cxn>
                <a:cxn ang="0">
                  <a:pos x="41" y="542"/>
                </a:cxn>
              </a:cxnLst>
              <a:rect l="0" t="0" r="r" b="b"/>
              <a:pathLst>
                <a:path w="350" h="636">
                  <a:moveTo>
                    <a:pt x="55" y="555"/>
                  </a:moveTo>
                  <a:lnTo>
                    <a:pt x="56" y="555"/>
                  </a:lnTo>
                  <a:lnTo>
                    <a:pt x="61" y="556"/>
                  </a:lnTo>
                  <a:lnTo>
                    <a:pt x="67" y="559"/>
                  </a:lnTo>
                  <a:lnTo>
                    <a:pt x="75" y="561"/>
                  </a:lnTo>
                  <a:lnTo>
                    <a:pt x="84" y="566"/>
                  </a:lnTo>
                  <a:lnTo>
                    <a:pt x="92" y="571"/>
                  </a:lnTo>
                  <a:lnTo>
                    <a:pt x="100" y="576"/>
                  </a:lnTo>
                  <a:lnTo>
                    <a:pt x="107" y="584"/>
                  </a:lnTo>
                  <a:lnTo>
                    <a:pt x="111" y="589"/>
                  </a:lnTo>
                  <a:lnTo>
                    <a:pt x="115" y="594"/>
                  </a:lnTo>
                  <a:lnTo>
                    <a:pt x="117" y="600"/>
                  </a:lnTo>
                  <a:lnTo>
                    <a:pt x="119" y="606"/>
                  </a:lnTo>
                  <a:lnTo>
                    <a:pt x="121" y="616"/>
                  </a:lnTo>
                  <a:lnTo>
                    <a:pt x="124" y="624"/>
                  </a:lnTo>
                  <a:lnTo>
                    <a:pt x="129" y="630"/>
                  </a:lnTo>
                  <a:lnTo>
                    <a:pt x="135" y="634"/>
                  </a:lnTo>
                  <a:lnTo>
                    <a:pt x="142" y="636"/>
                  </a:lnTo>
                  <a:lnTo>
                    <a:pt x="152" y="635"/>
                  </a:lnTo>
                  <a:lnTo>
                    <a:pt x="165" y="631"/>
                  </a:lnTo>
                  <a:lnTo>
                    <a:pt x="180" y="625"/>
                  </a:lnTo>
                  <a:lnTo>
                    <a:pt x="199" y="616"/>
                  </a:lnTo>
                  <a:lnTo>
                    <a:pt x="220" y="605"/>
                  </a:lnTo>
                  <a:lnTo>
                    <a:pt x="241" y="592"/>
                  </a:lnTo>
                  <a:lnTo>
                    <a:pt x="262" y="576"/>
                  </a:lnTo>
                  <a:lnTo>
                    <a:pt x="281" y="556"/>
                  </a:lnTo>
                  <a:lnTo>
                    <a:pt x="296" y="534"/>
                  </a:lnTo>
                  <a:lnTo>
                    <a:pt x="307" y="505"/>
                  </a:lnTo>
                  <a:lnTo>
                    <a:pt x="312" y="472"/>
                  </a:lnTo>
                  <a:lnTo>
                    <a:pt x="317" y="439"/>
                  </a:lnTo>
                  <a:lnTo>
                    <a:pt x="326" y="407"/>
                  </a:lnTo>
                  <a:lnTo>
                    <a:pt x="336" y="380"/>
                  </a:lnTo>
                  <a:lnTo>
                    <a:pt x="345" y="354"/>
                  </a:lnTo>
                  <a:lnTo>
                    <a:pt x="350" y="330"/>
                  </a:lnTo>
                  <a:lnTo>
                    <a:pt x="347" y="306"/>
                  </a:lnTo>
                  <a:lnTo>
                    <a:pt x="336" y="285"/>
                  </a:lnTo>
                  <a:lnTo>
                    <a:pt x="312" y="264"/>
                  </a:lnTo>
                  <a:lnTo>
                    <a:pt x="310" y="260"/>
                  </a:lnTo>
                  <a:lnTo>
                    <a:pt x="304" y="250"/>
                  </a:lnTo>
                  <a:lnTo>
                    <a:pt x="295" y="235"/>
                  </a:lnTo>
                  <a:lnTo>
                    <a:pt x="286" y="217"/>
                  </a:lnTo>
                  <a:lnTo>
                    <a:pt x="279" y="199"/>
                  </a:lnTo>
                  <a:lnTo>
                    <a:pt x="275" y="180"/>
                  </a:lnTo>
                  <a:lnTo>
                    <a:pt x="276" y="164"/>
                  </a:lnTo>
                  <a:lnTo>
                    <a:pt x="284" y="151"/>
                  </a:lnTo>
                  <a:lnTo>
                    <a:pt x="290" y="145"/>
                  </a:lnTo>
                  <a:lnTo>
                    <a:pt x="296" y="137"/>
                  </a:lnTo>
                  <a:lnTo>
                    <a:pt x="304" y="129"/>
                  </a:lnTo>
                  <a:lnTo>
                    <a:pt x="310" y="119"/>
                  </a:lnTo>
                  <a:lnTo>
                    <a:pt x="315" y="107"/>
                  </a:lnTo>
                  <a:lnTo>
                    <a:pt x="319" y="96"/>
                  </a:lnTo>
                  <a:lnTo>
                    <a:pt x="320" y="85"/>
                  </a:lnTo>
                  <a:lnTo>
                    <a:pt x="320" y="72"/>
                  </a:lnTo>
                  <a:lnTo>
                    <a:pt x="317" y="61"/>
                  </a:lnTo>
                  <a:lnTo>
                    <a:pt x="310" y="49"/>
                  </a:lnTo>
                  <a:lnTo>
                    <a:pt x="301" y="39"/>
                  </a:lnTo>
                  <a:lnTo>
                    <a:pt x="286" y="29"/>
                  </a:lnTo>
                  <a:lnTo>
                    <a:pt x="267" y="19"/>
                  </a:lnTo>
                  <a:lnTo>
                    <a:pt x="244" y="11"/>
                  </a:lnTo>
                  <a:lnTo>
                    <a:pt x="215" y="5"/>
                  </a:lnTo>
                  <a:lnTo>
                    <a:pt x="180" y="1"/>
                  </a:lnTo>
                  <a:lnTo>
                    <a:pt x="174" y="0"/>
                  </a:lnTo>
                  <a:lnTo>
                    <a:pt x="157" y="0"/>
                  </a:lnTo>
                  <a:lnTo>
                    <a:pt x="134" y="2"/>
                  </a:lnTo>
                  <a:lnTo>
                    <a:pt x="106" y="12"/>
                  </a:lnTo>
                  <a:lnTo>
                    <a:pt x="76" y="34"/>
                  </a:lnTo>
                  <a:lnTo>
                    <a:pt x="49" y="69"/>
                  </a:lnTo>
                  <a:lnTo>
                    <a:pt x="25" y="121"/>
                  </a:lnTo>
                  <a:lnTo>
                    <a:pt x="10" y="194"/>
                  </a:lnTo>
                  <a:lnTo>
                    <a:pt x="2" y="272"/>
                  </a:lnTo>
                  <a:lnTo>
                    <a:pt x="0" y="342"/>
                  </a:lnTo>
                  <a:lnTo>
                    <a:pt x="1" y="401"/>
                  </a:lnTo>
                  <a:lnTo>
                    <a:pt x="7" y="450"/>
                  </a:lnTo>
                  <a:lnTo>
                    <a:pt x="16" y="490"/>
                  </a:lnTo>
                  <a:lnTo>
                    <a:pt x="27" y="521"/>
                  </a:lnTo>
                  <a:lnTo>
                    <a:pt x="41" y="542"/>
                  </a:lnTo>
                  <a:lnTo>
                    <a:pt x="55" y="555"/>
                  </a:lnTo>
                  <a:close/>
                </a:path>
              </a:pathLst>
            </a:custGeom>
            <a:solidFill>
              <a:srgbClr val="C17C4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21" y="3382"/>
              <a:ext cx="84" cy="155"/>
            </a:xfrm>
            <a:custGeom>
              <a:avLst/>
              <a:gdLst/>
              <a:ahLst/>
              <a:cxnLst>
                <a:cxn ang="0">
                  <a:pos x="164" y="0"/>
                </a:cxn>
                <a:cxn ang="0">
                  <a:pos x="127" y="4"/>
                </a:cxn>
                <a:cxn ang="0">
                  <a:pos x="73" y="34"/>
                </a:cxn>
                <a:cxn ang="0">
                  <a:pos x="25" y="119"/>
                </a:cxn>
                <a:cxn ang="0">
                  <a:pos x="3" y="265"/>
                </a:cxn>
                <a:cxn ang="0">
                  <a:pos x="2" y="391"/>
                </a:cxn>
                <a:cxn ang="0">
                  <a:pos x="14" y="479"/>
                </a:cxn>
                <a:cxn ang="0">
                  <a:pos x="34" y="531"/>
                </a:cxn>
                <a:cxn ang="0">
                  <a:pos x="48" y="544"/>
                </a:cxn>
                <a:cxn ang="0">
                  <a:pos x="68" y="548"/>
                </a:cxn>
                <a:cxn ang="0">
                  <a:pos x="94" y="556"/>
                </a:cxn>
                <a:cxn ang="0">
                  <a:pos x="114" y="573"/>
                </a:cxn>
                <a:cxn ang="0">
                  <a:pos x="117" y="595"/>
                </a:cxn>
                <a:cxn ang="0">
                  <a:pos x="122" y="611"/>
                </a:cxn>
                <a:cxn ang="0">
                  <a:pos x="134" y="618"/>
                </a:cxn>
                <a:cxn ang="0">
                  <a:pos x="155" y="613"/>
                </a:cxn>
                <a:cxn ang="0">
                  <a:pos x="189" y="598"/>
                </a:cxn>
                <a:cxn ang="0">
                  <a:pos x="229" y="576"/>
                </a:cxn>
                <a:cxn ang="0">
                  <a:pos x="268" y="543"/>
                </a:cxn>
                <a:cxn ang="0">
                  <a:pos x="294" y="494"/>
                </a:cxn>
                <a:cxn ang="0">
                  <a:pos x="304" y="430"/>
                </a:cxn>
                <a:cxn ang="0">
                  <a:pos x="322" y="375"/>
                </a:cxn>
                <a:cxn ang="0">
                  <a:pos x="334" y="328"/>
                </a:cxn>
                <a:cxn ang="0">
                  <a:pos x="322" y="284"/>
                </a:cxn>
                <a:cxn ang="0">
                  <a:pos x="298" y="258"/>
                </a:cxn>
                <a:cxn ang="0">
                  <a:pos x="282" y="231"/>
                </a:cxn>
                <a:cxn ang="0">
                  <a:pos x="265" y="194"/>
                </a:cxn>
                <a:cxn ang="0">
                  <a:pos x="260" y="159"/>
                </a:cxn>
                <a:cxn ang="0">
                  <a:pos x="280" y="134"/>
                </a:cxn>
                <a:cxn ang="0">
                  <a:pos x="300" y="94"/>
                </a:cxn>
                <a:cxn ang="0">
                  <a:pos x="294" y="49"/>
                </a:cxn>
                <a:cxn ang="0">
                  <a:pos x="232" y="11"/>
                </a:cxn>
              </a:cxnLst>
              <a:rect l="0" t="0" r="r" b="b"/>
              <a:pathLst>
                <a:path w="334" h="618">
                  <a:moveTo>
                    <a:pt x="170" y="1"/>
                  </a:moveTo>
                  <a:lnTo>
                    <a:pt x="164" y="0"/>
                  </a:lnTo>
                  <a:lnTo>
                    <a:pt x="149" y="0"/>
                  </a:lnTo>
                  <a:lnTo>
                    <a:pt x="127" y="4"/>
                  </a:lnTo>
                  <a:lnTo>
                    <a:pt x="100" y="14"/>
                  </a:lnTo>
                  <a:lnTo>
                    <a:pt x="73" y="34"/>
                  </a:lnTo>
                  <a:lnTo>
                    <a:pt x="47" y="68"/>
                  </a:lnTo>
                  <a:lnTo>
                    <a:pt x="25" y="119"/>
                  </a:lnTo>
                  <a:lnTo>
                    <a:pt x="10" y="189"/>
                  </a:lnTo>
                  <a:lnTo>
                    <a:pt x="3" y="265"/>
                  </a:lnTo>
                  <a:lnTo>
                    <a:pt x="0" y="333"/>
                  </a:lnTo>
                  <a:lnTo>
                    <a:pt x="2" y="391"/>
                  </a:lnTo>
                  <a:lnTo>
                    <a:pt x="7" y="439"/>
                  </a:lnTo>
                  <a:lnTo>
                    <a:pt x="14" y="479"/>
                  </a:lnTo>
                  <a:lnTo>
                    <a:pt x="23" y="509"/>
                  </a:lnTo>
                  <a:lnTo>
                    <a:pt x="34" y="531"/>
                  </a:lnTo>
                  <a:lnTo>
                    <a:pt x="45" y="544"/>
                  </a:lnTo>
                  <a:lnTo>
                    <a:pt x="48" y="544"/>
                  </a:lnTo>
                  <a:lnTo>
                    <a:pt x="57" y="545"/>
                  </a:lnTo>
                  <a:lnTo>
                    <a:pt x="68" y="548"/>
                  </a:lnTo>
                  <a:lnTo>
                    <a:pt x="82" y="551"/>
                  </a:lnTo>
                  <a:lnTo>
                    <a:pt x="94" y="556"/>
                  </a:lnTo>
                  <a:lnTo>
                    <a:pt x="105" y="564"/>
                  </a:lnTo>
                  <a:lnTo>
                    <a:pt x="114" y="573"/>
                  </a:lnTo>
                  <a:lnTo>
                    <a:pt x="117" y="584"/>
                  </a:lnTo>
                  <a:lnTo>
                    <a:pt x="117" y="595"/>
                  </a:lnTo>
                  <a:lnTo>
                    <a:pt x="119" y="604"/>
                  </a:lnTo>
                  <a:lnTo>
                    <a:pt x="122" y="611"/>
                  </a:lnTo>
                  <a:lnTo>
                    <a:pt x="127" y="615"/>
                  </a:lnTo>
                  <a:lnTo>
                    <a:pt x="134" y="618"/>
                  </a:lnTo>
                  <a:lnTo>
                    <a:pt x="144" y="616"/>
                  </a:lnTo>
                  <a:lnTo>
                    <a:pt x="155" y="613"/>
                  </a:lnTo>
                  <a:lnTo>
                    <a:pt x="170" y="606"/>
                  </a:lnTo>
                  <a:lnTo>
                    <a:pt x="189" y="598"/>
                  </a:lnTo>
                  <a:lnTo>
                    <a:pt x="209" y="588"/>
                  </a:lnTo>
                  <a:lnTo>
                    <a:pt x="229" y="576"/>
                  </a:lnTo>
                  <a:lnTo>
                    <a:pt x="250" y="561"/>
                  </a:lnTo>
                  <a:lnTo>
                    <a:pt x="268" y="543"/>
                  </a:lnTo>
                  <a:lnTo>
                    <a:pt x="283" y="521"/>
                  </a:lnTo>
                  <a:lnTo>
                    <a:pt x="294" y="494"/>
                  </a:lnTo>
                  <a:lnTo>
                    <a:pt x="299" y="463"/>
                  </a:lnTo>
                  <a:lnTo>
                    <a:pt x="304" y="430"/>
                  </a:lnTo>
                  <a:lnTo>
                    <a:pt x="312" y="401"/>
                  </a:lnTo>
                  <a:lnTo>
                    <a:pt x="322" y="375"/>
                  </a:lnTo>
                  <a:lnTo>
                    <a:pt x="329" y="350"/>
                  </a:lnTo>
                  <a:lnTo>
                    <a:pt x="334" y="328"/>
                  </a:lnTo>
                  <a:lnTo>
                    <a:pt x="332" y="306"/>
                  </a:lnTo>
                  <a:lnTo>
                    <a:pt x="322" y="284"/>
                  </a:lnTo>
                  <a:lnTo>
                    <a:pt x="300" y="261"/>
                  </a:lnTo>
                  <a:lnTo>
                    <a:pt x="298" y="258"/>
                  </a:lnTo>
                  <a:lnTo>
                    <a:pt x="292" y="248"/>
                  </a:lnTo>
                  <a:lnTo>
                    <a:pt x="282" y="231"/>
                  </a:lnTo>
                  <a:lnTo>
                    <a:pt x="273" y="214"/>
                  </a:lnTo>
                  <a:lnTo>
                    <a:pt x="265" y="194"/>
                  </a:lnTo>
                  <a:lnTo>
                    <a:pt x="260" y="175"/>
                  </a:lnTo>
                  <a:lnTo>
                    <a:pt x="260" y="159"/>
                  </a:lnTo>
                  <a:lnTo>
                    <a:pt x="268" y="146"/>
                  </a:lnTo>
                  <a:lnTo>
                    <a:pt x="280" y="134"/>
                  </a:lnTo>
                  <a:lnTo>
                    <a:pt x="293" y="115"/>
                  </a:lnTo>
                  <a:lnTo>
                    <a:pt x="300" y="94"/>
                  </a:lnTo>
                  <a:lnTo>
                    <a:pt x="303" y="71"/>
                  </a:lnTo>
                  <a:lnTo>
                    <a:pt x="294" y="49"/>
                  </a:lnTo>
                  <a:lnTo>
                    <a:pt x="272" y="28"/>
                  </a:lnTo>
                  <a:lnTo>
                    <a:pt x="232" y="11"/>
                  </a:lnTo>
                  <a:lnTo>
                    <a:pt x="170" y="1"/>
                  </a:lnTo>
                  <a:close/>
                </a:path>
              </a:pathLst>
            </a:custGeom>
            <a:solidFill>
              <a:srgbClr val="B563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274" y="3367"/>
              <a:ext cx="62" cy="77"/>
            </a:xfrm>
            <a:custGeom>
              <a:avLst/>
              <a:gdLst/>
              <a:ahLst/>
              <a:cxnLst>
                <a:cxn ang="0">
                  <a:pos x="47" y="45"/>
                </a:cxn>
                <a:cxn ang="0">
                  <a:pos x="43" y="44"/>
                </a:cxn>
                <a:cxn ang="0">
                  <a:pos x="33" y="39"/>
                </a:cxn>
                <a:cxn ang="0">
                  <a:pos x="21" y="32"/>
                </a:cxn>
                <a:cxn ang="0">
                  <a:pos x="8" y="25"/>
                </a:cxn>
                <a:cxn ang="0">
                  <a:pos x="1" y="17"/>
                </a:cxn>
                <a:cxn ang="0">
                  <a:pos x="0" y="11"/>
                </a:cxn>
                <a:cxn ang="0">
                  <a:pos x="10" y="5"/>
                </a:cxn>
                <a:cxn ang="0">
                  <a:pos x="33" y="1"/>
                </a:cxn>
                <a:cxn ang="0">
                  <a:pos x="57" y="0"/>
                </a:cxn>
                <a:cxn ang="0">
                  <a:pos x="81" y="2"/>
                </a:cxn>
                <a:cxn ang="0">
                  <a:pos x="102" y="6"/>
                </a:cxn>
                <a:cxn ang="0">
                  <a:pos x="123" y="12"/>
                </a:cxn>
                <a:cxn ang="0">
                  <a:pos x="143" y="20"/>
                </a:cxn>
                <a:cxn ang="0">
                  <a:pos x="162" y="30"/>
                </a:cxn>
                <a:cxn ang="0">
                  <a:pos x="179" y="42"/>
                </a:cxn>
                <a:cxn ang="0">
                  <a:pos x="194" y="56"/>
                </a:cxn>
                <a:cxn ang="0">
                  <a:pos x="208" y="72"/>
                </a:cxn>
                <a:cxn ang="0">
                  <a:pos x="219" y="90"/>
                </a:cxn>
                <a:cxn ang="0">
                  <a:pos x="229" y="109"/>
                </a:cxn>
                <a:cxn ang="0">
                  <a:pos x="238" y="129"/>
                </a:cxn>
                <a:cxn ang="0">
                  <a:pos x="243" y="150"/>
                </a:cxn>
                <a:cxn ang="0">
                  <a:pos x="247" y="172"/>
                </a:cxn>
                <a:cxn ang="0">
                  <a:pos x="247" y="197"/>
                </a:cxn>
                <a:cxn ang="0">
                  <a:pos x="246" y="222"/>
                </a:cxn>
                <a:cxn ang="0">
                  <a:pos x="244" y="226"/>
                </a:cxn>
                <a:cxn ang="0">
                  <a:pos x="239" y="237"/>
                </a:cxn>
                <a:cxn ang="0">
                  <a:pos x="232" y="252"/>
                </a:cxn>
                <a:cxn ang="0">
                  <a:pos x="223" y="269"/>
                </a:cxn>
                <a:cxn ang="0">
                  <a:pos x="212" y="285"/>
                </a:cxn>
                <a:cxn ang="0">
                  <a:pos x="199" y="299"/>
                </a:cxn>
                <a:cxn ang="0">
                  <a:pos x="187" y="306"/>
                </a:cxn>
                <a:cxn ang="0">
                  <a:pos x="173" y="305"/>
                </a:cxn>
                <a:cxn ang="0">
                  <a:pos x="158" y="299"/>
                </a:cxn>
                <a:cxn ang="0">
                  <a:pos x="143" y="290"/>
                </a:cxn>
                <a:cxn ang="0">
                  <a:pos x="130" y="279"/>
                </a:cxn>
                <a:cxn ang="0">
                  <a:pos x="118" y="266"/>
                </a:cxn>
                <a:cxn ang="0">
                  <a:pos x="111" y="251"/>
                </a:cxn>
                <a:cxn ang="0">
                  <a:pos x="108" y="235"/>
                </a:cxn>
                <a:cxn ang="0">
                  <a:pos x="115" y="216"/>
                </a:cxn>
                <a:cxn ang="0">
                  <a:pos x="130" y="195"/>
                </a:cxn>
                <a:cxn ang="0">
                  <a:pos x="148" y="172"/>
                </a:cxn>
                <a:cxn ang="0">
                  <a:pos x="161" y="151"/>
                </a:cxn>
                <a:cxn ang="0">
                  <a:pos x="167" y="130"/>
                </a:cxn>
                <a:cxn ang="0">
                  <a:pos x="165" y="110"/>
                </a:cxn>
                <a:cxn ang="0">
                  <a:pos x="152" y="91"/>
                </a:cxn>
                <a:cxn ang="0">
                  <a:pos x="130" y="74"/>
                </a:cxn>
                <a:cxn ang="0">
                  <a:pos x="96" y="57"/>
                </a:cxn>
                <a:cxn ang="0">
                  <a:pos x="47" y="45"/>
                </a:cxn>
              </a:cxnLst>
              <a:rect l="0" t="0" r="r" b="b"/>
              <a:pathLst>
                <a:path w="247" h="306">
                  <a:moveTo>
                    <a:pt x="47" y="45"/>
                  </a:moveTo>
                  <a:lnTo>
                    <a:pt x="43" y="44"/>
                  </a:lnTo>
                  <a:lnTo>
                    <a:pt x="33" y="39"/>
                  </a:lnTo>
                  <a:lnTo>
                    <a:pt x="21" y="32"/>
                  </a:lnTo>
                  <a:lnTo>
                    <a:pt x="8" y="25"/>
                  </a:lnTo>
                  <a:lnTo>
                    <a:pt x="1" y="17"/>
                  </a:lnTo>
                  <a:lnTo>
                    <a:pt x="0" y="11"/>
                  </a:lnTo>
                  <a:lnTo>
                    <a:pt x="10" y="5"/>
                  </a:lnTo>
                  <a:lnTo>
                    <a:pt x="33" y="1"/>
                  </a:lnTo>
                  <a:lnTo>
                    <a:pt x="57" y="0"/>
                  </a:lnTo>
                  <a:lnTo>
                    <a:pt x="81" y="2"/>
                  </a:lnTo>
                  <a:lnTo>
                    <a:pt x="102" y="6"/>
                  </a:lnTo>
                  <a:lnTo>
                    <a:pt x="123" y="12"/>
                  </a:lnTo>
                  <a:lnTo>
                    <a:pt x="143" y="20"/>
                  </a:lnTo>
                  <a:lnTo>
                    <a:pt x="162" y="30"/>
                  </a:lnTo>
                  <a:lnTo>
                    <a:pt x="179" y="42"/>
                  </a:lnTo>
                  <a:lnTo>
                    <a:pt x="194" y="56"/>
                  </a:lnTo>
                  <a:lnTo>
                    <a:pt x="208" y="72"/>
                  </a:lnTo>
                  <a:lnTo>
                    <a:pt x="219" y="90"/>
                  </a:lnTo>
                  <a:lnTo>
                    <a:pt x="229" y="109"/>
                  </a:lnTo>
                  <a:lnTo>
                    <a:pt x="238" y="129"/>
                  </a:lnTo>
                  <a:lnTo>
                    <a:pt x="243" y="150"/>
                  </a:lnTo>
                  <a:lnTo>
                    <a:pt x="247" y="172"/>
                  </a:lnTo>
                  <a:lnTo>
                    <a:pt x="247" y="197"/>
                  </a:lnTo>
                  <a:lnTo>
                    <a:pt x="246" y="222"/>
                  </a:lnTo>
                  <a:lnTo>
                    <a:pt x="244" y="226"/>
                  </a:lnTo>
                  <a:lnTo>
                    <a:pt x="239" y="237"/>
                  </a:lnTo>
                  <a:lnTo>
                    <a:pt x="232" y="252"/>
                  </a:lnTo>
                  <a:lnTo>
                    <a:pt x="223" y="269"/>
                  </a:lnTo>
                  <a:lnTo>
                    <a:pt x="212" y="285"/>
                  </a:lnTo>
                  <a:lnTo>
                    <a:pt x="199" y="299"/>
                  </a:lnTo>
                  <a:lnTo>
                    <a:pt x="187" y="306"/>
                  </a:lnTo>
                  <a:lnTo>
                    <a:pt x="173" y="305"/>
                  </a:lnTo>
                  <a:lnTo>
                    <a:pt x="158" y="299"/>
                  </a:lnTo>
                  <a:lnTo>
                    <a:pt x="143" y="290"/>
                  </a:lnTo>
                  <a:lnTo>
                    <a:pt x="130" y="279"/>
                  </a:lnTo>
                  <a:lnTo>
                    <a:pt x="118" y="266"/>
                  </a:lnTo>
                  <a:lnTo>
                    <a:pt x="111" y="251"/>
                  </a:lnTo>
                  <a:lnTo>
                    <a:pt x="108" y="235"/>
                  </a:lnTo>
                  <a:lnTo>
                    <a:pt x="115" y="216"/>
                  </a:lnTo>
                  <a:lnTo>
                    <a:pt x="130" y="195"/>
                  </a:lnTo>
                  <a:lnTo>
                    <a:pt x="148" y="172"/>
                  </a:lnTo>
                  <a:lnTo>
                    <a:pt x="161" y="151"/>
                  </a:lnTo>
                  <a:lnTo>
                    <a:pt x="167" y="130"/>
                  </a:lnTo>
                  <a:lnTo>
                    <a:pt x="165" y="110"/>
                  </a:lnTo>
                  <a:lnTo>
                    <a:pt x="152" y="91"/>
                  </a:lnTo>
                  <a:lnTo>
                    <a:pt x="130" y="74"/>
                  </a:lnTo>
                  <a:lnTo>
                    <a:pt x="96" y="57"/>
                  </a:lnTo>
                  <a:lnTo>
                    <a:pt x="47" y="4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1276" y="3368"/>
              <a:ext cx="58" cy="74"/>
            </a:xfrm>
            <a:custGeom>
              <a:avLst/>
              <a:gdLst/>
              <a:ahLst/>
              <a:cxnLst>
                <a:cxn ang="0">
                  <a:pos x="31" y="1"/>
                </a:cxn>
                <a:cxn ang="0">
                  <a:pos x="53" y="0"/>
                </a:cxn>
                <a:cxn ang="0">
                  <a:pos x="75" y="2"/>
                </a:cxn>
                <a:cxn ang="0">
                  <a:pos x="96" y="6"/>
                </a:cxn>
                <a:cxn ang="0">
                  <a:pos x="115" y="11"/>
                </a:cxn>
                <a:cxn ang="0">
                  <a:pos x="133" y="20"/>
                </a:cxn>
                <a:cxn ang="0">
                  <a:pos x="151" y="30"/>
                </a:cxn>
                <a:cxn ang="0">
                  <a:pos x="167" y="41"/>
                </a:cxn>
                <a:cxn ang="0">
                  <a:pos x="182" y="55"/>
                </a:cxn>
                <a:cxn ang="0">
                  <a:pos x="194" y="70"/>
                </a:cxn>
                <a:cxn ang="0">
                  <a:pos x="206" y="86"/>
                </a:cxn>
                <a:cxn ang="0">
                  <a:pos x="214" y="105"/>
                </a:cxn>
                <a:cxn ang="0">
                  <a:pos x="222" y="125"/>
                </a:cxn>
                <a:cxn ang="0">
                  <a:pos x="228" y="146"/>
                </a:cxn>
                <a:cxn ang="0">
                  <a:pos x="231" y="168"/>
                </a:cxn>
                <a:cxn ang="0">
                  <a:pos x="232" y="191"/>
                </a:cxn>
                <a:cxn ang="0">
                  <a:pos x="231" y="216"/>
                </a:cxn>
                <a:cxn ang="0">
                  <a:pos x="229" y="220"/>
                </a:cxn>
                <a:cxn ang="0">
                  <a:pos x="224" y="231"/>
                </a:cxn>
                <a:cxn ang="0">
                  <a:pos x="217" y="245"/>
                </a:cxn>
                <a:cxn ang="0">
                  <a:pos x="208" y="262"/>
                </a:cxn>
                <a:cxn ang="0">
                  <a:pos x="198" y="277"/>
                </a:cxn>
                <a:cxn ang="0">
                  <a:pos x="187" y="290"/>
                </a:cxn>
                <a:cxn ang="0">
                  <a:pos x="174" y="297"/>
                </a:cxn>
                <a:cxn ang="0">
                  <a:pos x="162" y="297"/>
                </a:cxn>
                <a:cxn ang="0">
                  <a:pos x="150" y="291"/>
                </a:cxn>
                <a:cxn ang="0">
                  <a:pos x="137" y="283"/>
                </a:cxn>
                <a:cxn ang="0">
                  <a:pos x="125" y="275"/>
                </a:cxn>
                <a:cxn ang="0">
                  <a:pos x="113" y="263"/>
                </a:cxn>
                <a:cxn ang="0">
                  <a:pos x="106" y="250"/>
                </a:cxn>
                <a:cxn ang="0">
                  <a:pos x="103" y="235"/>
                </a:cxn>
                <a:cxn ang="0">
                  <a:pos x="106" y="218"/>
                </a:cxn>
                <a:cxn ang="0">
                  <a:pos x="116" y="200"/>
                </a:cxn>
                <a:cxn ang="0">
                  <a:pos x="117" y="197"/>
                </a:cxn>
                <a:cxn ang="0">
                  <a:pos x="120" y="195"/>
                </a:cxn>
                <a:cxn ang="0">
                  <a:pos x="121" y="192"/>
                </a:cxn>
                <a:cxn ang="0">
                  <a:pos x="123" y="190"/>
                </a:cxn>
                <a:cxn ang="0">
                  <a:pos x="141" y="168"/>
                </a:cxn>
                <a:cxn ang="0">
                  <a:pos x="152" y="148"/>
                </a:cxn>
                <a:cxn ang="0">
                  <a:pos x="157" y="128"/>
                </a:cxn>
                <a:cxn ang="0">
                  <a:pos x="155" y="110"/>
                </a:cxn>
                <a:cxn ang="0">
                  <a:pos x="143" y="91"/>
                </a:cxn>
                <a:cxn ang="0">
                  <a:pos x="122" y="73"/>
                </a:cxn>
                <a:cxn ang="0">
                  <a:pos x="90" y="57"/>
                </a:cxn>
                <a:cxn ang="0">
                  <a:pos x="46" y="42"/>
                </a:cxn>
                <a:cxn ang="0">
                  <a:pos x="46" y="42"/>
                </a:cxn>
                <a:cxn ang="0">
                  <a:pos x="45" y="41"/>
                </a:cxn>
                <a:cxn ang="0">
                  <a:pos x="42" y="41"/>
                </a:cxn>
                <a:cxn ang="0">
                  <a:pos x="41" y="40"/>
                </a:cxn>
                <a:cxn ang="0">
                  <a:pos x="33" y="36"/>
                </a:cxn>
                <a:cxn ang="0">
                  <a:pos x="23" y="32"/>
                </a:cxn>
                <a:cxn ang="0">
                  <a:pos x="13" y="26"/>
                </a:cxn>
                <a:cxn ang="0">
                  <a:pos x="5" y="20"/>
                </a:cxn>
                <a:cxn ang="0">
                  <a:pos x="0" y="13"/>
                </a:cxn>
                <a:cxn ang="0">
                  <a:pos x="1" y="8"/>
                </a:cxn>
                <a:cxn ang="0">
                  <a:pos x="11" y="3"/>
                </a:cxn>
                <a:cxn ang="0">
                  <a:pos x="31" y="1"/>
                </a:cxn>
              </a:cxnLst>
              <a:rect l="0" t="0" r="r" b="b"/>
              <a:pathLst>
                <a:path w="232" h="297">
                  <a:moveTo>
                    <a:pt x="31" y="1"/>
                  </a:moveTo>
                  <a:lnTo>
                    <a:pt x="53" y="0"/>
                  </a:lnTo>
                  <a:lnTo>
                    <a:pt x="75" y="2"/>
                  </a:lnTo>
                  <a:lnTo>
                    <a:pt x="96" y="6"/>
                  </a:lnTo>
                  <a:lnTo>
                    <a:pt x="115" y="11"/>
                  </a:lnTo>
                  <a:lnTo>
                    <a:pt x="133" y="20"/>
                  </a:lnTo>
                  <a:lnTo>
                    <a:pt x="151" y="30"/>
                  </a:lnTo>
                  <a:lnTo>
                    <a:pt x="167" y="41"/>
                  </a:lnTo>
                  <a:lnTo>
                    <a:pt x="182" y="55"/>
                  </a:lnTo>
                  <a:lnTo>
                    <a:pt x="194" y="70"/>
                  </a:lnTo>
                  <a:lnTo>
                    <a:pt x="206" y="86"/>
                  </a:lnTo>
                  <a:lnTo>
                    <a:pt x="214" y="105"/>
                  </a:lnTo>
                  <a:lnTo>
                    <a:pt x="222" y="125"/>
                  </a:lnTo>
                  <a:lnTo>
                    <a:pt x="228" y="146"/>
                  </a:lnTo>
                  <a:lnTo>
                    <a:pt x="231" y="168"/>
                  </a:lnTo>
                  <a:lnTo>
                    <a:pt x="232" y="191"/>
                  </a:lnTo>
                  <a:lnTo>
                    <a:pt x="231" y="216"/>
                  </a:lnTo>
                  <a:lnTo>
                    <a:pt x="229" y="220"/>
                  </a:lnTo>
                  <a:lnTo>
                    <a:pt x="224" y="231"/>
                  </a:lnTo>
                  <a:lnTo>
                    <a:pt x="217" y="245"/>
                  </a:lnTo>
                  <a:lnTo>
                    <a:pt x="208" y="262"/>
                  </a:lnTo>
                  <a:lnTo>
                    <a:pt x="198" y="277"/>
                  </a:lnTo>
                  <a:lnTo>
                    <a:pt x="187" y="290"/>
                  </a:lnTo>
                  <a:lnTo>
                    <a:pt x="174" y="297"/>
                  </a:lnTo>
                  <a:lnTo>
                    <a:pt x="162" y="297"/>
                  </a:lnTo>
                  <a:lnTo>
                    <a:pt x="150" y="291"/>
                  </a:lnTo>
                  <a:lnTo>
                    <a:pt x="137" y="283"/>
                  </a:lnTo>
                  <a:lnTo>
                    <a:pt x="125" y="275"/>
                  </a:lnTo>
                  <a:lnTo>
                    <a:pt x="113" y="263"/>
                  </a:lnTo>
                  <a:lnTo>
                    <a:pt x="106" y="250"/>
                  </a:lnTo>
                  <a:lnTo>
                    <a:pt x="103" y="235"/>
                  </a:lnTo>
                  <a:lnTo>
                    <a:pt x="106" y="218"/>
                  </a:lnTo>
                  <a:lnTo>
                    <a:pt x="116" y="200"/>
                  </a:lnTo>
                  <a:lnTo>
                    <a:pt x="117" y="197"/>
                  </a:lnTo>
                  <a:lnTo>
                    <a:pt x="120" y="195"/>
                  </a:lnTo>
                  <a:lnTo>
                    <a:pt x="121" y="192"/>
                  </a:lnTo>
                  <a:lnTo>
                    <a:pt x="123" y="190"/>
                  </a:lnTo>
                  <a:lnTo>
                    <a:pt x="141" y="168"/>
                  </a:lnTo>
                  <a:lnTo>
                    <a:pt x="152" y="148"/>
                  </a:lnTo>
                  <a:lnTo>
                    <a:pt x="157" y="128"/>
                  </a:lnTo>
                  <a:lnTo>
                    <a:pt x="155" y="110"/>
                  </a:lnTo>
                  <a:lnTo>
                    <a:pt x="143" y="91"/>
                  </a:lnTo>
                  <a:lnTo>
                    <a:pt x="122" y="73"/>
                  </a:lnTo>
                  <a:lnTo>
                    <a:pt x="90" y="57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5" y="41"/>
                  </a:lnTo>
                  <a:lnTo>
                    <a:pt x="42" y="41"/>
                  </a:lnTo>
                  <a:lnTo>
                    <a:pt x="41" y="40"/>
                  </a:lnTo>
                  <a:lnTo>
                    <a:pt x="33" y="36"/>
                  </a:lnTo>
                  <a:lnTo>
                    <a:pt x="23" y="32"/>
                  </a:lnTo>
                  <a:lnTo>
                    <a:pt x="13" y="26"/>
                  </a:lnTo>
                  <a:lnTo>
                    <a:pt x="5" y="20"/>
                  </a:lnTo>
                  <a:lnTo>
                    <a:pt x="0" y="13"/>
                  </a:lnTo>
                  <a:lnTo>
                    <a:pt x="1" y="8"/>
                  </a:lnTo>
                  <a:lnTo>
                    <a:pt x="11" y="3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rgbClr val="EFE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280" y="3369"/>
              <a:ext cx="54" cy="72"/>
            </a:xfrm>
            <a:custGeom>
              <a:avLst/>
              <a:gdLst/>
              <a:ahLst/>
              <a:cxnLst>
                <a:cxn ang="0">
                  <a:pos x="29" y="2"/>
                </a:cxn>
                <a:cxn ang="0">
                  <a:pos x="50" y="0"/>
                </a:cxn>
                <a:cxn ang="0">
                  <a:pos x="70" y="3"/>
                </a:cxn>
                <a:cxn ang="0">
                  <a:pos x="89" y="7"/>
                </a:cxn>
                <a:cxn ang="0">
                  <a:pos x="108" y="12"/>
                </a:cxn>
                <a:cxn ang="0">
                  <a:pos x="125" y="19"/>
                </a:cxn>
                <a:cxn ang="0">
                  <a:pos x="142" y="29"/>
                </a:cxn>
                <a:cxn ang="0">
                  <a:pos x="156" y="40"/>
                </a:cxn>
                <a:cxn ang="0">
                  <a:pos x="170" y="54"/>
                </a:cxn>
                <a:cxn ang="0">
                  <a:pos x="181" y="68"/>
                </a:cxn>
                <a:cxn ang="0">
                  <a:pos x="193" y="85"/>
                </a:cxn>
                <a:cxn ang="0">
                  <a:pos x="201" y="103"/>
                </a:cxn>
                <a:cxn ang="0">
                  <a:pos x="208" y="122"/>
                </a:cxn>
                <a:cxn ang="0">
                  <a:pos x="213" y="143"/>
                </a:cxn>
                <a:cxn ang="0">
                  <a:pos x="215" y="164"/>
                </a:cxn>
                <a:cxn ang="0">
                  <a:pos x="216" y="188"/>
                </a:cxn>
                <a:cxn ang="0">
                  <a:pos x="215" y="212"/>
                </a:cxn>
                <a:cxn ang="0">
                  <a:pos x="214" y="215"/>
                </a:cxn>
                <a:cxn ang="0">
                  <a:pos x="210" y="225"/>
                </a:cxn>
                <a:cxn ang="0">
                  <a:pos x="203" y="240"/>
                </a:cxn>
                <a:cxn ang="0">
                  <a:pos x="195" y="255"/>
                </a:cxn>
                <a:cxn ang="0">
                  <a:pos x="185" y="270"/>
                </a:cxn>
                <a:cxn ang="0">
                  <a:pos x="175" y="283"/>
                </a:cxn>
                <a:cxn ang="0">
                  <a:pos x="163" y="290"/>
                </a:cxn>
                <a:cxn ang="0">
                  <a:pos x="151" y="290"/>
                </a:cxn>
                <a:cxn ang="0">
                  <a:pos x="140" y="285"/>
                </a:cxn>
                <a:cxn ang="0">
                  <a:pos x="128" y="278"/>
                </a:cxn>
                <a:cxn ang="0">
                  <a:pos x="117" y="268"/>
                </a:cxn>
                <a:cxn ang="0">
                  <a:pos x="107" y="257"/>
                </a:cxn>
                <a:cxn ang="0">
                  <a:pos x="100" y="244"/>
                </a:cxn>
                <a:cxn ang="0">
                  <a:pos x="98" y="229"/>
                </a:cxn>
                <a:cxn ang="0">
                  <a:pos x="102" y="213"/>
                </a:cxn>
                <a:cxn ang="0">
                  <a:pos x="110" y="195"/>
                </a:cxn>
                <a:cxn ang="0">
                  <a:pos x="113" y="193"/>
                </a:cxn>
                <a:cxn ang="0">
                  <a:pos x="114" y="190"/>
                </a:cxn>
                <a:cxn ang="0">
                  <a:pos x="117" y="188"/>
                </a:cxn>
                <a:cxn ang="0">
                  <a:pos x="119" y="185"/>
                </a:cxn>
                <a:cxn ang="0">
                  <a:pos x="134" y="164"/>
                </a:cxn>
                <a:cxn ang="0">
                  <a:pos x="144" y="144"/>
                </a:cxn>
                <a:cxn ang="0">
                  <a:pos x="149" y="124"/>
                </a:cxn>
                <a:cxn ang="0">
                  <a:pos x="146" y="105"/>
                </a:cxn>
                <a:cxn ang="0">
                  <a:pos x="137" y="88"/>
                </a:cxn>
                <a:cxn ang="0">
                  <a:pos x="117" y="70"/>
                </a:cxn>
                <a:cxn ang="0">
                  <a:pos x="87" y="55"/>
                </a:cxn>
                <a:cxn ang="0">
                  <a:pos x="47" y="40"/>
                </a:cxn>
                <a:cxn ang="0">
                  <a:pos x="45" y="40"/>
                </a:cxn>
                <a:cxn ang="0">
                  <a:pos x="44" y="39"/>
                </a:cxn>
                <a:cxn ang="0">
                  <a:pos x="42" y="39"/>
                </a:cxn>
                <a:cxn ang="0">
                  <a:pos x="40" y="38"/>
                </a:cxn>
                <a:cxn ang="0">
                  <a:pos x="34" y="35"/>
                </a:cxn>
                <a:cxn ang="0">
                  <a:pos x="24" y="30"/>
                </a:cxn>
                <a:cxn ang="0">
                  <a:pos x="14" y="25"/>
                </a:cxn>
                <a:cxn ang="0">
                  <a:pos x="5" y="19"/>
                </a:cxn>
                <a:cxn ang="0">
                  <a:pos x="0" y="14"/>
                </a:cxn>
                <a:cxn ang="0">
                  <a:pos x="2" y="9"/>
                </a:cxn>
                <a:cxn ang="0">
                  <a:pos x="10" y="4"/>
                </a:cxn>
                <a:cxn ang="0">
                  <a:pos x="29" y="2"/>
                </a:cxn>
              </a:cxnLst>
              <a:rect l="0" t="0" r="r" b="b"/>
              <a:pathLst>
                <a:path w="216" h="290">
                  <a:moveTo>
                    <a:pt x="29" y="2"/>
                  </a:moveTo>
                  <a:lnTo>
                    <a:pt x="50" y="0"/>
                  </a:lnTo>
                  <a:lnTo>
                    <a:pt x="70" y="3"/>
                  </a:lnTo>
                  <a:lnTo>
                    <a:pt x="89" y="7"/>
                  </a:lnTo>
                  <a:lnTo>
                    <a:pt x="108" y="12"/>
                  </a:lnTo>
                  <a:lnTo>
                    <a:pt x="125" y="19"/>
                  </a:lnTo>
                  <a:lnTo>
                    <a:pt x="142" y="29"/>
                  </a:lnTo>
                  <a:lnTo>
                    <a:pt x="156" y="40"/>
                  </a:lnTo>
                  <a:lnTo>
                    <a:pt x="170" y="54"/>
                  </a:lnTo>
                  <a:lnTo>
                    <a:pt x="181" y="68"/>
                  </a:lnTo>
                  <a:lnTo>
                    <a:pt x="193" y="85"/>
                  </a:lnTo>
                  <a:lnTo>
                    <a:pt x="201" y="103"/>
                  </a:lnTo>
                  <a:lnTo>
                    <a:pt x="208" y="122"/>
                  </a:lnTo>
                  <a:lnTo>
                    <a:pt x="213" y="143"/>
                  </a:lnTo>
                  <a:lnTo>
                    <a:pt x="215" y="164"/>
                  </a:lnTo>
                  <a:lnTo>
                    <a:pt x="216" y="188"/>
                  </a:lnTo>
                  <a:lnTo>
                    <a:pt x="215" y="212"/>
                  </a:lnTo>
                  <a:lnTo>
                    <a:pt x="214" y="215"/>
                  </a:lnTo>
                  <a:lnTo>
                    <a:pt x="210" y="225"/>
                  </a:lnTo>
                  <a:lnTo>
                    <a:pt x="203" y="240"/>
                  </a:lnTo>
                  <a:lnTo>
                    <a:pt x="195" y="255"/>
                  </a:lnTo>
                  <a:lnTo>
                    <a:pt x="185" y="270"/>
                  </a:lnTo>
                  <a:lnTo>
                    <a:pt x="175" y="283"/>
                  </a:lnTo>
                  <a:lnTo>
                    <a:pt x="163" y="290"/>
                  </a:lnTo>
                  <a:lnTo>
                    <a:pt x="151" y="290"/>
                  </a:lnTo>
                  <a:lnTo>
                    <a:pt x="140" y="285"/>
                  </a:lnTo>
                  <a:lnTo>
                    <a:pt x="128" y="278"/>
                  </a:lnTo>
                  <a:lnTo>
                    <a:pt x="117" y="268"/>
                  </a:lnTo>
                  <a:lnTo>
                    <a:pt x="107" y="257"/>
                  </a:lnTo>
                  <a:lnTo>
                    <a:pt x="100" y="244"/>
                  </a:lnTo>
                  <a:lnTo>
                    <a:pt x="98" y="229"/>
                  </a:lnTo>
                  <a:lnTo>
                    <a:pt x="102" y="213"/>
                  </a:lnTo>
                  <a:lnTo>
                    <a:pt x="110" y="195"/>
                  </a:lnTo>
                  <a:lnTo>
                    <a:pt x="113" y="193"/>
                  </a:lnTo>
                  <a:lnTo>
                    <a:pt x="114" y="190"/>
                  </a:lnTo>
                  <a:lnTo>
                    <a:pt x="117" y="188"/>
                  </a:lnTo>
                  <a:lnTo>
                    <a:pt x="119" y="185"/>
                  </a:lnTo>
                  <a:lnTo>
                    <a:pt x="134" y="164"/>
                  </a:lnTo>
                  <a:lnTo>
                    <a:pt x="144" y="144"/>
                  </a:lnTo>
                  <a:lnTo>
                    <a:pt x="149" y="124"/>
                  </a:lnTo>
                  <a:lnTo>
                    <a:pt x="146" y="105"/>
                  </a:lnTo>
                  <a:lnTo>
                    <a:pt x="137" y="88"/>
                  </a:lnTo>
                  <a:lnTo>
                    <a:pt x="117" y="70"/>
                  </a:lnTo>
                  <a:lnTo>
                    <a:pt x="87" y="55"/>
                  </a:lnTo>
                  <a:lnTo>
                    <a:pt x="47" y="40"/>
                  </a:lnTo>
                  <a:lnTo>
                    <a:pt x="45" y="40"/>
                  </a:lnTo>
                  <a:lnTo>
                    <a:pt x="44" y="39"/>
                  </a:lnTo>
                  <a:lnTo>
                    <a:pt x="42" y="39"/>
                  </a:lnTo>
                  <a:lnTo>
                    <a:pt x="40" y="38"/>
                  </a:lnTo>
                  <a:lnTo>
                    <a:pt x="34" y="35"/>
                  </a:lnTo>
                  <a:lnTo>
                    <a:pt x="24" y="30"/>
                  </a:lnTo>
                  <a:lnTo>
                    <a:pt x="14" y="25"/>
                  </a:lnTo>
                  <a:lnTo>
                    <a:pt x="5" y="19"/>
                  </a:lnTo>
                  <a:lnTo>
                    <a:pt x="0" y="14"/>
                  </a:lnTo>
                  <a:lnTo>
                    <a:pt x="2" y="9"/>
                  </a:lnTo>
                  <a:lnTo>
                    <a:pt x="10" y="4"/>
                  </a:lnTo>
                  <a:lnTo>
                    <a:pt x="29" y="2"/>
                  </a:lnTo>
                  <a:close/>
                </a:path>
              </a:pathLst>
            </a:custGeom>
            <a:solidFill>
              <a:srgbClr val="DDDDD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283" y="3370"/>
              <a:ext cx="50" cy="70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64" y="1"/>
                </a:cxn>
                <a:cxn ang="0">
                  <a:pos x="99" y="10"/>
                </a:cxn>
                <a:cxn ang="0">
                  <a:pos x="130" y="28"/>
                </a:cxn>
                <a:cxn ang="0">
                  <a:pos x="156" y="51"/>
                </a:cxn>
                <a:cxn ang="0">
                  <a:pos x="177" y="81"/>
                </a:cxn>
                <a:cxn ang="0">
                  <a:pos x="191" y="118"/>
                </a:cxn>
                <a:cxn ang="0">
                  <a:pos x="199" y="159"/>
                </a:cxn>
                <a:cxn ang="0">
                  <a:pos x="197" y="205"/>
                </a:cxn>
                <a:cxn ang="0">
                  <a:pos x="196" y="209"/>
                </a:cxn>
                <a:cxn ang="0">
                  <a:pos x="192" y="219"/>
                </a:cxn>
                <a:cxn ang="0">
                  <a:pos x="186" y="233"/>
                </a:cxn>
                <a:cxn ang="0">
                  <a:pos x="179" y="248"/>
                </a:cxn>
                <a:cxn ang="0">
                  <a:pos x="170" y="263"/>
                </a:cxn>
                <a:cxn ang="0">
                  <a:pos x="160" y="275"/>
                </a:cxn>
                <a:cxn ang="0">
                  <a:pos x="150" y="281"/>
                </a:cxn>
                <a:cxn ang="0">
                  <a:pos x="139" y="281"/>
                </a:cxn>
                <a:cxn ang="0">
                  <a:pos x="128" y="276"/>
                </a:cxn>
                <a:cxn ang="0">
                  <a:pos x="118" y="269"/>
                </a:cxn>
                <a:cxn ang="0">
                  <a:pos x="106" y="260"/>
                </a:cxn>
                <a:cxn ang="0">
                  <a:pos x="99" y="249"/>
                </a:cxn>
                <a:cxn ang="0">
                  <a:pos x="93" y="236"/>
                </a:cxn>
                <a:cxn ang="0">
                  <a:pos x="91" y="223"/>
                </a:cxn>
                <a:cxn ang="0">
                  <a:pos x="95" y="206"/>
                </a:cxn>
                <a:cxn ang="0">
                  <a:pos x="104" y="189"/>
                </a:cxn>
                <a:cxn ang="0">
                  <a:pos x="106" y="186"/>
                </a:cxn>
                <a:cxn ang="0">
                  <a:pos x="108" y="184"/>
                </a:cxn>
                <a:cxn ang="0">
                  <a:pos x="110" y="181"/>
                </a:cxn>
                <a:cxn ang="0">
                  <a:pos x="111" y="179"/>
                </a:cxn>
                <a:cxn ang="0">
                  <a:pos x="125" y="159"/>
                </a:cxn>
                <a:cxn ang="0">
                  <a:pos x="135" y="139"/>
                </a:cxn>
                <a:cxn ang="0">
                  <a:pos x="139" y="120"/>
                </a:cxn>
                <a:cxn ang="0">
                  <a:pos x="136" y="101"/>
                </a:cxn>
                <a:cxn ang="0">
                  <a:pos x="126" y="84"/>
                </a:cxn>
                <a:cxn ang="0">
                  <a:pos x="108" y="66"/>
                </a:cxn>
                <a:cxn ang="0">
                  <a:pos x="81" y="51"/>
                </a:cxn>
                <a:cxn ang="0">
                  <a:pos x="44" y="38"/>
                </a:cxn>
                <a:cxn ang="0">
                  <a:pos x="43" y="38"/>
                </a:cxn>
                <a:cxn ang="0">
                  <a:pos x="41" y="36"/>
                </a:cxn>
                <a:cxn ang="0">
                  <a:pos x="39" y="36"/>
                </a:cxn>
                <a:cxn ang="0">
                  <a:pos x="38" y="35"/>
                </a:cxn>
                <a:cxn ang="0">
                  <a:pos x="31" y="33"/>
                </a:cxn>
                <a:cxn ang="0">
                  <a:pos x="23" y="29"/>
                </a:cxn>
                <a:cxn ang="0">
                  <a:pos x="13" y="24"/>
                </a:cxn>
                <a:cxn ang="0">
                  <a:pos x="5" y="19"/>
                </a:cxn>
                <a:cxn ang="0">
                  <a:pos x="0" y="13"/>
                </a:cxn>
                <a:cxn ang="0">
                  <a:pos x="0" y="8"/>
                </a:cxn>
                <a:cxn ang="0">
                  <a:pos x="8" y="4"/>
                </a:cxn>
                <a:cxn ang="0">
                  <a:pos x="25" y="0"/>
                </a:cxn>
              </a:cxnLst>
              <a:rect l="0" t="0" r="r" b="b"/>
              <a:pathLst>
                <a:path w="199" h="281">
                  <a:moveTo>
                    <a:pt x="25" y="0"/>
                  </a:moveTo>
                  <a:lnTo>
                    <a:pt x="64" y="1"/>
                  </a:lnTo>
                  <a:lnTo>
                    <a:pt x="99" y="10"/>
                  </a:lnTo>
                  <a:lnTo>
                    <a:pt x="130" y="28"/>
                  </a:lnTo>
                  <a:lnTo>
                    <a:pt x="156" y="51"/>
                  </a:lnTo>
                  <a:lnTo>
                    <a:pt x="177" y="81"/>
                  </a:lnTo>
                  <a:lnTo>
                    <a:pt x="191" y="118"/>
                  </a:lnTo>
                  <a:lnTo>
                    <a:pt x="199" y="159"/>
                  </a:lnTo>
                  <a:lnTo>
                    <a:pt x="197" y="205"/>
                  </a:lnTo>
                  <a:lnTo>
                    <a:pt x="196" y="209"/>
                  </a:lnTo>
                  <a:lnTo>
                    <a:pt x="192" y="219"/>
                  </a:lnTo>
                  <a:lnTo>
                    <a:pt x="186" y="233"/>
                  </a:lnTo>
                  <a:lnTo>
                    <a:pt x="179" y="248"/>
                  </a:lnTo>
                  <a:lnTo>
                    <a:pt x="170" y="263"/>
                  </a:lnTo>
                  <a:lnTo>
                    <a:pt x="160" y="275"/>
                  </a:lnTo>
                  <a:lnTo>
                    <a:pt x="150" y="281"/>
                  </a:lnTo>
                  <a:lnTo>
                    <a:pt x="139" y="281"/>
                  </a:lnTo>
                  <a:lnTo>
                    <a:pt x="128" y="276"/>
                  </a:lnTo>
                  <a:lnTo>
                    <a:pt x="118" y="269"/>
                  </a:lnTo>
                  <a:lnTo>
                    <a:pt x="106" y="260"/>
                  </a:lnTo>
                  <a:lnTo>
                    <a:pt x="99" y="249"/>
                  </a:lnTo>
                  <a:lnTo>
                    <a:pt x="93" y="236"/>
                  </a:lnTo>
                  <a:lnTo>
                    <a:pt x="91" y="223"/>
                  </a:lnTo>
                  <a:lnTo>
                    <a:pt x="95" y="206"/>
                  </a:lnTo>
                  <a:lnTo>
                    <a:pt x="104" y="189"/>
                  </a:lnTo>
                  <a:lnTo>
                    <a:pt x="106" y="186"/>
                  </a:lnTo>
                  <a:lnTo>
                    <a:pt x="108" y="184"/>
                  </a:lnTo>
                  <a:lnTo>
                    <a:pt x="110" y="181"/>
                  </a:lnTo>
                  <a:lnTo>
                    <a:pt x="111" y="179"/>
                  </a:lnTo>
                  <a:lnTo>
                    <a:pt x="125" y="159"/>
                  </a:lnTo>
                  <a:lnTo>
                    <a:pt x="135" y="139"/>
                  </a:lnTo>
                  <a:lnTo>
                    <a:pt x="139" y="120"/>
                  </a:lnTo>
                  <a:lnTo>
                    <a:pt x="136" y="101"/>
                  </a:lnTo>
                  <a:lnTo>
                    <a:pt x="126" y="84"/>
                  </a:lnTo>
                  <a:lnTo>
                    <a:pt x="108" y="66"/>
                  </a:lnTo>
                  <a:lnTo>
                    <a:pt x="81" y="51"/>
                  </a:lnTo>
                  <a:lnTo>
                    <a:pt x="44" y="38"/>
                  </a:lnTo>
                  <a:lnTo>
                    <a:pt x="43" y="38"/>
                  </a:lnTo>
                  <a:lnTo>
                    <a:pt x="41" y="36"/>
                  </a:lnTo>
                  <a:lnTo>
                    <a:pt x="39" y="36"/>
                  </a:lnTo>
                  <a:lnTo>
                    <a:pt x="38" y="35"/>
                  </a:lnTo>
                  <a:lnTo>
                    <a:pt x="31" y="33"/>
                  </a:lnTo>
                  <a:lnTo>
                    <a:pt x="23" y="29"/>
                  </a:lnTo>
                  <a:lnTo>
                    <a:pt x="13" y="24"/>
                  </a:lnTo>
                  <a:lnTo>
                    <a:pt x="5" y="19"/>
                  </a:lnTo>
                  <a:lnTo>
                    <a:pt x="0" y="13"/>
                  </a:lnTo>
                  <a:lnTo>
                    <a:pt x="0" y="8"/>
                  </a:lnTo>
                  <a:lnTo>
                    <a:pt x="8" y="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CCC9C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286" y="3371"/>
              <a:ext cx="46" cy="6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59" y="1"/>
                </a:cxn>
                <a:cxn ang="0">
                  <a:pos x="92" y="10"/>
                </a:cxn>
                <a:cxn ang="0">
                  <a:pos x="120" y="26"/>
                </a:cxn>
                <a:cxn ang="0">
                  <a:pos x="145" y="50"/>
                </a:cxn>
                <a:cxn ang="0">
                  <a:pos x="164" y="79"/>
                </a:cxn>
                <a:cxn ang="0">
                  <a:pos x="178" y="114"/>
                </a:cxn>
                <a:cxn ang="0">
                  <a:pos x="184" y="154"/>
                </a:cxn>
                <a:cxn ang="0">
                  <a:pos x="184" y="199"/>
                </a:cxn>
                <a:cxn ang="0">
                  <a:pos x="183" y="202"/>
                </a:cxn>
                <a:cxn ang="0">
                  <a:pos x="179" y="212"/>
                </a:cxn>
                <a:cxn ang="0">
                  <a:pos x="174" y="226"/>
                </a:cxn>
                <a:cxn ang="0">
                  <a:pos x="166" y="241"/>
                </a:cxn>
                <a:cxn ang="0">
                  <a:pos x="158" y="255"/>
                </a:cxn>
                <a:cxn ang="0">
                  <a:pos x="149" y="267"/>
                </a:cxn>
                <a:cxn ang="0">
                  <a:pos x="139" y="274"/>
                </a:cxn>
                <a:cxn ang="0">
                  <a:pos x="129" y="274"/>
                </a:cxn>
                <a:cxn ang="0">
                  <a:pos x="119" y="269"/>
                </a:cxn>
                <a:cxn ang="0">
                  <a:pos x="109" y="261"/>
                </a:cxn>
                <a:cxn ang="0">
                  <a:pos x="99" y="252"/>
                </a:cxn>
                <a:cxn ang="0">
                  <a:pos x="93" y="242"/>
                </a:cxn>
                <a:cxn ang="0">
                  <a:pos x="88" y="230"/>
                </a:cxn>
                <a:cxn ang="0">
                  <a:pos x="87" y="216"/>
                </a:cxn>
                <a:cxn ang="0">
                  <a:pos x="90" y="201"/>
                </a:cxn>
                <a:cxn ang="0">
                  <a:pos x="100" y="184"/>
                </a:cxn>
                <a:cxn ang="0">
                  <a:pos x="102" y="181"/>
                </a:cxn>
                <a:cxn ang="0">
                  <a:pos x="103" y="179"/>
                </a:cxn>
                <a:cxn ang="0">
                  <a:pos x="105" y="176"/>
                </a:cxn>
                <a:cxn ang="0">
                  <a:pos x="107" y="174"/>
                </a:cxn>
                <a:cxn ang="0">
                  <a:pos x="119" y="155"/>
                </a:cxn>
                <a:cxn ang="0">
                  <a:pos x="126" y="135"/>
                </a:cxn>
                <a:cxn ang="0">
                  <a:pos x="130" y="116"/>
                </a:cxn>
                <a:cxn ang="0">
                  <a:pos x="128" y="97"/>
                </a:cxn>
                <a:cxn ang="0">
                  <a:pos x="119" y="80"/>
                </a:cxn>
                <a:cxn ang="0">
                  <a:pos x="103" y="64"/>
                </a:cxn>
                <a:cxn ang="0">
                  <a:pos x="78" y="49"/>
                </a:cxn>
                <a:cxn ang="0">
                  <a:pos x="44" y="35"/>
                </a:cxn>
                <a:cxn ang="0">
                  <a:pos x="43" y="34"/>
                </a:cxn>
                <a:cxn ang="0">
                  <a:pos x="42" y="34"/>
                </a:cxn>
                <a:cxn ang="0">
                  <a:pos x="39" y="34"/>
                </a:cxn>
                <a:cxn ang="0">
                  <a:pos x="38" y="32"/>
                </a:cxn>
                <a:cxn ang="0">
                  <a:pos x="33" y="30"/>
                </a:cxn>
                <a:cxn ang="0">
                  <a:pos x="24" y="27"/>
                </a:cxn>
                <a:cxn ang="0">
                  <a:pos x="15" y="22"/>
                </a:cxn>
                <a:cxn ang="0">
                  <a:pos x="7" y="17"/>
                </a:cxn>
                <a:cxn ang="0">
                  <a:pos x="2" y="11"/>
                </a:cxn>
                <a:cxn ang="0">
                  <a:pos x="0" y="6"/>
                </a:cxn>
                <a:cxn ang="0">
                  <a:pos x="8" y="2"/>
                </a:cxn>
                <a:cxn ang="0">
                  <a:pos x="24" y="0"/>
                </a:cxn>
              </a:cxnLst>
              <a:rect l="0" t="0" r="r" b="b"/>
              <a:pathLst>
                <a:path w="184" h="274">
                  <a:moveTo>
                    <a:pt x="24" y="0"/>
                  </a:moveTo>
                  <a:lnTo>
                    <a:pt x="59" y="1"/>
                  </a:lnTo>
                  <a:lnTo>
                    <a:pt x="92" y="10"/>
                  </a:lnTo>
                  <a:lnTo>
                    <a:pt x="120" y="26"/>
                  </a:lnTo>
                  <a:lnTo>
                    <a:pt x="145" y="50"/>
                  </a:lnTo>
                  <a:lnTo>
                    <a:pt x="164" y="79"/>
                  </a:lnTo>
                  <a:lnTo>
                    <a:pt x="178" y="114"/>
                  </a:lnTo>
                  <a:lnTo>
                    <a:pt x="184" y="154"/>
                  </a:lnTo>
                  <a:lnTo>
                    <a:pt x="184" y="199"/>
                  </a:lnTo>
                  <a:lnTo>
                    <a:pt x="183" y="202"/>
                  </a:lnTo>
                  <a:lnTo>
                    <a:pt x="179" y="212"/>
                  </a:lnTo>
                  <a:lnTo>
                    <a:pt x="174" y="226"/>
                  </a:lnTo>
                  <a:lnTo>
                    <a:pt x="166" y="241"/>
                  </a:lnTo>
                  <a:lnTo>
                    <a:pt x="158" y="255"/>
                  </a:lnTo>
                  <a:lnTo>
                    <a:pt x="149" y="267"/>
                  </a:lnTo>
                  <a:lnTo>
                    <a:pt x="139" y="274"/>
                  </a:lnTo>
                  <a:lnTo>
                    <a:pt x="129" y="274"/>
                  </a:lnTo>
                  <a:lnTo>
                    <a:pt x="119" y="269"/>
                  </a:lnTo>
                  <a:lnTo>
                    <a:pt x="109" y="261"/>
                  </a:lnTo>
                  <a:lnTo>
                    <a:pt x="99" y="252"/>
                  </a:lnTo>
                  <a:lnTo>
                    <a:pt x="93" y="242"/>
                  </a:lnTo>
                  <a:lnTo>
                    <a:pt x="88" y="230"/>
                  </a:lnTo>
                  <a:lnTo>
                    <a:pt x="87" y="216"/>
                  </a:lnTo>
                  <a:lnTo>
                    <a:pt x="90" y="201"/>
                  </a:lnTo>
                  <a:lnTo>
                    <a:pt x="100" y="184"/>
                  </a:lnTo>
                  <a:lnTo>
                    <a:pt x="102" y="181"/>
                  </a:lnTo>
                  <a:lnTo>
                    <a:pt x="103" y="179"/>
                  </a:lnTo>
                  <a:lnTo>
                    <a:pt x="105" y="176"/>
                  </a:lnTo>
                  <a:lnTo>
                    <a:pt x="107" y="174"/>
                  </a:lnTo>
                  <a:lnTo>
                    <a:pt x="119" y="155"/>
                  </a:lnTo>
                  <a:lnTo>
                    <a:pt x="126" y="135"/>
                  </a:lnTo>
                  <a:lnTo>
                    <a:pt x="130" y="116"/>
                  </a:lnTo>
                  <a:lnTo>
                    <a:pt x="128" y="97"/>
                  </a:lnTo>
                  <a:lnTo>
                    <a:pt x="119" y="80"/>
                  </a:lnTo>
                  <a:lnTo>
                    <a:pt x="103" y="64"/>
                  </a:lnTo>
                  <a:lnTo>
                    <a:pt x="78" y="49"/>
                  </a:lnTo>
                  <a:lnTo>
                    <a:pt x="44" y="35"/>
                  </a:lnTo>
                  <a:lnTo>
                    <a:pt x="43" y="34"/>
                  </a:lnTo>
                  <a:lnTo>
                    <a:pt x="42" y="34"/>
                  </a:lnTo>
                  <a:lnTo>
                    <a:pt x="39" y="34"/>
                  </a:lnTo>
                  <a:lnTo>
                    <a:pt x="38" y="32"/>
                  </a:lnTo>
                  <a:lnTo>
                    <a:pt x="33" y="30"/>
                  </a:lnTo>
                  <a:lnTo>
                    <a:pt x="24" y="27"/>
                  </a:lnTo>
                  <a:lnTo>
                    <a:pt x="15" y="22"/>
                  </a:lnTo>
                  <a:lnTo>
                    <a:pt x="7" y="17"/>
                  </a:lnTo>
                  <a:lnTo>
                    <a:pt x="2" y="11"/>
                  </a:lnTo>
                  <a:lnTo>
                    <a:pt x="0" y="6"/>
                  </a:lnTo>
                  <a:lnTo>
                    <a:pt x="8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BCBA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289" y="3372"/>
              <a:ext cx="42" cy="66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54" y="1"/>
                </a:cxn>
                <a:cxn ang="0">
                  <a:pos x="82" y="10"/>
                </a:cxn>
                <a:cxn ang="0">
                  <a:pos x="108" y="25"/>
                </a:cxn>
                <a:cxn ang="0">
                  <a:pos x="131" y="47"/>
                </a:cxn>
                <a:cxn ang="0">
                  <a:pos x="148" y="76"/>
                </a:cxn>
                <a:cxn ang="0">
                  <a:pos x="161" y="110"/>
                </a:cxn>
                <a:cxn ang="0">
                  <a:pos x="167" y="150"/>
                </a:cxn>
                <a:cxn ang="0">
                  <a:pos x="167" y="192"/>
                </a:cxn>
                <a:cxn ang="0">
                  <a:pos x="166" y="196"/>
                </a:cxn>
                <a:cxn ang="0">
                  <a:pos x="162" y="205"/>
                </a:cxn>
                <a:cxn ang="0">
                  <a:pos x="157" y="218"/>
                </a:cxn>
                <a:cxn ang="0">
                  <a:pos x="151" y="233"/>
                </a:cxn>
                <a:cxn ang="0">
                  <a:pos x="143" y="247"/>
                </a:cxn>
                <a:cxn ang="0">
                  <a:pos x="135" y="258"/>
                </a:cxn>
                <a:cxn ang="0">
                  <a:pos x="126" y="265"/>
                </a:cxn>
                <a:cxn ang="0">
                  <a:pos x="117" y="265"/>
                </a:cxn>
                <a:cxn ang="0">
                  <a:pos x="108" y="260"/>
                </a:cxn>
                <a:cxn ang="0">
                  <a:pos x="100" y="253"/>
                </a:cxn>
                <a:cxn ang="0">
                  <a:pos x="91" y="245"/>
                </a:cxn>
                <a:cxn ang="0">
                  <a:pos x="85" y="235"/>
                </a:cxn>
                <a:cxn ang="0">
                  <a:pos x="81" y="223"/>
                </a:cxn>
                <a:cxn ang="0">
                  <a:pos x="81" y="210"/>
                </a:cxn>
                <a:cxn ang="0">
                  <a:pos x="85" y="195"/>
                </a:cxn>
                <a:cxn ang="0">
                  <a:pos x="94" y="177"/>
                </a:cxn>
                <a:cxn ang="0">
                  <a:pos x="95" y="175"/>
                </a:cxn>
                <a:cxn ang="0">
                  <a:pos x="97" y="172"/>
                </a:cxn>
                <a:cxn ang="0">
                  <a:pos x="99" y="171"/>
                </a:cxn>
                <a:cxn ang="0">
                  <a:pos x="100" y="168"/>
                </a:cxn>
                <a:cxn ang="0">
                  <a:pos x="111" y="150"/>
                </a:cxn>
                <a:cxn ang="0">
                  <a:pos x="118" y="130"/>
                </a:cxn>
                <a:cxn ang="0">
                  <a:pos x="121" y="111"/>
                </a:cxn>
                <a:cxn ang="0">
                  <a:pos x="118" y="92"/>
                </a:cxn>
                <a:cxn ang="0">
                  <a:pos x="110" y="75"/>
                </a:cxn>
                <a:cxn ang="0">
                  <a:pos x="95" y="60"/>
                </a:cxn>
                <a:cxn ang="0">
                  <a:pos x="72" y="45"/>
                </a:cxn>
                <a:cxn ang="0">
                  <a:pos x="42" y="32"/>
                </a:cxn>
                <a:cxn ang="0">
                  <a:pos x="41" y="31"/>
                </a:cxn>
                <a:cxn ang="0">
                  <a:pos x="40" y="31"/>
                </a:cxn>
                <a:cxn ang="0">
                  <a:pos x="37" y="31"/>
                </a:cxn>
                <a:cxn ang="0">
                  <a:pos x="36" y="30"/>
                </a:cxn>
                <a:cxn ang="0">
                  <a:pos x="32" y="28"/>
                </a:cxn>
                <a:cxn ang="0">
                  <a:pos x="24" y="25"/>
                </a:cxn>
                <a:cxn ang="0">
                  <a:pos x="15" y="21"/>
                </a:cxn>
                <a:cxn ang="0">
                  <a:pos x="6" y="16"/>
                </a:cxn>
                <a:cxn ang="0">
                  <a:pos x="1" y="11"/>
                </a:cxn>
                <a:cxn ang="0">
                  <a:pos x="0" y="6"/>
                </a:cxn>
                <a:cxn ang="0">
                  <a:pos x="6" y="2"/>
                </a:cxn>
                <a:cxn ang="0">
                  <a:pos x="21" y="0"/>
                </a:cxn>
              </a:cxnLst>
              <a:rect l="0" t="0" r="r" b="b"/>
              <a:pathLst>
                <a:path w="167" h="265">
                  <a:moveTo>
                    <a:pt x="21" y="0"/>
                  </a:moveTo>
                  <a:lnTo>
                    <a:pt x="54" y="1"/>
                  </a:lnTo>
                  <a:lnTo>
                    <a:pt x="82" y="10"/>
                  </a:lnTo>
                  <a:lnTo>
                    <a:pt x="108" y="25"/>
                  </a:lnTo>
                  <a:lnTo>
                    <a:pt x="131" y="47"/>
                  </a:lnTo>
                  <a:lnTo>
                    <a:pt x="148" y="76"/>
                  </a:lnTo>
                  <a:lnTo>
                    <a:pt x="161" y="110"/>
                  </a:lnTo>
                  <a:lnTo>
                    <a:pt x="167" y="150"/>
                  </a:lnTo>
                  <a:lnTo>
                    <a:pt x="167" y="192"/>
                  </a:lnTo>
                  <a:lnTo>
                    <a:pt x="166" y="196"/>
                  </a:lnTo>
                  <a:lnTo>
                    <a:pt x="162" y="205"/>
                  </a:lnTo>
                  <a:lnTo>
                    <a:pt x="157" y="218"/>
                  </a:lnTo>
                  <a:lnTo>
                    <a:pt x="151" y="233"/>
                  </a:lnTo>
                  <a:lnTo>
                    <a:pt x="143" y="247"/>
                  </a:lnTo>
                  <a:lnTo>
                    <a:pt x="135" y="258"/>
                  </a:lnTo>
                  <a:lnTo>
                    <a:pt x="126" y="265"/>
                  </a:lnTo>
                  <a:lnTo>
                    <a:pt x="117" y="265"/>
                  </a:lnTo>
                  <a:lnTo>
                    <a:pt x="108" y="260"/>
                  </a:lnTo>
                  <a:lnTo>
                    <a:pt x="100" y="253"/>
                  </a:lnTo>
                  <a:lnTo>
                    <a:pt x="91" y="245"/>
                  </a:lnTo>
                  <a:lnTo>
                    <a:pt x="85" y="235"/>
                  </a:lnTo>
                  <a:lnTo>
                    <a:pt x="81" y="223"/>
                  </a:lnTo>
                  <a:lnTo>
                    <a:pt x="81" y="210"/>
                  </a:lnTo>
                  <a:lnTo>
                    <a:pt x="85" y="195"/>
                  </a:lnTo>
                  <a:lnTo>
                    <a:pt x="94" y="177"/>
                  </a:lnTo>
                  <a:lnTo>
                    <a:pt x="95" y="175"/>
                  </a:lnTo>
                  <a:lnTo>
                    <a:pt x="97" y="172"/>
                  </a:lnTo>
                  <a:lnTo>
                    <a:pt x="99" y="171"/>
                  </a:lnTo>
                  <a:lnTo>
                    <a:pt x="100" y="168"/>
                  </a:lnTo>
                  <a:lnTo>
                    <a:pt x="111" y="150"/>
                  </a:lnTo>
                  <a:lnTo>
                    <a:pt x="118" y="130"/>
                  </a:lnTo>
                  <a:lnTo>
                    <a:pt x="121" y="111"/>
                  </a:lnTo>
                  <a:lnTo>
                    <a:pt x="118" y="92"/>
                  </a:lnTo>
                  <a:lnTo>
                    <a:pt x="110" y="75"/>
                  </a:lnTo>
                  <a:lnTo>
                    <a:pt x="95" y="60"/>
                  </a:lnTo>
                  <a:lnTo>
                    <a:pt x="72" y="45"/>
                  </a:lnTo>
                  <a:lnTo>
                    <a:pt x="42" y="32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7" y="31"/>
                  </a:lnTo>
                  <a:lnTo>
                    <a:pt x="36" y="30"/>
                  </a:lnTo>
                  <a:lnTo>
                    <a:pt x="32" y="28"/>
                  </a:lnTo>
                  <a:lnTo>
                    <a:pt x="24" y="25"/>
                  </a:lnTo>
                  <a:lnTo>
                    <a:pt x="15" y="21"/>
                  </a:lnTo>
                  <a:lnTo>
                    <a:pt x="6" y="16"/>
                  </a:lnTo>
                  <a:lnTo>
                    <a:pt x="1" y="11"/>
                  </a:lnTo>
                  <a:lnTo>
                    <a:pt x="0" y="6"/>
                  </a:lnTo>
                  <a:lnTo>
                    <a:pt x="6" y="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AAA8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1292" y="3372"/>
              <a:ext cx="38" cy="65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49" y="1"/>
                </a:cxn>
                <a:cxn ang="0">
                  <a:pos x="75" y="10"/>
                </a:cxn>
                <a:cxn ang="0">
                  <a:pos x="99" y="25"/>
                </a:cxn>
                <a:cxn ang="0">
                  <a:pos x="119" y="48"/>
                </a:cxn>
                <a:cxn ang="0">
                  <a:pos x="135" y="75"/>
                </a:cxn>
                <a:cxn ang="0">
                  <a:pos x="146" y="108"/>
                </a:cxn>
                <a:cxn ang="0">
                  <a:pos x="151" y="146"/>
                </a:cxn>
                <a:cxn ang="0">
                  <a:pos x="151" y="188"/>
                </a:cxn>
                <a:cxn ang="0">
                  <a:pos x="150" y="191"/>
                </a:cxn>
                <a:cxn ang="0">
                  <a:pos x="148" y="200"/>
                </a:cxn>
                <a:cxn ang="0">
                  <a:pos x="143" y="213"/>
                </a:cxn>
                <a:cxn ang="0">
                  <a:pos x="136" y="228"/>
                </a:cxn>
                <a:cxn ang="0">
                  <a:pos x="130" y="241"/>
                </a:cxn>
                <a:cxn ang="0">
                  <a:pos x="123" y="253"/>
                </a:cxn>
                <a:cxn ang="0">
                  <a:pos x="114" y="259"/>
                </a:cxn>
                <a:cxn ang="0">
                  <a:pos x="106" y="259"/>
                </a:cxn>
                <a:cxn ang="0">
                  <a:pos x="98" y="254"/>
                </a:cxn>
                <a:cxn ang="0">
                  <a:pos x="90" y="246"/>
                </a:cxn>
                <a:cxn ang="0">
                  <a:pos x="83" y="239"/>
                </a:cxn>
                <a:cxn ang="0">
                  <a:pos x="78" y="229"/>
                </a:cxn>
                <a:cxn ang="0">
                  <a:pos x="75" y="219"/>
                </a:cxn>
                <a:cxn ang="0">
                  <a:pos x="75" y="205"/>
                </a:cxn>
                <a:cxn ang="0">
                  <a:pos x="80" y="190"/>
                </a:cxn>
                <a:cxn ang="0">
                  <a:pos x="89" y="174"/>
                </a:cxn>
                <a:cxn ang="0">
                  <a:pos x="90" y="171"/>
                </a:cxn>
                <a:cxn ang="0">
                  <a:pos x="92" y="169"/>
                </a:cxn>
                <a:cxn ang="0">
                  <a:pos x="93" y="168"/>
                </a:cxn>
                <a:cxn ang="0">
                  <a:pos x="94" y="165"/>
                </a:cxn>
                <a:cxn ang="0">
                  <a:pos x="104" y="146"/>
                </a:cxn>
                <a:cxn ang="0">
                  <a:pos x="110" y="128"/>
                </a:cxn>
                <a:cxn ang="0">
                  <a:pos x="111" y="109"/>
                </a:cxn>
                <a:cxn ang="0">
                  <a:pos x="109" y="90"/>
                </a:cxn>
                <a:cxn ang="0">
                  <a:pos x="101" y="73"/>
                </a:cxn>
                <a:cxn ang="0">
                  <a:pos x="88" y="58"/>
                </a:cxn>
                <a:cxn ang="0">
                  <a:pos x="68" y="43"/>
                </a:cxn>
                <a:cxn ang="0">
                  <a:pos x="42" y="31"/>
                </a:cxn>
                <a:cxn ang="0">
                  <a:pos x="40" y="30"/>
                </a:cxn>
                <a:cxn ang="0">
                  <a:pos x="39" y="30"/>
                </a:cxn>
                <a:cxn ang="0">
                  <a:pos x="37" y="30"/>
                </a:cxn>
                <a:cxn ang="0">
                  <a:pos x="35" y="29"/>
                </a:cxn>
                <a:cxn ang="0">
                  <a:pos x="32" y="28"/>
                </a:cxn>
                <a:cxn ang="0">
                  <a:pos x="25" y="25"/>
                </a:cxn>
                <a:cxn ang="0">
                  <a:pos x="15" y="21"/>
                </a:cxn>
                <a:cxn ang="0">
                  <a:pos x="8" y="16"/>
                </a:cxn>
                <a:cxn ang="0">
                  <a:pos x="2" y="11"/>
                </a:cxn>
                <a:cxn ang="0">
                  <a:pos x="0" y="8"/>
                </a:cxn>
                <a:cxn ang="0">
                  <a:pos x="5" y="3"/>
                </a:cxn>
                <a:cxn ang="0">
                  <a:pos x="19" y="0"/>
                </a:cxn>
              </a:cxnLst>
              <a:rect l="0" t="0" r="r" b="b"/>
              <a:pathLst>
                <a:path w="151" h="259">
                  <a:moveTo>
                    <a:pt x="19" y="0"/>
                  </a:moveTo>
                  <a:lnTo>
                    <a:pt x="49" y="1"/>
                  </a:lnTo>
                  <a:lnTo>
                    <a:pt x="75" y="10"/>
                  </a:lnTo>
                  <a:lnTo>
                    <a:pt x="99" y="25"/>
                  </a:lnTo>
                  <a:lnTo>
                    <a:pt x="119" y="48"/>
                  </a:lnTo>
                  <a:lnTo>
                    <a:pt x="135" y="75"/>
                  </a:lnTo>
                  <a:lnTo>
                    <a:pt x="146" y="108"/>
                  </a:lnTo>
                  <a:lnTo>
                    <a:pt x="151" y="146"/>
                  </a:lnTo>
                  <a:lnTo>
                    <a:pt x="151" y="188"/>
                  </a:lnTo>
                  <a:lnTo>
                    <a:pt x="150" y="191"/>
                  </a:lnTo>
                  <a:lnTo>
                    <a:pt x="148" y="200"/>
                  </a:lnTo>
                  <a:lnTo>
                    <a:pt x="143" y="213"/>
                  </a:lnTo>
                  <a:lnTo>
                    <a:pt x="136" y="228"/>
                  </a:lnTo>
                  <a:lnTo>
                    <a:pt x="130" y="241"/>
                  </a:lnTo>
                  <a:lnTo>
                    <a:pt x="123" y="253"/>
                  </a:lnTo>
                  <a:lnTo>
                    <a:pt x="114" y="259"/>
                  </a:lnTo>
                  <a:lnTo>
                    <a:pt x="106" y="259"/>
                  </a:lnTo>
                  <a:lnTo>
                    <a:pt x="98" y="254"/>
                  </a:lnTo>
                  <a:lnTo>
                    <a:pt x="90" y="246"/>
                  </a:lnTo>
                  <a:lnTo>
                    <a:pt x="83" y="239"/>
                  </a:lnTo>
                  <a:lnTo>
                    <a:pt x="78" y="229"/>
                  </a:lnTo>
                  <a:lnTo>
                    <a:pt x="75" y="219"/>
                  </a:lnTo>
                  <a:lnTo>
                    <a:pt x="75" y="205"/>
                  </a:lnTo>
                  <a:lnTo>
                    <a:pt x="80" y="190"/>
                  </a:lnTo>
                  <a:lnTo>
                    <a:pt x="89" y="174"/>
                  </a:lnTo>
                  <a:lnTo>
                    <a:pt x="90" y="171"/>
                  </a:lnTo>
                  <a:lnTo>
                    <a:pt x="92" y="169"/>
                  </a:lnTo>
                  <a:lnTo>
                    <a:pt x="93" y="168"/>
                  </a:lnTo>
                  <a:lnTo>
                    <a:pt x="94" y="165"/>
                  </a:lnTo>
                  <a:lnTo>
                    <a:pt x="104" y="146"/>
                  </a:lnTo>
                  <a:lnTo>
                    <a:pt x="110" y="128"/>
                  </a:lnTo>
                  <a:lnTo>
                    <a:pt x="111" y="109"/>
                  </a:lnTo>
                  <a:lnTo>
                    <a:pt x="109" y="90"/>
                  </a:lnTo>
                  <a:lnTo>
                    <a:pt x="101" y="73"/>
                  </a:lnTo>
                  <a:lnTo>
                    <a:pt x="88" y="58"/>
                  </a:lnTo>
                  <a:lnTo>
                    <a:pt x="68" y="43"/>
                  </a:lnTo>
                  <a:lnTo>
                    <a:pt x="42" y="31"/>
                  </a:lnTo>
                  <a:lnTo>
                    <a:pt x="40" y="30"/>
                  </a:lnTo>
                  <a:lnTo>
                    <a:pt x="39" y="30"/>
                  </a:lnTo>
                  <a:lnTo>
                    <a:pt x="37" y="30"/>
                  </a:lnTo>
                  <a:lnTo>
                    <a:pt x="35" y="29"/>
                  </a:lnTo>
                  <a:lnTo>
                    <a:pt x="32" y="28"/>
                  </a:lnTo>
                  <a:lnTo>
                    <a:pt x="25" y="25"/>
                  </a:lnTo>
                  <a:lnTo>
                    <a:pt x="15" y="21"/>
                  </a:lnTo>
                  <a:lnTo>
                    <a:pt x="8" y="16"/>
                  </a:lnTo>
                  <a:lnTo>
                    <a:pt x="2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9B99A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295" y="3373"/>
              <a:ext cx="34" cy="63"/>
            </a:xfrm>
            <a:custGeom>
              <a:avLst/>
              <a:gdLst/>
              <a:ahLst/>
              <a:cxnLst>
                <a:cxn ang="0">
                  <a:pos x="34" y="26"/>
                </a:cxn>
                <a:cxn ang="0">
                  <a:pos x="31" y="25"/>
                </a:cxn>
                <a:cxn ang="0">
                  <a:pos x="25" y="22"/>
                </a:cxn>
                <a:cxn ang="0">
                  <a:pos x="16" y="19"/>
                </a:cxn>
                <a:cxn ang="0">
                  <a:pos x="7" y="15"/>
                </a:cxn>
                <a:cxn ang="0">
                  <a:pos x="1" y="10"/>
                </a:cxn>
                <a:cxn ang="0">
                  <a:pos x="0" y="6"/>
                </a:cxn>
                <a:cxn ang="0">
                  <a:pos x="4" y="2"/>
                </a:cxn>
                <a:cxn ang="0">
                  <a:pos x="16" y="0"/>
                </a:cxn>
                <a:cxn ang="0">
                  <a:pos x="42" y="1"/>
                </a:cxn>
                <a:cxn ang="0">
                  <a:pos x="66" y="9"/>
                </a:cxn>
                <a:cxn ang="0">
                  <a:pos x="87" y="25"/>
                </a:cxn>
                <a:cxn ang="0">
                  <a:pos x="106" y="46"/>
                </a:cxn>
                <a:cxn ang="0">
                  <a:pos x="120" y="72"/>
                </a:cxn>
                <a:cxn ang="0">
                  <a:pos x="130" y="105"/>
                </a:cxn>
                <a:cxn ang="0">
                  <a:pos x="135" y="141"/>
                </a:cxn>
                <a:cxn ang="0">
                  <a:pos x="135" y="182"/>
                </a:cxn>
                <a:cxn ang="0">
                  <a:pos x="133" y="186"/>
                </a:cxn>
                <a:cxn ang="0">
                  <a:pos x="131" y="195"/>
                </a:cxn>
                <a:cxn ang="0">
                  <a:pos x="127" y="206"/>
                </a:cxn>
                <a:cxn ang="0">
                  <a:pos x="122" y="220"/>
                </a:cxn>
                <a:cxn ang="0">
                  <a:pos x="116" y="234"/>
                </a:cxn>
                <a:cxn ang="0">
                  <a:pos x="110" y="244"/>
                </a:cxn>
                <a:cxn ang="0">
                  <a:pos x="102" y="250"/>
                </a:cxn>
                <a:cxn ang="0">
                  <a:pos x="95" y="250"/>
                </a:cxn>
                <a:cxn ang="0">
                  <a:pos x="87" y="245"/>
                </a:cxn>
                <a:cxn ang="0">
                  <a:pos x="80" y="239"/>
                </a:cxn>
                <a:cxn ang="0">
                  <a:pos x="74" y="231"/>
                </a:cxn>
                <a:cxn ang="0">
                  <a:pos x="70" y="222"/>
                </a:cxn>
                <a:cxn ang="0">
                  <a:pos x="67" y="211"/>
                </a:cxn>
                <a:cxn ang="0">
                  <a:pos x="69" y="199"/>
                </a:cxn>
                <a:cxn ang="0">
                  <a:pos x="74" y="184"/>
                </a:cxn>
                <a:cxn ang="0">
                  <a:pos x="82" y="167"/>
                </a:cxn>
                <a:cxn ang="0">
                  <a:pos x="92" y="149"/>
                </a:cxn>
                <a:cxn ang="0">
                  <a:pos x="100" y="129"/>
                </a:cxn>
                <a:cxn ang="0">
                  <a:pos x="102" y="107"/>
                </a:cxn>
                <a:cxn ang="0">
                  <a:pos x="101" y="87"/>
                </a:cxn>
                <a:cxn ang="0">
                  <a:pos x="93" y="69"/>
                </a:cxn>
                <a:cxn ang="0">
                  <a:pos x="80" y="52"/>
                </a:cxn>
                <a:cxn ang="0">
                  <a:pos x="61" y="37"/>
                </a:cxn>
                <a:cxn ang="0">
                  <a:pos x="34" y="26"/>
                </a:cxn>
              </a:cxnLst>
              <a:rect l="0" t="0" r="r" b="b"/>
              <a:pathLst>
                <a:path w="135" h="250">
                  <a:moveTo>
                    <a:pt x="34" y="26"/>
                  </a:moveTo>
                  <a:lnTo>
                    <a:pt x="31" y="25"/>
                  </a:lnTo>
                  <a:lnTo>
                    <a:pt x="25" y="22"/>
                  </a:lnTo>
                  <a:lnTo>
                    <a:pt x="16" y="19"/>
                  </a:lnTo>
                  <a:lnTo>
                    <a:pt x="7" y="15"/>
                  </a:lnTo>
                  <a:lnTo>
                    <a:pt x="1" y="10"/>
                  </a:lnTo>
                  <a:lnTo>
                    <a:pt x="0" y="6"/>
                  </a:lnTo>
                  <a:lnTo>
                    <a:pt x="4" y="2"/>
                  </a:lnTo>
                  <a:lnTo>
                    <a:pt x="16" y="0"/>
                  </a:lnTo>
                  <a:lnTo>
                    <a:pt x="42" y="1"/>
                  </a:lnTo>
                  <a:lnTo>
                    <a:pt x="66" y="9"/>
                  </a:lnTo>
                  <a:lnTo>
                    <a:pt x="87" y="25"/>
                  </a:lnTo>
                  <a:lnTo>
                    <a:pt x="106" y="46"/>
                  </a:lnTo>
                  <a:lnTo>
                    <a:pt x="120" y="72"/>
                  </a:lnTo>
                  <a:lnTo>
                    <a:pt x="130" y="105"/>
                  </a:lnTo>
                  <a:lnTo>
                    <a:pt x="135" y="141"/>
                  </a:lnTo>
                  <a:lnTo>
                    <a:pt x="135" y="182"/>
                  </a:lnTo>
                  <a:lnTo>
                    <a:pt x="133" y="186"/>
                  </a:lnTo>
                  <a:lnTo>
                    <a:pt x="131" y="195"/>
                  </a:lnTo>
                  <a:lnTo>
                    <a:pt x="127" y="206"/>
                  </a:lnTo>
                  <a:lnTo>
                    <a:pt x="122" y="220"/>
                  </a:lnTo>
                  <a:lnTo>
                    <a:pt x="116" y="234"/>
                  </a:lnTo>
                  <a:lnTo>
                    <a:pt x="110" y="244"/>
                  </a:lnTo>
                  <a:lnTo>
                    <a:pt x="102" y="250"/>
                  </a:lnTo>
                  <a:lnTo>
                    <a:pt x="95" y="250"/>
                  </a:lnTo>
                  <a:lnTo>
                    <a:pt x="87" y="245"/>
                  </a:lnTo>
                  <a:lnTo>
                    <a:pt x="80" y="239"/>
                  </a:lnTo>
                  <a:lnTo>
                    <a:pt x="74" y="231"/>
                  </a:lnTo>
                  <a:lnTo>
                    <a:pt x="70" y="222"/>
                  </a:lnTo>
                  <a:lnTo>
                    <a:pt x="67" y="211"/>
                  </a:lnTo>
                  <a:lnTo>
                    <a:pt x="69" y="199"/>
                  </a:lnTo>
                  <a:lnTo>
                    <a:pt x="74" y="184"/>
                  </a:lnTo>
                  <a:lnTo>
                    <a:pt x="82" y="167"/>
                  </a:lnTo>
                  <a:lnTo>
                    <a:pt x="92" y="149"/>
                  </a:lnTo>
                  <a:lnTo>
                    <a:pt x="100" y="129"/>
                  </a:lnTo>
                  <a:lnTo>
                    <a:pt x="102" y="107"/>
                  </a:lnTo>
                  <a:lnTo>
                    <a:pt x="101" y="87"/>
                  </a:lnTo>
                  <a:lnTo>
                    <a:pt x="93" y="69"/>
                  </a:lnTo>
                  <a:lnTo>
                    <a:pt x="80" y="52"/>
                  </a:lnTo>
                  <a:lnTo>
                    <a:pt x="61" y="37"/>
                  </a:lnTo>
                  <a:lnTo>
                    <a:pt x="34" y="26"/>
                  </a:lnTo>
                  <a:close/>
                </a:path>
              </a:pathLst>
            </a:custGeom>
            <a:solidFill>
              <a:srgbClr val="89878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932" y="3627"/>
              <a:ext cx="40" cy="52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108" y="3"/>
                </a:cxn>
                <a:cxn ang="0">
                  <a:pos x="109" y="13"/>
                </a:cxn>
                <a:cxn ang="0">
                  <a:pos x="108" y="28"/>
                </a:cxn>
                <a:cxn ang="0">
                  <a:pos x="102" y="47"/>
                </a:cxn>
                <a:cxn ang="0">
                  <a:pos x="91" y="67"/>
                </a:cxn>
                <a:cxn ang="0">
                  <a:pos x="71" y="87"/>
                </a:cxn>
                <a:cxn ang="0">
                  <a:pos x="41" y="106"/>
                </a:cxn>
                <a:cxn ang="0">
                  <a:pos x="0" y="121"/>
                </a:cxn>
                <a:cxn ang="0">
                  <a:pos x="67" y="210"/>
                </a:cxn>
                <a:cxn ang="0">
                  <a:pos x="72" y="208"/>
                </a:cxn>
                <a:cxn ang="0">
                  <a:pos x="86" y="203"/>
                </a:cxn>
                <a:cxn ang="0">
                  <a:pos x="103" y="193"/>
                </a:cxn>
                <a:cxn ang="0">
                  <a:pos x="123" y="177"/>
                </a:cxn>
                <a:cxn ang="0">
                  <a:pos x="141" y="155"/>
                </a:cxn>
                <a:cxn ang="0">
                  <a:pos x="154" y="122"/>
                </a:cxn>
                <a:cxn ang="0">
                  <a:pos x="158" y="82"/>
                </a:cxn>
                <a:cxn ang="0">
                  <a:pos x="152" y="30"/>
                </a:cxn>
                <a:cxn ang="0">
                  <a:pos x="108" y="0"/>
                </a:cxn>
              </a:cxnLst>
              <a:rect l="0" t="0" r="r" b="b"/>
              <a:pathLst>
                <a:path w="158" h="210">
                  <a:moveTo>
                    <a:pt x="108" y="0"/>
                  </a:moveTo>
                  <a:lnTo>
                    <a:pt x="108" y="3"/>
                  </a:lnTo>
                  <a:lnTo>
                    <a:pt x="109" y="13"/>
                  </a:lnTo>
                  <a:lnTo>
                    <a:pt x="108" y="28"/>
                  </a:lnTo>
                  <a:lnTo>
                    <a:pt x="102" y="47"/>
                  </a:lnTo>
                  <a:lnTo>
                    <a:pt x="91" y="67"/>
                  </a:lnTo>
                  <a:lnTo>
                    <a:pt x="71" y="87"/>
                  </a:lnTo>
                  <a:lnTo>
                    <a:pt x="41" y="106"/>
                  </a:lnTo>
                  <a:lnTo>
                    <a:pt x="0" y="121"/>
                  </a:lnTo>
                  <a:lnTo>
                    <a:pt x="67" y="210"/>
                  </a:lnTo>
                  <a:lnTo>
                    <a:pt x="72" y="208"/>
                  </a:lnTo>
                  <a:lnTo>
                    <a:pt x="86" y="203"/>
                  </a:lnTo>
                  <a:lnTo>
                    <a:pt x="103" y="193"/>
                  </a:lnTo>
                  <a:lnTo>
                    <a:pt x="123" y="177"/>
                  </a:lnTo>
                  <a:lnTo>
                    <a:pt x="141" y="155"/>
                  </a:lnTo>
                  <a:lnTo>
                    <a:pt x="154" y="122"/>
                  </a:lnTo>
                  <a:lnTo>
                    <a:pt x="158" y="82"/>
                  </a:lnTo>
                  <a:lnTo>
                    <a:pt x="152" y="30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1124" y="3681"/>
              <a:ext cx="42" cy="57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108" y="6"/>
                </a:cxn>
                <a:cxn ang="0">
                  <a:pos x="106" y="23"/>
                </a:cxn>
                <a:cxn ang="0">
                  <a:pos x="104" y="48"/>
                </a:cxn>
                <a:cxn ang="0">
                  <a:pos x="96" y="75"/>
                </a:cxn>
                <a:cxn ang="0">
                  <a:pos x="84" y="104"/>
                </a:cxn>
                <a:cxn ang="0">
                  <a:pos x="65" y="131"/>
                </a:cxn>
                <a:cxn ang="0">
                  <a:pos x="38" y="151"/>
                </a:cxn>
                <a:cxn ang="0">
                  <a:pos x="0" y="164"/>
                </a:cxn>
                <a:cxn ang="0">
                  <a:pos x="43" y="229"/>
                </a:cxn>
                <a:cxn ang="0">
                  <a:pos x="48" y="226"/>
                </a:cxn>
                <a:cxn ang="0">
                  <a:pos x="61" y="220"/>
                </a:cxn>
                <a:cxn ang="0">
                  <a:pos x="80" y="208"/>
                </a:cxn>
                <a:cxn ang="0">
                  <a:pos x="101" y="190"/>
                </a:cxn>
                <a:cxn ang="0">
                  <a:pos x="124" y="168"/>
                </a:cxn>
                <a:cxn ang="0">
                  <a:pos x="144" y="139"/>
                </a:cxn>
                <a:cxn ang="0">
                  <a:pos x="159" y="104"/>
                </a:cxn>
                <a:cxn ang="0">
                  <a:pos x="166" y="63"/>
                </a:cxn>
                <a:cxn ang="0">
                  <a:pos x="108" y="0"/>
                </a:cxn>
              </a:cxnLst>
              <a:rect l="0" t="0" r="r" b="b"/>
              <a:pathLst>
                <a:path w="166" h="229">
                  <a:moveTo>
                    <a:pt x="108" y="0"/>
                  </a:moveTo>
                  <a:lnTo>
                    <a:pt x="108" y="6"/>
                  </a:lnTo>
                  <a:lnTo>
                    <a:pt x="106" y="23"/>
                  </a:lnTo>
                  <a:lnTo>
                    <a:pt x="104" y="48"/>
                  </a:lnTo>
                  <a:lnTo>
                    <a:pt x="96" y="75"/>
                  </a:lnTo>
                  <a:lnTo>
                    <a:pt x="84" y="104"/>
                  </a:lnTo>
                  <a:lnTo>
                    <a:pt x="65" y="131"/>
                  </a:lnTo>
                  <a:lnTo>
                    <a:pt x="38" y="151"/>
                  </a:lnTo>
                  <a:lnTo>
                    <a:pt x="0" y="164"/>
                  </a:lnTo>
                  <a:lnTo>
                    <a:pt x="43" y="229"/>
                  </a:lnTo>
                  <a:lnTo>
                    <a:pt x="48" y="226"/>
                  </a:lnTo>
                  <a:lnTo>
                    <a:pt x="61" y="220"/>
                  </a:lnTo>
                  <a:lnTo>
                    <a:pt x="80" y="208"/>
                  </a:lnTo>
                  <a:lnTo>
                    <a:pt x="101" y="190"/>
                  </a:lnTo>
                  <a:lnTo>
                    <a:pt x="124" y="168"/>
                  </a:lnTo>
                  <a:lnTo>
                    <a:pt x="144" y="139"/>
                  </a:lnTo>
                  <a:lnTo>
                    <a:pt x="159" y="104"/>
                  </a:lnTo>
                  <a:lnTo>
                    <a:pt x="166" y="63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181" y="3520"/>
              <a:ext cx="129" cy="184"/>
            </a:xfrm>
            <a:custGeom>
              <a:avLst/>
              <a:gdLst/>
              <a:ahLst/>
              <a:cxnLst>
                <a:cxn ang="0">
                  <a:pos x="516" y="0"/>
                </a:cxn>
                <a:cxn ang="0">
                  <a:pos x="512" y="3"/>
                </a:cxn>
                <a:cxn ang="0">
                  <a:pos x="501" y="9"/>
                </a:cxn>
                <a:cxn ang="0">
                  <a:pos x="483" y="20"/>
                </a:cxn>
                <a:cxn ang="0">
                  <a:pos x="461" y="37"/>
                </a:cxn>
                <a:cxn ang="0">
                  <a:pos x="432" y="59"/>
                </a:cxn>
                <a:cxn ang="0">
                  <a:pos x="401" y="87"/>
                </a:cxn>
                <a:cxn ang="0">
                  <a:pos x="367" y="119"/>
                </a:cxn>
                <a:cxn ang="0">
                  <a:pos x="329" y="159"/>
                </a:cxn>
                <a:cxn ang="0">
                  <a:pos x="292" y="205"/>
                </a:cxn>
                <a:cxn ang="0">
                  <a:pos x="253" y="258"/>
                </a:cxn>
                <a:cxn ang="0">
                  <a:pos x="214" y="318"/>
                </a:cxn>
                <a:cxn ang="0">
                  <a:pos x="178" y="385"/>
                </a:cxn>
                <a:cxn ang="0">
                  <a:pos x="143" y="460"/>
                </a:cxn>
                <a:cxn ang="0">
                  <a:pos x="111" y="543"/>
                </a:cxn>
                <a:cxn ang="0">
                  <a:pos x="82" y="634"/>
                </a:cxn>
                <a:cxn ang="0">
                  <a:pos x="58" y="734"/>
                </a:cxn>
                <a:cxn ang="0">
                  <a:pos x="0" y="623"/>
                </a:cxn>
                <a:cxn ang="0">
                  <a:pos x="0" y="619"/>
                </a:cxn>
                <a:cxn ang="0">
                  <a:pos x="0" y="607"/>
                </a:cxn>
                <a:cxn ang="0">
                  <a:pos x="0" y="588"/>
                </a:cxn>
                <a:cxn ang="0">
                  <a:pos x="1" y="563"/>
                </a:cxn>
                <a:cxn ang="0">
                  <a:pos x="3" y="532"/>
                </a:cxn>
                <a:cxn ang="0">
                  <a:pos x="7" y="497"/>
                </a:cxn>
                <a:cxn ang="0">
                  <a:pos x="13" y="457"/>
                </a:cxn>
                <a:cxn ang="0">
                  <a:pos x="22" y="413"/>
                </a:cxn>
                <a:cxn ang="0">
                  <a:pos x="33" y="368"/>
                </a:cxn>
                <a:cxn ang="0">
                  <a:pos x="48" y="320"/>
                </a:cxn>
                <a:cxn ang="0">
                  <a:pos x="67" y="270"/>
                </a:cxn>
                <a:cxn ang="0">
                  <a:pos x="89" y="222"/>
                </a:cxn>
                <a:cxn ang="0">
                  <a:pos x="117" y="173"/>
                </a:cxn>
                <a:cxn ang="0">
                  <a:pos x="149" y="124"/>
                </a:cxn>
                <a:cxn ang="0">
                  <a:pos x="186" y="78"/>
                </a:cxn>
                <a:cxn ang="0">
                  <a:pos x="229" y="34"/>
                </a:cxn>
                <a:cxn ang="0">
                  <a:pos x="229" y="35"/>
                </a:cxn>
                <a:cxn ang="0">
                  <a:pos x="229" y="39"/>
                </a:cxn>
                <a:cxn ang="0">
                  <a:pos x="229" y="45"/>
                </a:cxn>
                <a:cxn ang="0">
                  <a:pos x="231" y="52"/>
                </a:cxn>
                <a:cxn ang="0">
                  <a:pos x="233" y="59"/>
                </a:cxn>
                <a:cxn ang="0">
                  <a:pos x="238" y="67"/>
                </a:cxn>
                <a:cxn ang="0">
                  <a:pos x="244" y="73"/>
                </a:cxn>
                <a:cxn ang="0">
                  <a:pos x="256" y="78"/>
                </a:cxn>
                <a:cxn ang="0">
                  <a:pos x="269" y="82"/>
                </a:cxn>
                <a:cxn ang="0">
                  <a:pos x="288" y="83"/>
                </a:cxn>
                <a:cxn ang="0">
                  <a:pos x="311" y="80"/>
                </a:cxn>
                <a:cxn ang="0">
                  <a:pos x="339" y="74"/>
                </a:cxn>
                <a:cxn ang="0">
                  <a:pos x="373" y="64"/>
                </a:cxn>
                <a:cxn ang="0">
                  <a:pos x="413" y="48"/>
                </a:cxn>
                <a:cxn ang="0">
                  <a:pos x="461" y="28"/>
                </a:cxn>
                <a:cxn ang="0">
                  <a:pos x="516" y="0"/>
                </a:cxn>
              </a:cxnLst>
              <a:rect l="0" t="0" r="r" b="b"/>
              <a:pathLst>
                <a:path w="516" h="734">
                  <a:moveTo>
                    <a:pt x="516" y="0"/>
                  </a:moveTo>
                  <a:lnTo>
                    <a:pt x="512" y="3"/>
                  </a:lnTo>
                  <a:lnTo>
                    <a:pt x="501" y="9"/>
                  </a:lnTo>
                  <a:lnTo>
                    <a:pt x="483" y="20"/>
                  </a:lnTo>
                  <a:lnTo>
                    <a:pt x="461" y="37"/>
                  </a:lnTo>
                  <a:lnTo>
                    <a:pt x="432" y="59"/>
                  </a:lnTo>
                  <a:lnTo>
                    <a:pt x="401" y="87"/>
                  </a:lnTo>
                  <a:lnTo>
                    <a:pt x="367" y="119"/>
                  </a:lnTo>
                  <a:lnTo>
                    <a:pt x="329" y="159"/>
                  </a:lnTo>
                  <a:lnTo>
                    <a:pt x="292" y="205"/>
                  </a:lnTo>
                  <a:lnTo>
                    <a:pt x="253" y="258"/>
                  </a:lnTo>
                  <a:lnTo>
                    <a:pt x="214" y="318"/>
                  </a:lnTo>
                  <a:lnTo>
                    <a:pt x="178" y="385"/>
                  </a:lnTo>
                  <a:lnTo>
                    <a:pt x="143" y="460"/>
                  </a:lnTo>
                  <a:lnTo>
                    <a:pt x="111" y="543"/>
                  </a:lnTo>
                  <a:lnTo>
                    <a:pt x="82" y="634"/>
                  </a:lnTo>
                  <a:lnTo>
                    <a:pt x="58" y="734"/>
                  </a:lnTo>
                  <a:lnTo>
                    <a:pt x="0" y="623"/>
                  </a:lnTo>
                  <a:lnTo>
                    <a:pt x="0" y="619"/>
                  </a:lnTo>
                  <a:lnTo>
                    <a:pt x="0" y="607"/>
                  </a:lnTo>
                  <a:lnTo>
                    <a:pt x="0" y="588"/>
                  </a:lnTo>
                  <a:lnTo>
                    <a:pt x="1" y="563"/>
                  </a:lnTo>
                  <a:lnTo>
                    <a:pt x="3" y="532"/>
                  </a:lnTo>
                  <a:lnTo>
                    <a:pt x="7" y="497"/>
                  </a:lnTo>
                  <a:lnTo>
                    <a:pt x="13" y="457"/>
                  </a:lnTo>
                  <a:lnTo>
                    <a:pt x="22" y="413"/>
                  </a:lnTo>
                  <a:lnTo>
                    <a:pt x="33" y="368"/>
                  </a:lnTo>
                  <a:lnTo>
                    <a:pt x="48" y="320"/>
                  </a:lnTo>
                  <a:lnTo>
                    <a:pt x="67" y="270"/>
                  </a:lnTo>
                  <a:lnTo>
                    <a:pt x="89" y="222"/>
                  </a:lnTo>
                  <a:lnTo>
                    <a:pt x="117" y="173"/>
                  </a:lnTo>
                  <a:lnTo>
                    <a:pt x="149" y="124"/>
                  </a:lnTo>
                  <a:lnTo>
                    <a:pt x="186" y="78"/>
                  </a:lnTo>
                  <a:lnTo>
                    <a:pt x="229" y="34"/>
                  </a:lnTo>
                  <a:lnTo>
                    <a:pt x="229" y="35"/>
                  </a:lnTo>
                  <a:lnTo>
                    <a:pt x="229" y="39"/>
                  </a:lnTo>
                  <a:lnTo>
                    <a:pt x="229" y="45"/>
                  </a:lnTo>
                  <a:lnTo>
                    <a:pt x="231" y="52"/>
                  </a:lnTo>
                  <a:lnTo>
                    <a:pt x="233" y="59"/>
                  </a:lnTo>
                  <a:lnTo>
                    <a:pt x="238" y="67"/>
                  </a:lnTo>
                  <a:lnTo>
                    <a:pt x="244" y="73"/>
                  </a:lnTo>
                  <a:lnTo>
                    <a:pt x="256" y="78"/>
                  </a:lnTo>
                  <a:lnTo>
                    <a:pt x="269" y="82"/>
                  </a:lnTo>
                  <a:lnTo>
                    <a:pt x="288" y="83"/>
                  </a:lnTo>
                  <a:lnTo>
                    <a:pt x="311" y="80"/>
                  </a:lnTo>
                  <a:lnTo>
                    <a:pt x="339" y="74"/>
                  </a:lnTo>
                  <a:lnTo>
                    <a:pt x="373" y="64"/>
                  </a:lnTo>
                  <a:lnTo>
                    <a:pt x="413" y="48"/>
                  </a:lnTo>
                  <a:lnTo>
                    <a:pt x="461" y="28"/>
                  </a:lnTo>
                  <a:lnTo>
                    <a:pt x="51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855" y="3312"/>
              <a:ext cx="218" cy="221"/>
            </a:xfrm>
            <a:custGeom>
              <a:avLst/>
              <a:gdLst/>
              <a:ahLst/>
              <a:cxnLst>
                <a:cxn ang="0">
                  <a:pos x="66" y="50"/>
                </a:cxn>
                <a:cxn ang="0">
                  <a:pos x="124" y="51"/>
                </a:cxn>
                <a:cxn ang="0">
                  <a:pos x="221" y="54"/>
                </a:cxn>
                <a:cxn ang="0">
                  <a:pos x="345" y="56"/>
                </a:cxn>
                <a:cxn ang="0">
                  <a:pos x="480" y="59"/>
                </a:cxn>
                <a:cxn ang="0">
                  <a:pos x="609" y="63"/>
                </a:cxn>
                <a:cxn ang="0">
                  <a:pos x="716" y="66"/>
                </a:cxn>
                <a:cxn ang="0">
                  <a:pos x="787" y="69"/>
                </a:cxn>
                <a:cxn ang="0">
                  <a:pos x="807" y="178"/>
                </a:cxn>
                <a:cxn ang="0">
                  <a:pos x="825" y="671"/>
                </a:cxn>
                <a:cxn ang="0">
                  <a:pos x="830" y="838"/>
                </a:cxn>
                <a:cxn ang="0">
                  <a:pos x="841" y="871"/>
                </a:cxn>
                <a:cxn ang="0">
                  <a:pos x="856" y="883"/>
                </a:cxn>
                <a:cxn ang="0">
                  <a:pos x="870" y="861"/>
                </a:cxn>
                <a:cxn ang="0">
                  <a:pos x="873" y="669"/>
                </a:cxn>
                <a:cxn ang="0">
                  <a:pos x="861" y="134"/>
                </a:cxn>
                <a:cxn ang="0">
                  <a:pos x="855" y="19"/>
                </a:cxn>
                <a:cxn ang="0">
                  <a:pos x="837" y="19"/>
                </a:cxn>
                <a:cxn ang="0">
                  <a:pos x="805" y="18"/>
                </a:cxn>
                <a:cxn ang="0">
                  <a:pos x="760" y="18"/>
                </a:cxn>
                <a:cxn ang="0">
                  <a:pos x="704" y="16"/>
                </a:cxn>
                <a:cxn ang="0">
                  <a:pos x="640" y="15"/>
                </a:cxn>
                <a:cxn ang="0">
                  <a:pos x="569" y="14"/>
                </a:cxn>
                <a:cxn ang="0">
                  <a:pos x="495" y="13"/>
                </a:cxn>
                <a:cxn ang="0">
                  <a:pos x="419" y="11"/>
                </a:cxn>
                <a:cxn ang="0">
                  <a:pos x="344" y="10"/>
                </a:cxn>
                <a:cxn ang="0">
                  <a:pos x="271" y="8"/>
                </a:cxn>
                <a:cxn ang="0">
                  <a:pos x="204" y="6"/>
                </a:cxn>
                <a:cxn ang="0">
                  <a:pos x="144" y="5"/>
                </a:cxn>
                <a:cxn ang="0">
                  <a:pos x="95" y="4"/>
                </a:cxn>
                <a:cxn ang="0">
                  <a:pos x="56" y="3"/>
                </a:cxn>
                <a:cxn ang="0">
                  <a:pos x="34" y="0"/>
                </a:cxn>
                <a:cxn ang="0">
                  <a:pos x="15" y="0"/>
                </a:cxn>
                <a:cxn ang="0">
                  <a:pos x="0" y="11"/>
                </a:cxn>
                <a:cxn ang="0">
                  <a:pos x="5" y="30"/>
                </a:cxn>
                <a:cxn ang="0">
                  <a:pos x="34" y="46"/>
                </a:cxn>
              </a:cxnLst>
              <a:rect l="0" t="0" r="r" b="b"/>
              <a:pathLst>
                <a:path w="873" h="883">
                  <a:moveTo>
                    <a:pt x="59" y="50"/>
                  </a:moveTo>
                  <a:lnTo>
                    <a:pt x="66" y="50"/>
                  </a:lnTo>
                  <a:lnTo>
                    <a:pt x="89" y="50"/>
                  </a:lnTo>
                  <a:lnTo>
                    <a:pt x="124" y="51"/>
                  </a:lnTo>
                  <a:lnTo>
                    <a:pt x="169" y="53"/>
                  </a:lnTo>
                  <a:lnTo>
                    <a:pt x="221" y="54"/>
                  </a:lnTo>
                  <a:lnTo>
                    <a:pt x="281" y="55"/>
                  </a:lnTo>
                  <a:lnTo>
                    <a:pt x="345" y="56"/>
                  </a:lnTo>
                  <a:lnTo>
                    <a:pt x="412" y="58"/>
                  </a:lnTo>
                  <a:lnTo>
                    <a:pt x="480" y="59"/>
                  </a:lnTo>
                  <a:lnTo>
                    <a:pt x="546" y="61"/>
                  </a:lnTo>
                  <a:lnTo>
                    <a:pt x="609" y="63"/>
                  </a:lnTo>
                  <a:lnTo>
                    <a:pt x="666" y="64"/>
                  </a:lnTo>
                  <a:lnTo>
                    <a:pt x="716" y="66"/>
                  </a:lnTo>
                  <a:lnTo>
                    <a:pt x="757" y="68"/>
                  </a:lnTo>
                  <a:lnTo>
                    <a:pt x="787" y="69"/>
                  </a:lnTo>
                  <a:lnTo>
                    <a:pt x="804" y="70"/>
                  </a:lnTo>
                  <a:lnTo>
                    <a:pt x="807" y="178"/>
                  </a:lnTo>
                  <a:lnTo>
                    <a:pt x="816" y="419"/>
                  </a:lnTo>
                  <a:lnTo>
                    <a:pt x="825" y="671"/>
                  </a:lnTo>
                  <a:lnTo>
                    <a:pt x="829" y="815"/>
                  </a:lnTo>
                  <a:lnTo>
                    <a:pt x="830" y="838"/>
                  </a:lnTo>
                  <a:lnTo>
                    <a:pt x="835" y="856"/>
                  </a:lnTo>
                  <a:lnTo>
                    <a:pt x="841" y="871"/>
                  </a:lnTo>
                  <a:lnTo>
                    <a:pt x="848" y="880"/>
                  </a:lnTo>
                  <a:lnTo>
                    <a:pt x="856" y="883"/>
                  </a:lnTo>
                  <a:lnTo>
                    <a:pt x="863" y="876"/>
                  </a:lnTo>
                  <a:lnTo>
                    <a:pt x="870" y="861"/>
                  </a:lnTo>
                  <a:lnTo>
                    <a:pt x="873" y="834"/>
                  </a:lnTo>
                  <a:lnTo>
                    <a:pt x="873" y="669"/>
                  </a:lnTo>
                  <a:lnTo>
                    <a:pt x="867" y="393"/>
                  </a:lnTo>
                  <a:lnTo>
                    <a:pt x="861" y="134"/>
                  </a:lnTo>
                  <a:lnTo>
                    <a:pt x="857" y="19"/>
                  </a:lnTo>
                  <a:lnTo>
                    <a:pt x="855" y="19"/>
                  </a:lnTo>
                  <a:lnTo>
                    <a:pt x="848" y="19"/>
                  </a:lnTo>
                  <a:lnTo>
                    <a:pt x="837" y="19"/>
                  </a:lnTo>
                  <a:lnTo>
                    <a:pt x="824" y="19"/>
                  </a:lnTo>
                  <a:lnTo>
                    <a:pt x="805" y="18"/>
                  </a:lnTo>
                  <a:lnTo>
                    <a:pt x="784" y="18"/>
                  </a:lnTo>
                  <a:lnTo>
                    <a:pt x="760" y="18"/>
                  </a:lnTo>
                  <a:lnTo>
                    <a:pt x="732" y="16"/>
                  </a:lnTo>
                  <a:lnTo>
                    <a:pt x="704" y="16"/>
                  </a:lnTo>
                  <a:lnTo>
                    <a:pt x="672" y="16"/>
                  </a:lnTo>
                  <a:lnTo>
                    <a:pt x="640" y="15"/>
                  </a:lnTo>
                  <a:lnTo>
                    <a:pt x="605" y="15"/>
                  </a:lnTo>
                  <a:lnTo>
                    <a:pt x="569" y="14"/>
                  </a:lnTo>
                  <a:lnTo>
                    <a:pt x="532" y="14"/>
                  </a:lnTo>
                  <a:lnTo>
                    <a:pt x="495" y="13"/>
                  </a:lnTo>
                  <a:lnTo>
                    <a:pt x="456" y="11"/>
                  </a:lnTo>
                  <a:lnTo>
                    <a:pt x="419" y="11"/>
                  </a:lnTo>
                  <a:lnTo>
                    <a:pt x="381" y="10"/>
                  </a:lnTo>
                  <a:lnTo>
                    <a:pt x="344" y="10"/>
                  </a:lnTo>
                  <a:lnTo>
                    <a:pt x="306" y="9"/>
                  </a:lnTo>
                  <a:lnTo>
                    <a:pt x="271" y="8"/>
                  </a:lnTo>
                  <a:lnTo>
                    <a:pt x="236" y="8"/>
                  </a:lnTo>
                  <a:lnTo>
                    <a:pt x="204" y="6"/>
                  </a:lnTo>
                  <a:lnTo>
                    <a:pt x="173" y="5"/>
                  </a:lnTo>
                  <a:lnTo>
                    <a:pt x="144" y="5"/>
                  </a:lnTo>
                  <a:lnTo>
                    <a:pt x="118" y="4"/>
                  </a:lnTo>
                  <a:lnTo>
                    <a:pt x="95" y="4"/>
                  </a:lnTo>
                  <a:lnTo>
                    <a:pt x="74" y="3"/>
                  </a:lnTo>
                  <a:lnTo>
                    <a:pt x="56" y="3"/>
                  </a:lnTo>
                  <a:lnTo>
                    <a:pt x="43" y="1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5" y="0"/>
                  </a:lnTo>
                  <a:lnTo>
                    <a:pt x="5" y="4"/>
                  </a:lnTo>
                  <a:lnTo>
                    <a:pt x="0" y="11"/>
                  </a:lnTo>
                  <a:lnTo>
                    <a:pt x="0" y="20"/>
                  </a:lnTo>
                  <a:lnTo>
                    <a:pt x="5" y="30"/>
                  </a:lnTo>
                  <a:lnTo>
                    <a:pt x="16" y="39"/>
                  </a:lnTo>
                  <a:lnTo>
                    <a:pt x="34" y="46"/>
                  </a:lnTo>
                  <a:lnTo>
                    <a:pt x="59" y="50"/>
                  </a:lnTo>
                  <a:close/>
                </a:path>
              </a:pathLst>
            </a:custGeom>
            <a:solidFill>
              <a:srgbClr val="934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206" y="3424"/>
              <a:ext cx="17" cy="9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40" y="14"/>
                </a:cxn>
                <a:cxn ang="0">
                  <a:pos x="28" y="29"/>
                </a:cxn>
                <a:cxn ang="0">
                  <a:pos x="16" y="46"/>
                </a:cxn>
                <a:cxn ang="0">
                  <a:pos x="9" y="66"/>
                </a:cxn>
                <a:cxn ang="0">
                  <a:pos x="4" y="86"/>
                </a:cxn>
                <a:cxn ang="0">
                  <a:pos x="0" y="106"/>
                </a:cxn>
                <a:cxn ang="0">
                  <a:pos x="0" y="128"/>
                </a:cxn>
                <a:cxn ang="0">
                  <a:pos x="3" y="148"/>
                </a:cxn>
                <a:cxn ang="0">
                  <a:pos x="5" y="158"/>
                </a:cxn>
                <a:cxn ang="0">
                  <a:pos x="8" y="168"/>
                </a:cxn>
                <a:cxn ang="0">
                  <a:pos x="10" y="179"/>
                </a:cxn>
                <a:cxn ang="0">
                  <a:pos x="15" y="188"/>
                </a:cxn>
                <a:cxn ang="0">
                  <a:pos x="24" y="203"/>
                </a:cxn>
                <a:cxn ang="0">
                  <a:pos x="30" y="219"/>
                </a:cxn>
                <a:cxn ang="0">
                  <a:pos x="35" y="235"/>
                </a:cxn>
                <a:cxn ang="0">
                  <a:pos x="38" y="253"/>
                </a:cxn>
                <a:cxn ang="0">
                  <a:pos x="43" y="279"/>
                </a:cxn>
                <a:cxn ang="0">
                  <a:pos x="50" y="306"/>
                </a:cxn>
                <a:cxn ang="0">
                  <a:pos x="59" y="334"/>
                </a:cxn>
                <a:cxn ang="0">
                  <a:pos x="65" y="360"/>
                </a:cxn>
                <a:cxn ang="0">
                  <a:pos x="66" y="361"/>
                </a:cxn>
                <a:cxn ang="0">
                  <a:pos x="68" y="360"/>
                </a:cxn>
                <a:cxn ang="0">
                  <a:pos x="69" y="359"/>
                </a:cxn>
                <a:cxn ang="0">
                  <a:pos x="70" y="358"/>
                </a:cxn>
                <a:cxn ang="0">
                  <a:pos x="69" y="338"/>
                </a:cxn>
                <a:cxn ang="0">
                  <a:pos x="66" y="319"/>
                </a:cxn>
                <a:cxn ang="0">
                  <a:pos x="64" y="300"/>
                </a:cxn>
                <a:cxn ang="0">
                  <a:pos x="60" y="281"/>
                </a:cxn>
                <a:cxn ang="0">
                  <a:pos x="58" y="270"/>
                </a:cxn>
                <a:cxn ang="0">
                  <a:pos x="55" y="259"/>
                </a:cxn>
                <a:cxn ang="0">
                  <a:pos x="54" y="249"/>
                </a:cxn>
                <a:cxn ang="0">
                  <a:pos x="54" y="238"/>
                </a:cxn>
                <a:cxn ang="0">
                  <a:pos x="54" y="228"/>
                </a:cxn>
                <a:cxn ang="0">
                  <a:pos x="54" y="218"/>
                </a:cxn>
                <a:cxn ang="0">
                  <a:pos x="53" y="206"/>
                </a:cxn>
                <a:cxn ang="0">
                  <a:pos x="50" y="198"/>
                </a:cxn>
                <a:cxn ang="0">
                  <a:pos x="44" y="179"/>
                </a:cxn>
                <a:cxn ang="0">
                  <a:pos x="36" y="161"/>
                </a:cxn>
                <a:cxn ang="0">
                  <a:pos x="29" y="144"/>
                </a:cxn>
                <a:cxn ang="0">
                  <a:pos x="24" y="124"/>
                </a:cxn>
                <a:cxn ang="0">
                  <a:pos x="21" y="109"/>
                </a:cxn>
                <a:cxn ang="0">
                  <a:pos x="21" y="93"/>
                </a:cxn>
                <a:cxn ang="0">
                  <a:pos x="23" y="75"/>
                </a:cxn>
                <a:cxn ang="0">
                  <a:pos x="25" y="58"/>
                </a:cxn>
                <a:cxn ang="0">
                  <a:pos x="30" y="41"/>
                </a:cxn>
                <a:cxn ang="0">
                  <a:pos x="38" y="25"/>
                </a:cxn>
                <a:cxn ang="0">
                  <a:pos x="45" y="11"/>
                </a:cxn>
                <a:cxn ang="0">
                  <a:pos x="56" y="0"/>
                </a:cxn>
                <a:cxn ang="0">
                  <a:pos x="56" y="0"/>
                </a:cxn>
                <a:cxn ang="0">
                  <a:pos x="56" y="0"/>
                </a:cxn>
                <a:cxn ang="0">
                  <a:pos x="56" y="0"/>
                </a:cxn>
                <a:cxn ang="0">
                  <a:pos x="56" y="0"/>
                </a:cxn>
                <a:cxn ang="0">
                  <a:pos x="56" y="0"/>
                </a:cxn>
              </a:cxnLst>
              <a:rect l="0" t="0" r="r" b="b"/>
              <a:pathLst>
                <a:path w="70" h="361">
                  <a:moveTo>
                    <a:pt x="56" y="0"/>
                  </a:moveTo>
                  <a:lnTo>
                    <a:pt x="40" y="14"/>
                  </a:lnTo>
                  <a:lnTo>
                    <a:pt x="28" y="29"/>
                  </a:lnTo>
                  <a:lnTo>
                    <a:pt x="16" y="46"/>
                  </a:lnTo>
                  <a:lnTo>
                    <a:pt x="9" y="66"/>
                  </a:lnTo>
                  <a:lnTo>
                    <a:pt x="4" y="86"/>
                  </a:lnTo>
                  <a:lnTo>
                    <a:pt x="0" y="106"/>
                  </a:lnTo>
                  <a:lnTo>
                    <a:pt x="0" y="128"/>
                  </a:lnTo>
                  <a:lnTo>
                    <a:pt x="3" y="148"/>
                  </a:lnTo>
                  <a:lnTo>
                    <a:pt x="5" y="158"/>
                  </a:lnTo>
                  <a:lnTo>
                    <a:pt x="8" y="168"/>
                  </a:lnTo>
                  <a:lnTo>
                    <a:pt x="10" y="179"/>
                  </a:lnTo>
                  <a:lnTo>
                    <a:pt x="15" y="188"/>
                  </a:lnTo>
                  <a:lnTo>
                    <a:pt x="24" y="203"/>
                  </a:lnTo>
                  <a:lnTo>
                    <a:pt x="30" y="219"/>
                  </a:lnTo>
                  <a:lnTo>
                    <a:pt x="35" y="235"/>
                  </a:lnTo>
                  <a:lnTo>
                    <a:pt x="38" y="253"/>
                  </a:lnTo>
                  <a:lnTo>
                    <a:pt x="43" y="279"/>
                  </a:lnTo>
                  <a:lnTo>
                    <a:pt x="50" y="306"/>
                  </a:lnTo>
                  <a:lnTo>
                    <a:pt x="59" y="334"/>
                  </a:lnTo>
                  <a:lnTo>
                    <a:pt x="65" y="360"/>
                  </a:lnTo>
                  <a:lnTo>
                    <a:pt x="66" y="361"/>
                  </a:lnTo>
                  <a:lnTo>
                    <a:pt x="68" y="360"/>
                  </a:lnTo>
                  <a:lnTo>
                    <a:pt x="69" y="359"/>
                  </a:lnTo>
                  <a:lnTo>
                    <a:pt x="70" y="358"/>
                  </a:lnTo>
                  <a:lnTo>
                    <a:pt x="69" y="338"/>
                  </a:lnTo>
                  <a:lnTo>
                    <a:pt x="66" y="319"/>
                  </a:lnTo>
                  <a:lnTo>
                    <a:pt x="64" y="300"/>
                  </a:lnTo>
                  <a:lnTo>
                    <a:pt x="60" y="281"/>
                  </a:lnTo>
                  <a:lnTo>
                    <a:pt x="58" y="270"/>
                  </a:lnTo>
                  <a:lnTo>
                    <a:pt x="55" y="259"/>
                  </a:lnTo>
                  <a:lnTo>
                    <a:pt x="54" y="249"/>
                  </a:lnTo>
                  <a:lnTo>
                    <a:pt x="54" y="238"/>
                  </a:lnTo>
                  <a:lnTo>
                    <a:pt x="54" y="228"/>
                  </a:lnTo>
                  <a:lnTo>
                    <a:pt x="54" y="218"/>
                  </a:lnTo>
                  <a:lnTo>
                    <a:pt x="53" y="206"/>
                  </a:lnTo>
                  <a:lnTo>
                    <a:pt x="50" y="198"/>
                  </a:lnTo>
                  <a:lnTo>
                    <a:pt x="44" y="179"/>
                  </a:lnTo>
                  <a:lnTo>
                    <a:pt x="36" y="161"/>
                  </a:lnTo>
                  <a:lnTo>
                    <a:pt x="29" y="144"/>
                  </a:lnTo>
                  <a:lnTo>
                    <a:pt x="24" y="124"/>
                  </a:lnTo>
                  <a:lnTo>
                    <a:pt x="21" y="109"/>
                  </a:lnTo>
                  <a:lnTo>
                    <a:pt x="21" y="93"/>
                  </a:lnTo>
                  <a:lnTo>
                    <a:pt x="23" y="75"/>
                  </a:lnTo>
                  <a:lnTo>
                    <a:pt x="25" y="58"/>
                  </a:lnTo>
                  <a:lnTo>
                    <a:pt x="30" y="41"/>
                  </a:lnTo>
                  <a:lnTo>
                    <a:pt x="38" y="25"/>
                  </a:lnTo>
                  <a:lnTo>
                    <a:pt x="45" y="1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223" y="3478"/>
              <a:ext cx="72" cy="42"/>
            </a:xfrm>
            <a:custGeom>
              <a:avLst/>
              <a:gdLst/>
              <a:ahLst/>
              <a:cxnLst>
                <a:cxn ang="0">
                  <a:pos x="290" y="0"/>
                </a:cxn>
                <a:cxn ang="0">
                  <a:pos x="285" y="22"/>
                </a:cxn>
                <a:cxn ang="0">
                  <a:pos x="277" y="41"/>
                </a:cxn>
                <a:cxn ang="0">
                  <a:pos x="270" y="58"/>
                </a:cxn>
                <a:cxn ang="0">
                  <a:pos x="259" y="75"/>
                </a:cxn>
                <a:cxn ang="0">
                  <a:pos x="247" y="87"/>
                </a:cxn>
                <a:cxn ang="0">
                  <a:pos x="232" y="100"/>
                </a:cxn>
                <a:cxn ang="0">
                  <a:pos x="216" y="110"/>
                </a:cxn>
                <a:cxn ang="0">
                  <a:pos x="197" y="120"/>
                </a:cxn>
                <a:cxn ang="0">
                  <a:pos x="175" y="128"/>
                </a:cxn>
                <a:cxn ang="0">
                  <a:pos x="152" y="136"/>
                </a:cxn>
                <a:cxn ang="0">
                  <a:pos x="127" y="142"/>
                </a:cxn>
                <a:cxn ang="0">
                  <a:pos x="104" y="146"/>
                </a:cxn>
                <a:cxn ang="0">
                  <a:pos x="79" y="150"/>
                </a:cxn>
                <a:cxn ang="0">
                  <a:pos x="54" y="151"/>
                </a:cxn>
                <a:cxn ang="0">
                  <a:pos x="30" y="150"/>
                </a:cxn>
                <a:cxn ang="0">
                  <a:pos x="6" y="146"/>
                </a:cxn>
                <a:cxn ang="0">
                  <a:pos x="4" y="146"/>
                </a:cxn>
                <a:cxn ang="0">
                  <a:pos x="1" y="148"/>
                </a:cxn>
                <a:cxn ang="0">
                  <a:pos x="0" y="152"/>
                </a:cxn>
                <a:cxn ang="0">
                  <a:pos x="1" y="155"/>
                </a:cxn>
                <a:cxn ang="0">
                  <a:pos x="12" y="162"/>
                </a:cxn>
                <a:cxn ang="0">
                  <a:pos x="24" y="166"/>
                </a:cxn>
                <a:cxn ang="0">
                  <a:pos x="36" y="168"/>
                </a:cxn>
                <a:cxn ang="0">
                  <a:pos x="50" y="170"/>
                </a:cxn>
                <a:cxn ang="0">
                  <a:pos x="62" y="168"/>
                </a:cxn>
                <a:cxn ang="0">
                  <a:pos x="76" y="167"/>
                </a:cxn>
                <a:cxn ang="0">
                  <a:pos x="89" y="166"/>
                </a:cxn>
                <a:cxn ang="0">
                  <a:pos x="102" y="163"/>
                </a:cxn>
                <a:cxn ang="0">
                  <a:pos x="117" y="160"/>
                </a:cxn>
                <a:cxn ang="0">
                  <a:pos x="132" y="156"/>
                </a:cxn>
                <a:cxn ang="0">
                  <a:pos x="146" y="151"/>
                </a:cxn>
                <a:cxn ang="0">
                  <a:pos x="161" y="146"/>
                </a:cxn>
                <a:cxn ang="0">
                  <a:pos x="176" y="140"/>
                </a:cxn>
                <a:cxn ang="0">
                  <a:pos x="190" y="132"/>
                </a:cxn>
                <a:cxn ang="0">
                  <a:pos x="204" y="125"/>
                </a:cxn>
                <a:cxn ang="0">
                  <a:pos x="217" y="117"/>
                </a:cxn>
                <a:cxn ang="0">
                  <a:pos x="234" y="107"/>
                </a:cxn>
                <a:cxn ang="0">
                  <a:pos x="247" y="95"/>
                </a:cxn>
                <a:cxn ang="0">
                  <a:pos x="260" y="82"/>
                </a:cxn>
                <a:cxn ang="0">
                  <a:pos x="270" y="67"/>
                </a:cxn>
                <a:cxn ang="0">
                  <a:pos x="277" y="52"/>
                </a:cxn>
                <a:cxn ang="0">
                  <a:pos x="284" y="36"/>
                </a:cxn>
                <a:cxn ang="0">
                  <a:pos x="287" y="18"/>
                </a:cxn>
                <a:cxn ang="0">
                  <a:pos x="290" y="0"/>
                </a:cxn>
                <a:cxn ang="0">
                  <a:pos x="290" y="0"/>
                </a:cxn>
                <a:cxn ang="0">
                  <a:pos x="290" y="0"/>
                </a:cxn>
                <a:cxn ang="0">
                  <a:pos x="290" y="0"/>
                </a:cxn>
                <a:cxn ang="0">
                  <a:pos x="290" y="0"/>
                </a:cxn>
                <a:cxn ang="0">
                  <a:pos x="290" y="0"/>
                </a:cxn>
              </a:cxnLst>
              <a:rect l="0" t="0" r="r" b="b"/>
              <a:pathLst>
                <a:path w="290" h="170">
                  <a:moveTo>
                    <a:pt x="290" y="0"/>
                  </a:moveTo>
                  <a:lnTo>
                    <a:pt x="285" y="22"/>
                  </a:lnTo>
                  <a:lnTo>
                    <a:pt x="277" y="41"/>
                  </a:lnTo>
                  <a:lnTo>
                    <a:pt x="270" y="58"/>
                  </a:lnTo>
                  <a:lnTo>
                    <a:pt x="259" y="75"/>
                  </a:lnTo>
                  <a:lnTo>
                    <a:pt x="247" y="87"/>
                  </a:lnTo>
                  <a:lnTo>
                    <a:pt x="232" y="100"/>
                  </a:lnTo>
                  <a:lnTo>
                    <a:pt x="216" y="110"/>
                  </a:lnTo>
                  <a:lnTo>
                    <a:pt x="197" y="120"/>
                  </a:lnTo>
                  <a:lnTo>
                    <a:pt x="175" y="128"/>
                  </a:lnTo>
                  <a:lnTo>
                    <a:pt x="152" y="136"/>
                  </a:lnTo>
                  <a:lnTo>
                    <a:pt x="127" y="142"/>
                  </a:lnTo>
                  <a:lnTo>
                    <a:pt x="104" y="146"/>
                  </a:lnTo>
                  <a:lnTo>
                    <a:pt x="79" y="150"/>
                  </a:lnTo>
                  <a:lnTo>
                    <a:pt x="54" y="151"/>
                  </a:lnTo>
                  <a:lnTo>
                    <a:pt x="30" y="150"/>
                  </a:lnTo>
                  <a:lnTo>
                    <a:pt x="6" y="146"/>
                  </a:lnTo>
                  <a:lnTo>
                    <a:pt x="4" y="146"/>
                  </a:lnTo>
                  <a:lnTo>
                    <a:pt x="1" y="148"/>
                  </a:lnTo>
                  <a:lnTo>
                    <a:pt x="0" y="152"/>
                  </a:lnTo>
                  <a:lnTo>
                    <a:pt x="1" y="155"/>
                  </a:lnTo>
                  <a:lnTo>
                    <a:pt x="12" y="162"/>
                  </a:lnTo>
                  <a:lnTo>
                    <a:pt x="24" y="166"/>
                  </a:lnTo>
                  <a:lnTo>
                    <a:pt x="36" y="168"/>
                  </a:lnTo>
                  <a:lnTo>
                    <a:pt x="50" y="170"/>
                  </a:lnTo>
                  <a:lnTo>
                    <a:pt x="62" y="168"/>
                  </a:lnTo>
                  <a:lnTo>
                    <a:pt x="76" y="167"/>
                  </a:lnTo>
                  <a:lnTo>
                    <a:pt x="89" y="166"/>
                  </a:lnTo>
                  <a:lnTo>
                    <a:pt x="102" y="163"/>
                  </a:lnTo>
                  <a:lnTo>
                    <a:pt x="117" y="160"/>
                  </a:lnTo>
                  <a:lnTo>
                    <a:pt x="132" y="156"/>
                  </a:lnTo>
                  <a:lnTo>
                    <a:pt x="146" y="151"/>
                  </a:lnTo>
                  <a:lnTo>
                    <a:pt x="161" y="146"/>
                  </a:lnTo>
                  <a:lnTo>
                    <a:pt x="176" y="140"/>
                  </a:lnTo>
                  <a:lnTo>
                    <a:pt x="190" y="132"/>
                  </a:lnTo>
                  <a:lnTo>
                    <a:pt x="204" y="125"/>
                  </a:lnTo>
                  <a:lnTo>
                    <a:pt x="217" y="117"/>
                  </a:lnTo>
                  <a:lnTo>
                    <a:pt x="234" y="107"/>
                  </a:lnTo>
                  <a:lnTo>
                    <a:pt x="247" y="95"/>
                  </a:lnTo>
                  <a:lnTo>
                    <a:pt x="260" y="82"/>
                  </a:lnTo>
                  <a:lnTo>
                    <a:pt x="270" y="67"/>
                  </a:lnTo>
                  <a:lnTo>
                    <a:pt x="277" y="52"/>
                  </a:lnTo>
                  <a:lnTo>
                    <a:pt x="284" y="36"/>
                  </a:lnTo>
                  <a:lnTo>
                    <a:pt x="287" y="18"/>
                  </a:lnTo>
                  <a:lnTo>
                    <a:pt x="290" y="0"/>
                  </a:lnTo>
                  <a:lnTo>
                    <a:pt x="290" y="0"/>
                  </a:lnTo>
                  <a:lnTo>
                    <a:pt x="290" y="0"/>
                  </a:lnTo>
                  <a:lnTo>
                    <a:pt x="290" y="0"/>
                  </a:lnTo>
                  <a:lnTo>
                    <a:pt x="290" y="0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210" y="3404"/>
              <a:ext cx="17" cy="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8"/>
                </a:cxn>
                <a:cxn ang="0">
                  <a:pos x="18" y="16"/>
                </a:cxn>
                <a:cxn ang="0">
                  <a:pos x="27" y="25"/>
                </a:cxn>
                <a:cxn ang="0">
                  <a:pos x="35" y="34"/>
                </a:cxn>
                <a:cxn ang="0">
                  <a:pos x="42" y="44"/>
                </a:cxn>
                <a:cxn ang="0">
                  <a:pos x="47" y="54"/>
                </a:cxn>
                <a:cxn ang="0">
                  <a:pos x="52" y="65"/>
                </a:cxn>
                <a:cxn ang="0">
                  <a:pos x="56" y="76"/>
                </a:cxn>
                <a:cxn ang="0">
                  <a:pos x="57" y="99"/>
                </a:cxn>
                <a:cxn ang="0">
                  <a:pos x="53" y="123"/>
                </a:cxn>
                <a:cxn ang="0">
                  <a:pos x="46" y="146"/>
                </a:cxn>
                <a:cxn ang="0">
                  <a:pos x="40" y="169"/>
                </a:cxn>
                <a:cxn ang="0">
                  <a:pos x="35" y="199"/>
                </a:cxn>
                <a:cxn ang="0">
                  <a:pos x="36" y="230"/>
                </a:cxn>
                <a:cxn ang="0">
                  <a:pos x="41" y="261"/>
                </a:cxn>
                <a:cxn ang="0">
                  <a:pos x="50" y="290"/>
                </a:cxn>
                <a:cxn ang="0">
                  <a:pos x="50" y="290"/>
                </a:cxn>
                <a:cxn ang="0">
                  <a:pos x="50" y="290"/>
                </a:cxn>
                <a:cxn ang="0">
                  <a:pos x="50" y="290"/>
                </a:cxn>
                <a:cxn ang="0">
                  <a:pos x="50" y="289"/>
                </a:cxn>
                <a:cxn ang="0">
                  <a:pos x="43" y="268"/>
                </a:cxn>
                <a:cxn ang="0">
                  <a:pos x="40" y="246"/>
                </a:cxn>
                <a:cxn ang="0">
                  <a:pos x="38" y="225"/>
                </a:cxn>
                <a:cxn ang="0">
                  <a:pos x="37" y="201"/>
                </a:cxn>
                <a:cxn ang="0">
                  <a:pos x="41" y="175"/>
                </a:cxn>
                <a:cxn ang="0">
                  <a:pos x="47" y="150"/>
                </a:cxn>
                <a:cxn ang="0">
                  <a:pos x="56" y="126"/>
                </a:cxn>
                <a:cxn ang="0">
                  <a:pos x="65" y="101"/>
                </a:cxn>
                <a:cxn ang="0">
                  <a:pos x="68" y="83"/>
                </a:cxn>
                <a:cxn ang="0">
                  <a:pos x="67" y="66"/>
                </a:cxn>
                <a:cxn ang="0">
                  <a:pos x="62" y="53"/>
                </a:cxn>
                <a:cxn ang="0">
                  <a:pos x="53" y="39"/>
                </a:cxn>
                <a:cxn ang="0">
                  <a:pos x="43" y="28"/>
                </a:cxn>
                <a:cxn ang="0">
                  <a:pos x="30" y="18"/>
                </a:cxn>
                <a:cxn ang="0">
                  <a:pos x="16" y="9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8" h="290">
                  <a:moveTo>
                    <a:pt x="0" y="0"/>
                  </a:moveTo>
                  <a:lnTo>
                    <a:pt x="10" y="8"/>
                  </a:lnTo>
                  <a:lnTo>
                    <a:pt x="18" y="16"/>
                  </a:lnTo>
                  <a:lnTo>
                    <a:pt x="27" y="25"/>
                  </a:lnTo>
                  <a:lnTo>
                    <a:pt x="35" y="34"/>
                  </a:lnTo>
                  <a:lnTo>
                    <a:pt x="42" y="44"/>
                  </a:lnTo>
                  <a:lnTo>
                    <a:pt x="47" y="54"/>
                  </a:lnTo>
                  <a:lnTo>
                    <a:pt x="52" y="65"/>
                  </a:lnTo>
                  <a:lnTo>
                    <a:pt x="56" y="76"/>
                  </a:lnTo>
                  <a:lnTo>
                    <a:pt x="57" y="99"/>
                  </a:lnTo>
                  <a:lnTo>
                    <a:pt x="53" y="123"/>
                  </a:lnTo>
                  <a:lnTo>
                    <a:pt x="46" y="146"/>
                  </a:lnTo>
                  <a:lnTo>
                    <a:pt x="40" y="169"/>
                  </a:lnTo>
                  <a:lnTo>
                    <a:pt x="35" y="199"/>
                  </a:lnTo>
                  <a:lnTo>
                    <a:pt x="36" y="230"/>
                  </a:lnTo>
                  <a:lnTo>
                    <a:pt x="41" y="261"/>
                  </a:lnTo>
                  <a:lnTo>
                    <a:pt x="50" y="290"/>
                  </a:lnTo>
                  <a:lnTo>
                    <a:pt x="50" y="290"/>
                  </a:lnTo>
                  <a:lnTo>
                    <a:pt x="50" y="290"/>
                  </a:lnTo>
                  <a:lnTo>
                    <a:pt x="50" y="290"/>
                  </a:lnTo>
                  <a:lnTo>
                    <a:pt x="50" y="289"/>
                  </a:lnTo>
                  <a:lnTo>
                    <a:pt x="43" y="268"/>
                  </a:lnTo>
                  <a:lnTo>
                    <a:pt x="40" y="246"/>
                  </a:lnTo>
                  <a:lnTo>
                    <a:pt x="38" y="225"/>
                  </a:lnTo>
                  <a:lnTo>
                    <a:pt x="37" y="201"/>
                  </a:lnTo>
                  <a:lnTo>
                    <a:pt x="41" y="175"/>
                  </a:lnTo>
                  <a:lnTo>
                    <a:pt x="47" y="150"/>
                  </a:lnTo>
                  <a:lnTo>
                    <a:pt x="56" y="126"/>
                  </a:lnTo>
                  <a:lnTo>
                    <a:pt x="65" y="101"/>
                  </a:lnTo>
                  <a:lnTo>
                    <a:pt x="68" y="83"/>
                  </a:lnTo>
                  <a:lnTo>
                    <a:pt x="67" y="66"/>
                  </a:lnTo>
                  <a:lnTo>
                    <a:pt x="62" y="53"/>
                  </a:lnTo>
                  <a:lnTo>
                    <a:pt x="53" y="39"/>
                  </a:lnTo>
                  <a:lnTo>
                    <a:pt x="43" y="28"/>
                  </a:lnTo>
                  <a:lnTo>
                    <a:pt x="30" y="18"/>
                  </a:lnTo>
                  <a:lnTo>
                    <a:pt x="16" y="9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1216" y="3423"/>
              <a:ext cx="11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2" y="12"/>
                </a:cxn>
                <a:cxn ang="0">
                  <a:pos x="4" y="16"/>
                </a:cxn>
                <a:cxn ang="0">
                  <a:pos x="7" y="18"/>
                </a:cxn>
                <a:cxn ang="0">
                  <a:pos x="9" y="21"/>
                </a:cxn>
                <a:cxn ang="0">
                  <a:pos x="12" y="23"/>
                </a:cxn>
                <a:cxn ang="0">
                  <a:pos x="15" y="25"/>
                </a:cxn>
                <a:cxn ang="0">
                  <a:pos x="19" y="26"/>
                </a:cxn>
                <a:cxn ang="0">
                  <a:pos x="23" y="27"/>
                </a:cxn>
                <a:cxn ang="0">
                  <a:pos x="27" y="27"/>
                </a:cxn>
                <a:cxn ang="0">
                  <a:pos x="30" y="28"/>
                </a:cxn>
                <a:cxn ang="0">
                  <a:pos x="34" y="27"/>
                </a:cxn>
                <a:cxn ang="0">
                  <a:pos x="38" y="27"/>
                </a:cxn>
                <a:cxn ang="0">
                  <a:pos x="40" y="25"/>
                </a:cxn>
                <a:cxn ang="0">
                  <a:pos x="42" y="23"/>
                </a:cxn>
                <a:cxn ang="0">
                  <a:pos x="44" y="22"/>
                </a:cxn>
                <a:cxn ang="0">
                  <a:pos x="44" y="20"/>
                </a:cxn>
                <a:cxn ang="0">
                  <a:pos x="44" y="18"/>
                </a:cxn>
                <a:cxn ang="0">
                  <a:pos x="42" y="15"/>
                </a:cxn>
                <a:cxn ang="0">
                  <a:pos x="37" y="12"/>
                </a:cxn>
                <a:cxn ang="0">
                  <a:pos x="30" y="12"/>
                </a:cxn>
                <a:cxn ang="0">
                  <a:pos x="25" y="12"/>
                </a:cxn>
                <a:cxn ang="0">
                  <a:pos x="22" y="12"/>
                </a:cxn>
                <a:cxn ang="0">
                  <a:pos x="18" y="11"/>
                </a:cxn>
                <a:cxn ang="0">
                  <a:pos x="14" y="11"/>
                </a:cxn>
                <a:cxn ang="0">
                  <a:pos x="12" y="10"/>
                </a:cxn>
                <a:cxn ang="0">
                  <a:pos x="8" y="7"/>
                </a:cxn>
                <a:cxn ang="0">
                  <a:pos x="5" y="5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" h="28">
                  <a:moveTo>
                    <a:pt x="0" y="0"/>
                  </a:moveTo>
                  <a:lnTo>
                    <a:pt x="0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4" y="16"/>
                  </a:lnTo>
                  <a:lnTo>
                    <a:pt x="7" y="18"/>
                  </a:lnTo>
                  <a:lnTo>
                    <a:pt x="9" y="21"/>
                  </a:lnTo>
                  <a:lnTo>
                    <a:pt x="12" y="23"/>
                  </a:lnTo>
                  <a:lnTo>
                    <a:pt x="15" y="25"/>
                  </a:lnTo>
                  <a:lnTo>
                    <a:pt x="19" y="26"/>
                  </a:lnTo>
                  <a:lnTo>
                    <a:pt x="23" y="27"/>
                  </a:lnTo>
                  <a:lnTo>
                    <a:pt x="27" y="27"/>
                  </a:lnTo>
                  <a:lnTo>
                    <a:pt x="30" y="28"/>
                  </a:lnTo>
                  <a:lnTo>
                    <a:pt x="34" y="27"/>
                  </a:lnTo>
                  <a:lnTo>
                    <a:pt x="38" y="27"/>
                  </a:lnTo>
                  <a:lnTo>
                    <a:pt x="40" y="25"/>
                  </a:lnTo>
                  <a:lnTo>
                    <a:pt x="42" y="23"/>
                  </a:lnTo>
                  <a:lnTo>
                    <a:pt x="44" y="22"/>
                  </a:lnTo>
                  <a:lnTo>
                    <a:pt x="44" y="20"/>
                  </a:lnTo>
                  <a:lnTo>
                    <a:pt x="44" y="18"/>
                  </a:lnTo>
                  <a:lnTo>
                    <a:pt x="42" y="15"/>
                  </a:lnTo>
                  <a:lnTo>
                    <a:pt x="37" y="12"/>
                  </a:lnTo>
                  <a:lnTo>
                    <a:pt x="30" y="12"/>
                  </a:lnTo>
                  <a:lnTo>
                    <a:pt x="25" y="12"/>
                  </a:lnTo>
                  <a:lnTo>
                    <a:pt x="22" y="12"/>
                  </a:lnTo>
                  <a:lnTo>
                    <a:pt x="18" y="11"/>
                  </a:lnTo>
                  <a:lnTo>
                    <a:pt x="14" y="11"/>
                  </a:lnTo>
                  <a:lnTo>
                    <a:pt x="12" y="10"/>
                  </a:lnTo>
                  <a:lnTo>
                    <a:pt x="8" y="7"/>
                  </a:lnTo>
                  <a:lnTo>
                    <a:pt x="5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1245" y="3432"/>
              <a:ext cx="29" cy="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6"/>
                </a:cxn>
                <a:cxn ang="0">
                  <a:pos x="3" y="11"/>
                </a:cxn>
                <a:cxn ang="0">
                  <a:pos x="8" y="16"/>
                </a:cxn>
                <a:cxn ang="0">
                  <a:pos x="13" y="19"/>
                </a:cxn>
                <a:cxn ang="0">
                  <a:pos x="20" y="23"/>
                </a:cxn>
                <a:cxn ang="0">
                  <a:pos x="26" y="24"/>
                </a:cxn>
                <a:cxn ang="0">
                  <a:pos x="32" y="26"/>
                </a:cxn>
                <a:cxn ang="0">
                  <a:pos x="37" y="28"/>
                </a:cxn>
                <a:cxn ang="0">
                  <a:pos x="46" y="30"/>
                </a:cxn>
                <a:cxn ang="0">
                  <a:pos x="56" y="30"/>
                </a:cxn>
                <a:cxn ang="0">
                  <a:pos x="66" y="30"/>
                </a:cxn>
                <a:cxn ang="0">
                  <a:pos x="76" y="30"/>
                </a:cxn>
                <a:cxn ang="0">
                  <a:pos x="86" y="29"/>
                </a:cxn>
                <a:cxn ang="0">
                  <a:pos x="96" y="26"/>
                </a:cxn>
                <a:cxn ang="0">
                  <a:pos x="105" y="24"/>
                </a:cxn>
                <a:cxn ang="0">
                  <a:pos x="113" y="20"/>
                </a:cxn>
                <a:cxn ang="0">
                  <a:pos x="113" y="20"/>
                </a:cxn>
                <a:cxn ang="0">
                  <a:pos x="115" y="19"/>
                </a:cxn>
                <a:cxn ang="0">
                  <a:pos x="115" y="19"/>
                </a:cxn>
                <a:cxn ang="0">
                  <a:pos x="113" y="19"/>
                </a:cxn>
                <a:cxn ang="0">
                  <a:pos x="105" y="20"/>
                </a:cxn>
                <a:cxn ang="0">
                  <a:pos x="96" y="21"/>
                </a:cxn>
                <a:cxn ang="0">
                  <a:pos x="88" y="20"/>
                </a:cxn>
                <a:cxn ang="0">
                  <a:pos x="80" y="20"/>
                </a:cxn>
                <a:cxn ang="0">
                  <a:pos x="71" y="19"/>
                </a:cxn>
                <a:cxn ang="0">
                  <a:pos x="63" y="16"/>
                </a:cxn>
                <a:cxn ang="0">
                  <a:pos x="55" y="15"/>
                </a:cxn>
                <a:cxn ang="0">
                  <a:pos x="46" y="13"/>
                </a:cxn>
                <a:cxn ang="0">
                  <a:pos x="40" y="11"/>
                </a:cxn>
                <a:cxn ang="0">
                  <a:pos x="35" y="9"/>
                </a:cxn>
                <a:cxn ang="0">
                  <a:pos x="28" y="8"/>
                </a:cxn>
                <a:cxn ang="0">
                  <a:pos x="23" y="5"/>
                </a:cxn>
                <a:cxn ang="0">
                  <a:pos x="17" y="3"/>
                </a:cxn>
                <a:cxn ang="0">
                  <a:pos x="12" y="1"/>
                </a:cxn>
                <a:cxn ang="0">
                  <a:pos x="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15" h="30">
                  <a:moveTo>
                    <a:pt x="0" y="0"/>
                  </a:moveTo>
                  <a:lnTo>
                    <a:pt x="1" y="6"/>
                  </a:lnTo>
                  <a:lnTo>
                    <a:pt x="3" y="11"/>
                  </a:lnTo>
                  <a:lnTo>
                    <a:pt x="8" y="16"/>
                  </a:lnTo>
                  <a:lnTo>
                    <a:pt x="13" y="19"/>
                  </a:lnTo>
                  <a:lnTo>
                    <a:pt x="20" y="23"/>
                  </a:lnTo>
                  <a:lnTo>
                    <a:pt x="26" y="24"/>
                  </a:lnTo>
                  <a:lnTo>
                    <a:pt x="32" y="26"/>
                  </a:lnTo>
                  <a:lnTo>
                    <a:pt x="37" y="28"/>
                  </a:lnTo>
                  <a:lnTo>
                    <a:pt x="46" y="30"/>
                  </a:lnTo>
                  <a:lnTo>
                    <a:pt x="56" y="30"/>
                  </a:lnTo>
                  <a:lnTo>
                    <a:pt x="66" y="30"/>
                  </a:lnTo>
                  <a:lnTo>
                    <a:pt x="76" y="30"/>
                  </a:lnTo>
                  <a:lnTo>
                    <a:pt x="86" y="29"/>
                  </a:lnTo>
                  <a:lnTo>
                    <a:pt x="96" y="26"/>
                  </a:lnTo>
                  <a:lnTo>
                    <a:pt x="105" y="24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15" y="19"/>
                  </a:lnTo>
                  <a:lnTo>
                    <a:pt x="115" y="19"/>
                  </a:lnTo>
                  <a:lnTo>
                    <a:pt x="113" y="19"/>
                  </a:lnTo>
                  <a:lnTo>
                    <a:pt x="105" y="20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80" y="20"/>
                  </a:lnTo>
                  <a:lnTo>
                    <a:pt x="71" y="19"/>
                  </a:lnTo>
                  <a:lnTo>
                    <a:pt x="63" y="16"/>
                  </a:lnTo>
                  <a:lnTo>
                    <a:pt x="55" y="15"/>
                  </a:lnTo>
                  <a:lnTo>
                    <a:pt x="46" y="13"/>
                  </a:lnTo>
                  <a:lnTo>
                    <a:pt x="40" y="11"/>
                  </a:lnTo>
                  <a:lnTo>
                    <a:pt x="35" y="9"/>
                  </a:lnTo>
                  <a:lnTo>
                    <a:pt x="28" y="8"/>
                  </a:lnTo>
                  <a:lnTo>
                    <a:pt x="23" y="5"/>
                  </a:lnTo>
                  <a:lnTo>
                    <a:pt x="17" y="3"/>
                  </a:lnTo>
                  <a:lnTo>
                    <a:pt x="12" y="1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1242" y="3415"/>
              <a:ext cx="43" cy="1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1" y="13"/>
                </a:cxn>
                <a:cxn ang="0">
                  <a:pos x="1" y="13"/>
                </a:cxn>
                <a:cxn ang="0">
                  <a:pos x="1" y="13"/>
                </a:cxn>
                <a:cxn ang="0">
                  <a:pos x="1" y="14"/>
                </a:cxn>
                <a:cxn ang="0">
                  <a:pos x="11" y="17"/>
                </a:cxn>
                <a:cxn ang="0">
                  <a:pos x="21" y="19"/>
                </a:cxn>
                <a:cxn ang="0">
                  <a:pos x="31" y="22"/>
                </a:cxn>
                <a:cxn ang="0">
                  <a:pos x="42" y="23"/>
                </a:cxn>
                <a:cxn ang="0">
                  <a:pos x="52" y="25"/>
                </a:cxn>
                <a:cxn ang="0">
                  <a:pos x="62" y="27"/>
                </a:cxn>
                <a:cxn ang="0">
                  <a:pos x="72" y="28"/>
                </a:cxn>
                <a:cxn ang="0">
                  <a:pos x="82" y="29"/>
                </a:cxn>
                <a:cxn ang="0">
                  <a:pos x="95" y="32"/>
                </a:cxn>
                <a:cxn ang="0">
                  <a:pos x="107" y="34"/>
                </a:cxn>
                <a:cxn ang="0">
                  <a:pos x="119" y="39"/>
                </a:cxn>
                <a:cxn ang="0">
                  <a:pos x="129" y="44"/>
                </a:cxn>
                <a:cxn ang="0">
                  <a:pos x="140" y="50"/>
                </a:cxn>
                <a:cxn ang="0">
                  <a:pos x="150" y="57"/>
                </a:cxn>
                <a:cxn ang="0">
                  <a:pos x="160" y="64"/>
                </a:cxn>
                <a:cxn ang="0">
                  <a:pos x="171" y="70"/>
                </a:cxn>
                <a:cxn ang="0">
                  <a:pos x="172" y="70"/>
                </a:cxn>
                <a:cxn ang="0">
                  <a:pos x="174" y="69"/>
                </a:cxn>
                <a:cxn ang="0">
                  <a:pos x="174" y="68"/>
                </a:cxn>
                <a:cxn ang="0">
                  <a:pos x="174" y="67"/>
                </a:cxn>
                <a:cxn ang="0">
                  <a:pos x="169" y="60"/>
                </a:cxn>
                <a:cxn ang="0">
                  <a:pos x="162" y="55"/>
                </a:cxn>
                <a:cxn ang="0">
                  <a:pos x="157" y="49"/>
                </a:cxn>
                <a:cxn ang="0">
                  <a:pos x="152" y="43"/>
                </a:cxn>
                <a:cxn ang="0">
                  <a:pos x="147" y="37"/>
                </a:cxn>
                <a:cxn ang="0">
                  <a:pos x="142" y="30"/>
                </a:cxn>
                <a:cxn ang="0">
                  <a:pos x="136" y="25"/>
                </a:cxn>
                <a:cxn ang="0">
                  <a:pos x="130" y="20"/>
                </a:cxn>
                <a:cxn ang="0">
                  <a:pos x="124" y="17"/>
                </a:cxn>
                <a:cxn ang="0">
                  <a:pos x="117" y="13"/>
                </a:cxn>
                <a:cxn ang="0">
                  <a:pos x="110" y="10"/>
                </a:cxn>
                <a:cxn ang="0">
                  <a:pos x="102" y="8"/>
                </a:cxn>
                <a:cxn ang="0">
                  <a:pos x="95" y="7"/>
                </a:cxn>
                <a:cxn ang="0">
                  <a:pos x="87" y="5"/>
                </a:cxn>
                <a:cxn ang="0">
                  <a:pos x="80" y="4"/>
                </a:cxn>
                <a:cxn ang="0">
                  <a:pos x="72" y="3"/>
                </a:cxn>
                <a:cxn ang="0">
                  <a:pos x="67" y="2"/>
                </a:cxn>
                <a:cxn ang="0">
                  <a:pos x="59" y="2"/>
                </a:cxn>
                <a:cxn ang="0">
                  <a:pos x="46" y="0"/>
                </a:cxn>
                <a:cxn ang="0">
                  <a:pos x="34" y="0"/>
                </a:cxn>
                <a:cxn ang="0">
                  <a:pos x="21" y="2"/>
                </a:cxn>
                <a:cxn ang="0">
                  <a:pos x="10" y="3"/>
                </a:cxn>
                <a:cxn ang="0">
                  <a:pos x="2" y="5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174" h="70">
                  <a:moveTo>
                    <a:pt x="0" y="10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1" y="17"/>
                  </a:lnTo>
                  <a:lnTo>
                    <a:pt x="21" y="19"/>
                  </a:lnTo>
                  <a:lnTo>
                    <a:pt x="31" y="22"/>
                  </a:lnTo>
                  <a:lnTo>
                    <a:pt x="42" y="23"/>
                  </a:lnTo>
                  <a:lnTo>
                    <a:pt x="52" y="25"/>
                  </a:lnTo>
                  <a:lnTo>
                    <a:pt x="62" y="27"/>
                  </a:lnTo>
                  <a:lnTo>
                    <a:pt x="72" y="28"/>
                  </a:lnTo>
                  <a:lnTo>
                    <a:pt x="82" y="29"/>
                  </a:lnTo>
                  <a:lnTo>
                    <a:pt x="95" y="32"/>
                  </a:lnTo>
                  <a:lnTo>
                    <a:pt x="107" y="34"/>
                  </a:lnTo>
                  <a:lnTo>
                    <a:pt x="119" y="39"/>
                  </a:lnTo>
                  <a:lnTo>
                    <a:pt x="129" y="44"/>
                  </a:lnTo>
                  <a:lnTo>
                    <a:pt x="140" y="50"/>
                  </a:lnTo>
                  <a:lnTo>
                    <a:pt x="150" y="57"/>
                  </a:lnTo>
                  <a:lnTo>
                    <a:pt x="160" y="64"/>
                  </a:lnTo>
                  <a:lnTo>
                    <a:pt x="171" y="70"/>
                  </a:lnTo>
                  <a:lnTo>
                    <a:pt x="172" y="70"/>
                  </a:lnTo>
                  <a:lnTo>
                    <a:pt x="174" y="69"/>
                  </a:lnTo>
                  <a:lnTo>
                    <a:pt x="174" y="68"/>
                  </a:lnTo>
                  <a:lnTo>
                    <a:pt x="174" y="67"/>
                  </a:lnTo>
                  <a:lnTo>
                    <a:pt x="169" y="60"/>
                  </a:lnTo>
                  <a:lnTo>
                    <a:pt x="162" y="55"/>
                  </a:lnTo>
                  <a:lnTo>
                    <a:pt x="157" y="49"/>
                  </a:lnTo>
                  <a:lnTo>
                    <a:pt x="152" y="43"/>
                  </a:lnTo>
                  <a:lnTo>
                    <a:pt x="147" y="37"/>
                  </a:lnTo>
                  <a:lnTo>
                    <a:pt x="142" y="30"/>
                  </a:lnTo>
                  <a:lnTo>
                    <a:pt x="136" y="25"/>
                  </a:lnTo>
                  <a:lnTo>
                    <a:pt x="130" y="20"/>
                  </a:lnTo>
                  <a:lnTo>
                    <a:pt x="124" y="17"/>
                  </a:lnTo>
                  <a:lnTo>
                    <a:pt x="117" y="13"/>
                  </a:lnTo>
                  <a:lnTo>
                    <a:pt x="110" y="10"/>
                  </a:lnTo>
                  <a:lnTo>
                    <a:pt x="102" y="8"/>
                  </a:lnTo>
                  <a:lnTo>
                    <a:pt x="95" y="7"/>
                  </a:lnTo>
                  <a:lnTo>
                    <a:pt x="87" y="5"/>
                  </a:lnTo>
                  <a:lnTo>
                    <a:pt x="80" y="4"/>
                  </a:lnTo>
                  <a:lnTo>
                    <a:pt x="72" y="3"/>
                  </a:lnTo>
                  <a:lnTo>
                    <a:pt x="67" y="2"/>
                  </a:lnTo>
                  <a:lnTo>
                    <a:pt x="59" y="2"/>
                  </a:lnTo>
                  <a:lnTo>
                    <a:pt x="46" y="0"/>
                  </a:lnTo>
                  <a:lnTo>
                    <a:pt x="34" y="0"/>
                  </a:lnTo>
                  <a:lnTo>
                    <a:pt x="21" y="2"/>
                  </a:lnTo>
                  <a:lnTo>
                    <a:pt x="10" y="3"/>
                  </a:lnTo>
                  <a:lnTo>
                    <a:pt x="2" y="5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1190" y="3427"/>
              <a:ext cx="30" cy="35"/>
            </a:xfrm>
            <a:custGeom>
              <a:avLst/>
              <a:gdLst/>
              <a:ahLst/>
              <a:cxnLst>
                <a:cxn ang="0">
                  <a:pos x="123" y="80"/>
                </a:cxn>
                <a:cxn ang="0">
                  <a:pos x="120" y="66"/>
                </a:cxn>
                <a:cxn ang="0">
                  <a:pos x="118" y="53"/>
                </a:cxn>
                <a:cxn ang="0">
                  <a:pos x="113" y="41"/>
                </a:cxn>
                <a:cxn ang="0">
                  <a:pos x="106" y="30"/>
                </a:cxn>
                <a:cxn ang="0">
                  <a:pos x="99" y="20"/>
                </a:cxn>
                <a:cxn ang="0">
                  <a:pos x="89" y="13"/>
                </a:cxn>
                <a:cxn ang="0">
                  <a:pos x="78" y="6"/>
                </a:cxn>
                <a:cxn ang="0">
                  <a:pos x="64" y="1"/>
                </a:cxn>
                <a:cxn ang="0">
                  <a:pos x="54" y="0"/>
                </a:cxn>
                <a:cxn ang="0">
                  <a:pos x="44" y="1"/>
                </a:cxn>
                <a:cxn ang="0">
                  <a:pos x="35" y="5"/>
                </a:cxn>
                <a:cxn ang="0">
                  <a:pos x="26" y="10"/>
                </a:cxn>
                <a:cxn ang="0">
                  <a:pos x="19" y="16"/>
                </a:cxn>
                <a:cxn ang="0">
                  <a:pos x="13" y="25"/>
                </a:cxn>
                <a:cxn ang="0">
                  <a:pos x="8" y="33"/>
                </a:cxn>
                <a:cxn ang="0">
                  <a:pos x="4" y="41"/>
                </a:cxn>
                <a:cxn ang="0">
                  <a:pos x="0" y="61"/>
                </a:cxn>
                <a:cxn ang="0">
                  <a:pos x="4" y="83"/>
                </a:cxn>
                <a:cxn ang="0">
                  <a:pos x="14" y="103"/>
                </a:cxn>
                <a:cxn ang="0">
                  <a:pos x="29" y="120"/>
                </a:cxn>
                <a:cxn ang="0">
                  <a:pos x="48" y="133"/>
                </a:cxn>
                <a:cxn ang="0">
                  <a:pos x="68" y="139"/>
                </a:cxn>
                <a:cxn ang="0">
                  <a:pos x="88" y="138"/>
                </a:cxn>
                <a:cxn ang="0">
                  <a:pos x="106" y="126"/>
                </a:cxn>
                <a:cxn ang="0">
                  <a:pos x="106" y="125"/>
                </a:cxn>
                <a:cxn ang="0">
                  <a:pos x="106" y="124"/>
                </a:cxn>
                <a:cxn ang="0">
                  <a:pos x="106" y="124"/>
                </a:cxn>
                <a:cxn ang="0">
                  <a:pos x="105" y="125"/>
                </a:cxn>
                <a:cxn ang="0">
                  <a:pos x="89" y="130"/>
                </a:cxn>
                <a:cxn ang="0">
                  <a:pos x="73" y="129"/>
                </a:cxn>
                <a:cxn ang="0">
                  <a:pos x="56" y="123"/>
                </a:cxn>
                <a:cxn ang="0">
                  <a:pos x="43" y="111"/>
                </a:cxn>
                <a:cxn ang="0">
                  <a:pos x="30" y="98"/>
                </a:cxn>
                <a:cxn ang="0">
                  <a:pos x="20" y="83"/>
                </a:cxn>
                <a:cxn ang="0">
                  <a:pos x="14" y="68"/>
                </a:cxn>
                <a:cxn ang="0">
                  <a:pos x="11" y="53"/>
                </a:cxn>
                <a:cxn ang="0">
                  <a:pos x="14" y="38"/>
                </a:cxn>
                <a:cxn ang="0">
                  <a:pos x="20" y="25"/>
                </a:cxn>
                <a:cxn ang="0">
                  <a:pos x="29" y="16"/>
                </a:cxn>
                <a:cxn ang="0">
                  <a:pos x="41" y="10"/>
                </a:cxn>
                <a:cxn ang="0">
                  <a:pos x="54" y="9"/>
                </a:cxn>
                <a:cxn ang="0">
                  <a:pos x="68" y="9"/>
                </a:cxn>
                <a:cxn ang="0">
                  <a:pos x="81" y="13"/>
                </a:cxn>
                <a:cxn ang="0">
                  <a:pos x="94" y="20"/>
                </a:cxn>
                <a:cxn ang="0">
                  <a:pos x="105" y="33"/>
                </a:cxn>
                <a:cxn ang="0">
                  <a:pos x="114" y="48"/>
                </a:cxn>
                <a:cxn ang="0">
                  <a:pos x="119" y="64"/>
                </a:cxn>
                <a:cxn ang="0">
                  <a:pos x="121" y="81"/>
                </a:cxn>
                <a:cxn ang="0">
                  <a:pos x="121" y="81"/>
                </a:cxn>
                <a:cxn ang="0">
                  <a:pos x="123" y="80"/>
                </a:cxn>
                <a:cxn ang="0">
                  <a:pos x="123" y="80"/>
                </a:cxn>
                <a:cxn ang="0">
                  <a:pos x="123" y="80"/>
                </a:cxn>
                <a:cxn ang="0">
                  <a:pos x="123" y="80"/>
                </a:cxn>
              </a:cxnLst>
              <a:rect l="0" t="0" r="r" b="b"/>
              <a:pathLst>
                <a:path w="123" h="139">
                  <a:moveTo>
                    <a:pt x="123" y="80"/>
                  </a:moveTo>
                  <a:lnTo>
                    <a:pt x="120" y="66"/>
                  </a:lnTo>
                  <a:lnTo>
                    <a:pt x="118" y="53"/>
                  </a:lnTo>
                  <a:lnTo>
                    <a:pt x="113" y="41"/>
                  </a:lnTo>
                  <a:lnTo>
                    <a:pt x="106" y="30"/>
                  </a:lnTo>
                  <a:lnTo>
                    <a:pt x="99" y="20"/>
                  </a:lnTo>
                  <a:lnTo>
                    <a:pt x="89" y="13"/>
                  </a:lnTo>
                  <a:lnTo>
                    <a:pt x="78" y="6"/>
                  </a:lnTo>
                  <a:lnTo>
                    <a:pt x="64" y="1"/>
                  </a:lnTo>
                  <a:lnTo>
                    <a:pt x="54" y="0"/>
                  </a:lnTo>
                  <a:lnTo>
                    <a:pt x="44" y="1"/>
                  </a:lnTo>
                  <a:lnTo>
                    <a:pt x="35" y="5"/>
                  </a:lnTo>
                  <a:lnTo>
                    <a:pt x="26" y="10"/>
                  </a:lnTo>
                  <a:lnTo>
                    <a:pt x="19" y="16"/>
                  </a:lnTo>
                  <a:lnTo>
                    <a:pt x="13" y="25"/>
                  </a:lnTo>
                  <a:lnTo>
                    <a:pt x="8" y="33"/>
                  </a:lnTo>
                  <a:lnTo>
                    <a:pt x="4" y="41"/>
                  </a:lnTo>
                  <a:lnTo>
                    <a:pt x="0" y="61"/>
                  </a:lnTo>
                  <a:lnTo>
                    <a:pt x="4" y="83"/>
                  </a:lnTo>
                  <a:lnTo>
                    <a:pt x="14" y="103"/>
                  </a:lnTo>
                  <a:lnTo>
                    <a:pt x="29" y="120"/>
                  </a:lnTo>
                  <a:lnTo>
                    <a:pt x="48" y="133"/>
                  </a:lnTo>
                  <a:lnTo>
                    <a:pt x="68" y="139"/>
                  </a:lnTo>
                  <a:lnTo>
                    <a:pt x="88" y="138"/>
                  </a:lnTo>
                  <a:lnTo>
                    <a:pt x="106" y="126"/>
                  </a:lnTo>
                  <a:lnTo>
                    <a:pt x="106" y="125"/>
                  </a:lnTo>
                  <a:lnTo>
                    <a:pt x="106" y="124"/>
                  </a:lnTo>
                  <a:lnTo>
                    <a:pt x="106" y="124"/>
                  </a:lnTo>
                  <a:lnTo>
                    <a:pt x="105" y="125"/>
                  </a:lnTo>
                  <a:lnTo>
                    <a:pt x="89" y="130"/>
                  </a:lnTo>
                  <a:lnTo>
                    <a:pt x="73" y="129"/>
                  </a:lnTo>
                  <a:lnTo>
                    <a:pt x="56" y="123"/>
                  </a:lnTo>
                  <a:lnTo>
                    <a:pt x="43" y="111"/>
                  </a:lnTo>
                  <a:lnTo>
                    <a:pt x="30" y="98"/>
                  </a:lnTo>
                  <a:lnTo>
                    <a:pt x="20" y="83"/>
                  </a:lnTo>
                  <a:lnTo>
                    <a:pt x="14" y="68"/>
                  </a:lnTo>
                  <a:lnTo>
                    <a:pt x="11" y="53"/>
                  </a:lnTo>
                  <a:lnTo>
                    <a:pt x="14" y="38"/>
                  </a:lnTo>
                  <a:lnTo>
                    <a:pt x="20" y="25"/>
                  </a:lnTo>
                  <a:lnTo>
                    <a:pt x="29" y="16"/>
                  </a:lnTo>
                  <a:lnTo>
                    <a:pt x="41" y="10"/>
                  </a:lnTo>
                  <a:lnTo>
                    <a:pt x="54" y="9"/>
                  </a:lnTo>
                  <a:lnTo>
                    <a:pt x="68" y="9"/>
                  </a:lnTo>
                  <a:lnTo>
                    <a:pt x="81" y="13"/>
                  </a:lnTo>
                  <a:lnTo>
                    <a:pt x="94" y="20"/>
                  </a:lnTo>
                  <a:lnTo>
                    <a:pt x="105" y="33"/>
                  </a:lnTo>
                  <a:lnTo>
                    <a:pt x="114" y="48"/>
                  </a:lnTo>
                  <a:lnTo>
                    <a:pt x="119" y="64"/>
                  </a:lnTo>
                  <a:lnTo>
                    <a:pt x="121" y="81"/>
                  </a:lnTo>
                  <a:lnTo>
                    <a:pt x="121" y="81"/>
                  </a:lnTo>
                  <a:lnTo>
                    <a:pt x="123" y="80"/>
                  </a:lnTo>
                  <a:lnTo>
                    <a:pt x="123" y="80"/>
                  </a:lnTo>
                  <a:lnTo>
                    <a:pt x="123" y="80"/>
                  </a:lnTo>
                  <a:lnTo>
                    <a:pt x="123" y="8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1220" y="3444"/>
              <a:ext cx="13" cy="11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5" y="8"/>
                </a:cxn>
                <a:cxn ang="0">
                  <a:pos x="15" y="8"/>
                </a:cxn>
                <a:cxn ang="0">
                  <a:pos x="24" y="13"/>
                </a:cxn>
                <a:cxn ang="0">
                  <a:pos x="31" y="20"/>
                </a:cxn>
                <a:cxn ang="0">
                  <a:pos x="34" y="23"/>
                </a:cxn>
                <a:cxn ang="0">
                  <a:pos x="36" y="26"/>
                </a:cxn>
                <a:cxn ang="0">
                  <a:pos x="38" y="30"/>
                </a:cxn>
                <a:cxn ang="0">
                  <a:pos x="40" y="33"/>
                </a:cxn>
                <a:cxn ang="0">
                  <a:pos x="41" y="36"/>
                </a:cxn>
                <a:cxn ang="0">
                  <a:pos x="43" y="40"/>
                </a:cxn>
                <a:cxn ang="0">
                  <a:pos x="45" y="41"/>
                </a:cxn>
                <a:cxn ang="0">
                  <a:pos x="48" y="42"/>
                </a:cxn>
                <a:cxn ang="0">
                  <a:pos x="50" y="42"/>
                </a:cxn>
                <a:cxn ang="0">
                  <a:pos x="51" y="41"/>
                </a:cxn>
                <a:cxn ang="0">
                  <a:pos x="53" y="38"/>
                </a:cxn>
                <a:cxn ang="0">
                  <a:pos x="53" y="36"/>
                </a:cxn>
                <a:cxn ang="0">
                  <a:pos x="50" y="23"/>
                </a:cxn>
                <a:cxn ang="0">
                  <a:pos x="45" y="12"/>
                </a:cxn>
                <a:cxn ang="0">
                  <a:pos x="36" y="3"/>
                </a:cxn>
                <a:cxn ang="0">
                  <a:pos x="24" y="0"/>
                </a:cxn>
                <a:cxn ang="0">
                  <a:pos x="15" y="0"/>
                </a:cxn>
                <a:cxn ang="0">
                  <a:pos x="8" y="2"/>
                </a:cxn>
                <a:cxn ang="0">
                  <a:pos x="3" y="8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0" y="16"/>
                </a:cxn>
              </a:cxnLst>
              <a:rect l="0" t="0" r="r" b="b"/>
              <a:pathLst>
                <a:path w="53" h="42">
                  <a:moveTo>
                    <a:pt x="0" y="16"/>
                  </a:moveTo>
                  <a:lnTo>
                    <a:pt x="5" y="8"/>
                  </a:lnTo>
                  <a:lnTo>
                    <a:pt x="15" y="8"/>
                  </a:lnTo>
                  <a:lnTo>
                    <a:pt x="24" y="13"/>
                  </a:lnTo>
                  <a:lnTo>
                    <a:pt x="31" y="20"/>
                  </a:lnTo>
                  <a:lnTo>
                    <a:pt x="34" y="23"/>
                  </a:lnTo>
                  <a:lnTo>
                    <a:pt x="36" y="26"/>
                  </a:lnTo>
                  <a:lnTo>
                    <a:pt x="38" y="30"/>
                  </a:lnTo>
                  <a:lnTo>
                    <a:pt x="40" y="33"/>
                  </a:lnTo>
                  <a:lnTo>
                    <a:pt x="41" y="36"/>
                  </a:lnTo>
                  <a:lnTo>
                    <a:pt x="43" y="40"/>
                  </a:lnTo>
                  <a:lnTo>
                    <a:pt x="45" y="41"/>
                  </a:lnTo>
                  <a:lnTo>
                    <a:pt x="48" y="42"/>
                  </a:lnTo>
                  <a:lnTo>
                    <a:pt x="50" y="42"/>
                  </a:lnTo>
                  <a:lnTo>
                    <a:pt x="51" y="41"/>
                  </a:lnTo>
                  <a:lnTo>
                    <a:pt x="53" y="38"/>
                  </a:lnTo>
                  <a:lnTo>
                    <a:pt x="53" y="36"/>
                  </a:lnTo>
                  <a:lnTo>
                    <a:pt x="50" y="23"/>
                  </a:lnTo>
                  <a:lnTo>
                    <a:pt x="45" y="12"/>
                  </a:lnTo>
                  <a:lnTo>
                    <a:pt x="36" y="3"/>
                  </a:lnTo>
                  <a:lnTo>
                    <a:pt x="24" y="0"/>
                  </a:lnTo>
                  <a:lnTo>
                    <a:pt x="15" y="0"/>
                  </a:lnTo>
                  <a:lnTo>
                    <a:pt x="8" y="2"/>
                  </a:lnTo>
                  <a:lnTo>
                    <a:pt x="3" y="8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1231" y="3442"/>
              <a:ext cx="33" cy="33"/>
            </a:xfrm>
            <a:custGeom>
              <a:avLst/>
              <a:gdLst/>
              <a:ahLst/>
              <a:cxnLst>
                <a:cxn ang="0">
                  <a:pos x="10" y="41"/>
                </a:cxn>
                <a:cxn ang="0">
                  <a:pos x="25" y="18"/>
                </a:cxn>
                <a:cxn ang="0">
                  <a:pos x="49" y="6"/>
                </a:cxn>
                <a:cxn ang="0">
                  <a:pos x="78" y="8"/>
                </a:cxn>
                <a:cxn ang="0">
                  <a:pos x="106" y="23"/>
                </a:cxn>
                <a:cxn ang="0">
                  <a:pos x="121" y="54"/>
                </a:cxn>
                <a:cxn ang="0">
                  <a:pos x="121" y="84"/>
                </a:cxn>
                <a:cxn ang="0">
                  <a:pos x="111" y="104"/>
                </a:cxn>
                <a:cxn ang="0">
                  <a:pos x="93" y="115"/>
                </a:cxn>
                <a:cxn ang="0">
                  <a:pos x="69" y="119"/>
                </a:cxn>
                <a:cxn ang="0">
                  <a:pos x="46" y="115"/>
                </a:cxn>
                <a:cxn ang="0">
                  <a:pos x="29" y="106"/>
                </a:cxn>
                <a:cxn ang="0">
                  <a:pos x="16" y="91"/>
                </a:cxn>
                <a:cxn ang="0">
                  <a:pos x="6" y="74"/>
                </a:cxn>
                <a:cxn ang="0">
                  <a:pos x="3" y="65"/>
                </a:cxn>
                <a:cxn ang="0">
                  <a:pos x="0" y="65"/>
                </a:cxn>
                <a:cxn ang="0">
                  <a:pos x="5" y="80"/>
                </a:cxn>
                <a:cxn ang="0">
                  <a:pos x="19" y="105"/>
                </a:cxn>
                <a:cxn ang="0">
                  <a:pos x="40" y="124"/>
                </a:cxn>
                <a:cxn ang="0">
                  <a:pos x="68" y="131"/>
                </a:cxn>
                <a:cxn ang="0">
                  <a:pos x="96" y="125"/>
                </a:cxn>
                <a:cxn ang="0">
                  <a:pos x="116" y="113"/>
                </a:cxn>
                <a:cxn ang="0">
                  <a:pos x="129" y="96"/>
                </a:cxn>
                <a:cxn ang="0">
                  <a:pos x="134" y="74"/>
                </a:cxn>
                <a:cxn ang="0">
                  <a:pos x="129" y="48"/>
                </a:cxn>
                <a:cxn ang="0">
                  <a:pos x="116" y="25"/>
                </a:cxn>
                <a:cxn ang="0">
                  <a:pos x="96" y="9"/>
                </a:cxn>
                <a:cxn ang="0">
                  <a:pos x="70" y="1"/>
                </a:cxn>
                <a:cxn ang="0">
                  <a:pos x="45" y="1"/>
                </a:cxn>
                <a:cxn ang="0">
                  <a:pos x="28" y="11"/>
                </a:cxn>
                <a:cxn ang="0">
                  <a:pos x="14" y="26"/>
                </a:cxn>
                <a:cxn ang="0">
                  <a:pos x="6" y="46"/>
                </a:cxn>
                <a:cxn ang="0">
                  <a:pos x="6" y="58"/>
                </a:cxn>
                <a:cxn ang="0">
                  <a:pos x="8" y="58"/>
                </a:cxn>
                <a:cxn ang="0">
                  <a:pos x="8" y="58"/>
                </a:cxn>
              </a:cxnLst>
              <a:rect l="0" t="0" r="r" b="b"/>
              <a:pathLst>
                <a:path w="134" h="131">
                  <a:moveTo>
                    <a:pt x="8" y="58"/>
                  </a:moveTo>
                  <a:lnTo>
                    <a:pt x="10" y="41"/>
                  </a:lnTo>
                  <a:lnTo>
                    <a:pt x="16" y="29"/>
                  </a:lnTo>
                  <a:lnTo>
                    <a:pt x="25" y="18"/>
                  </a:lnTo>
                  <a:lnTo>
                    <a:pt x="36" y="10"/>
                  </a:lnTo>
                  <a:lnTo>
                    <a:pt x="49" y="6"/>
                  </a:lnTo>
                  <a:lnTo>
                    <a:pt x="63" y="5"/>
                  </a:lnTo>
                  <a:lnTo>
                    <a:pt x="78" y="8"/>
                  </a:lnTo>
                  <a:lnTo>
                    <a:pt x="91" y="13"/>
                  </a:lnTo>
                  <a:lnTo>
                    <a:pt x="106" y="23"/>
                  </a:lnTo>
                  <a:lnTo>
                    <a:pt x="115" y="38"/>
                  </a:lnTo>
                  <a:lnTo>
                    <a:pt x="121" y="54"/>
                  </a:lnTo>
                  <a:lnTo>
                    <a:pt x="123" y="71"/>
                  </a:lnTo>
                  <a:lnTo>
                    <a:pt x="121" y="84"/>
                  </a:lnTo>
                  <a:lnTo>
                    <a:pt x="118" y="95"/>
                  </a:lnTo>
                  <a:lnTo>
                    <a:pt x="111" y="104"/>
                  </a:lnTo>
                  <a:lnTo>
                    <a:pt x="103" y="110"/>
                  </a:lnTo>
                  <a:lnTo>
                    <a:pt x="93" y="115"/>
                  </a:lnTo>
                  <a:lnTo>
                    <a:pt x="81" y="118"/>
                  </a:lnTo>
                  <a:lnTo>
                    <a:pt x="69" y="119"/>
                  </a:lnTo>
                  <a:lnTo>
                    <a:pt x="56" y="118"/>
                  </a:lnTo>
                  <a:lnTo>
                    <a:pt x="46" y="115"/>
                  </a:lnTo>
                  <a:lnTo>
                    <a:pt x="38" y="111"/>
                  </a:lnTo>
                  <a:lnTo>
                    <a:pt x="29" y="106"/>
                  </a:lnTo>
                  <a:lnTo>
                    <a:pt x="23" y="99"/>
                  </a:lnTo>
                  <a:lnTo>
                    <a:pt x="16" y="91"/>
                  </a:lnTo>
                  <a:lnTo>
                    <a:pt x="10" y="84"/>
                  </a:lnTo>
                  <a:lnTo>
                    <a:pt x="6" y="74"/>
                  </a:lnTo>
                  <a:lnTo>
                    <a:pt x="3" y="65"/>
                  </a:lnTo>
                  <a:lnTo>
                    <a:pt x="3" y="65"/>
                  </a:lnTo>
                  <a:lnTo>
                    <a:pt x="1" y="65"/>
                  </a:lnTo>
                  <a:lnTo>
                    <a:pt x="0" y="65"/>
                  </a:lnTo>
                  <a:lnTo>
                    <a:pt x="0" y="66"/>
                  </a:lnTo>
                  <a:lnTo>
                    <a:pt x="5" y="80"/>
                  </a:lnTo>
                  <a:lnTo>
                    <a:pt x="11" y="94"/>
                  </a:lnTo>
                  <a:lnTo>
                    <a:pt x="19" y="105"/>
                  </a:lnTo>
                  <a:lnTo>
                    <a:pt x="29" y="116"/>
                  </a:lnTo>
                  <a:lnTo>
                    <a:pt x="40" y="124"/>
                  </a:lnTo>
                  <a:lnTo>
                    <a:pt x="53" y="129"/>
                  </a:lnTo>
                  <a:lnTo>
                    <a:pt x="68" y="131"/>
                  </a:lnTo>
                  <a:lnTo>
                    <a:pt x="84" y="129"/>
                  </a:lnTo>
                  <a:lnTo>
                    <a:pt x="96" y="125"/>
                  </a:lnTo>
                  <a:lnTo>
                    <a:pt x="106" y="120"/>
                  </a:lnTo>
                  <a:lnTo>
                    <a:pt x="116" y="113"/>
                  </a:lnTo>
                  <a:lnTo>
                    <a:pt x="124" y="105"/>
                  </a:lnTo>
                  <a:lnTo>
                    <a:pt x="129" y="96"/>
                  </a:lnTo>
                  <a:lnTo>
                    <a:pt x="133" y="86"/>
                  </a:lnTo>
                  <a:lnTo>
                    <a:pt x="134" y="74"/>
                  </a:lnTo>
                  <a:lnTo>
                    <a:pt x="133" y="61"/>
                  </a:lnTo>
                  <a:lnTo>
                    <a:pt x="129" y="48"/>
                  </a:lnTo>
                  <a:lnTo>
                    <a:pt x="124" y="35"/>
                  </a:lnTo>
                  <a:lnTo>
                    <a:pt x="116" y="25"/>
                  </a:lnTo>
                  <a:lnTo>
                    <a:pt x="106" y="15"/>
                  </a:lnTo>
                  <a:lnTo>
                    <a:pt x="96" y="9"/>
                  </a:lnTo>
                  <a:lnTo>
                    <a:pt x="84" y="4"/>
                  </a:lnTo>
                  <a:lnTo>
                    <a:pt x="70" y="1"/>
                  </a:lnTo>
                  <a:lnTo>
                    <a:pt x="56" y="0"/>
                  </a:lnTo>
                  <a:lnTo>
                    <a:pt x="45" y="1"/>
                  </a:lnTo>
                  <a:lnTo>
                    <a:pt x="35" y="5"/>
                  </a:lnTo>
                  <a:lnTo>
                    <a:pt x="28" y="11"/>
                  </a:lnTo>
                  <a:lnTo>
                    <a:pt x="20" y="18"/>
                  </a:lnTo>
                  <a:lnTo>
                    <a:pt x="14" y="26"/>
                  </a:lnTo>
                  <a:lnTo>
                    <a:pt x="9" y="36"/>
                  </a:lnTo>
                  <a:lnTo>
                    <a:pt x="6" y="46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1260" y="3454"/>
              <a:ext cx="35" cy="8"/>
            </a:xfrm>
            <a:custGeom>
              <a:avLst/>
              <a:gdLst/>
              <a:ahLst/>
              <a:cxnLst>
                <a:cxn ang="0">
                  <a:pos x="141" y="0"/>
                </a:cxn>
                <a:cxn ang="0">
                  <a:pos x="124" y="2"/>
                </a:cxn>
                <a:cxn ang="0">
                  <a:pos x="106" y="5"/>
                </a:cxn>
                <a:cxn ang="0">
                  <a:pos x="89" y="7"/>
                </a:cxn>
                <a:cxn ang="0">
                  <a:pos x="73" y="10"/>
                </a:cxn>
                <a:cxn ang="0">
                  <a:pos x="55" y="14"/>
                </a:cxn>
                <a:cxn ang="0">
                  <a:pos x="38" y="16"/>
                </a:cxn>
                <a:cxn ang="0">
                  <a:pos x="21" y="20"/>
                </a:cxn>
                <a:cxn ang="0">
                  <a:pos x="4" y="25"/>
                </a:cxn>
                <a:cxn ang="0">
                  <a:pos x="1" y="26"/>
                </a:cxn>
                <a:cxn ang="0">
                  <a:pos x="0" y="29"/>
                </a:cxn>
                <a:cxn ang="0">
                  <a:pos x="0" y="31"/>
                </a:cxn>
                <a:cxn ang="0">
                  <a:pos x="3" y="31"/>
                </a:cxn>
                <a:cxn ang="0">
                  <a:pos x="20" y="27"/>
                </a:cxn>
                <a:cxn ang="0">
                  <a:pos x="38" y="24"/>
                </a:cxn>
                <a:cxn ang="0">
                  <a:pos x="54" y="20"/>
                </a:cxn>
                <a:cxn ang="0">
                  <a:pos x="71" y="15"/>
                </a:cxn>
                <a:cxn ang="0">
                  <a:pos x="89" y="11"/>
                </a:cxn>
                <a:cxn ang="0">
                  <a:pos x="106" y="7"/>
                </a:cxn>
                <a:cxn ang="0">
                  <a:pos x="124" y="4"/>
                </a:cxn>
                <a:cxn ang="0">
                  <a:pos x="141" y="0"/>
                </a:cxn>
                <a:cxn ang="0">
                  <a:pos x="141" y="0"/>
                </a:cxn>
                <a:cxn ang="0">
                  <a:pos x="141" y="0"/>
                </a:cxn>
                <a:cxn ang="0">
                  <a:pos x="141" y="0"/>
                </a:cxn>
                <a:cxn ang="0">
                  <a:pos x="141" y="0"/>
                </a:cxn>
                <a:cxn ang="0">
                  <a:pos x="141" y="0"/>
                </a:cxn>
              </a:cxnLst>
              <a:rect l="0" t="0" r="r" b="b"/>
              <a:pathLst>
                <a:path w="141" h="31">
                  <a:moveTo>
                    <a:pt x="141" y="0"/>
                  </a:moveTo>
                  <a:lnTo>
                    <a:pt x="124" y="2"/>
                  </a:lnTo>
                  <a:lnTo>
                    <a:pt x="106" y="5"/>
                  </a:lnTo>
                  <a:lnTo>
                    <a:pt x="89" y="7"/>
                  </a:lnTo>
                  <a:lnTo>
                    <a:pt x="73" y="10"/>
                  </a:lnTo>
                  <a:lnTo>
                    <a:pt x="55" y="14"/>
                  </a:lnTo>
                  <a:lnTo>
                    <a:pt x="38" y="16"/>
                  </a:lnTo>
                  <a:lnTo>
                    <a:pt x="21" y="20"/>
                  </a:lnTo>
                  <a:lnTo>
                    <a:pt x="4" y="25"/>
                  </a:lnTo>
                  <a:lnTo>
                    <a:pt x="1" y="26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3" y="31"/>
                  </a:lnTo>
                  <a:lnTo>
                    <a:pt x="20" y="27"/>
                  </a:lnTo>
                  <a:lnTo>
                    <a:pt x="38" y="24"/>
                  </a:lnTo>
                  <a:lnTo>
                    <a:pt x="54" y="20"/>
                  </a:lnTo>
                  <a:lnTo>
                    <a:pt x="71" y="15"/>
                  </a:lnTo>
                  <a:lnTo>
                    <a:pt x="89" y="11"/>
                  </a:lnTo>
                  <a:lnTo>
                    <a:pt x="106" y="7"/>
                  </a:lnTo>
                  <a:lnTo>
                    <a:pt x="124" y="4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1288" y="3377"/>
              <a:ext cx="29" cy="87"/>
            </a:xfrm>
            <a:custGeom>
              <a:avLst/>
              <a:gdLst/>
              <a:ahLst/>
              <a:cxnLst>
                <a:cxn ang="0">
                  <a:pos x="13" y="4"/>
                </a:cxn>
                <a:cxn ang="0">
                  <a:pos x="38" y="13"/>
                </a:cxn>
                <a:cxn ang="0">
                  <a:pos x="60" y="25"/>
                </a:cxn>
                <a:cxn ang="0">
                  <a:pos x="80" y="40"/>
                </a:cxn>
                <a:cxn ang="0">
                  <a:pos x="100" y="69"/>
                </a:cxn>
                <a:cxn ang="0">
                  <a:pos x="100" y="110"/>
                </a:cxn>
                <a:cxn ang="0">
                  <a:pos x="80" y="131"/>
                </a:cxn>
                <a:cxn ang="0">
                  <a:pos x="70" y="138"/>
                </a:cxn>
                <a:cxn ang="0">
                  <a:pos x="60" y="145"/>
                </a:cxn>
                <a:cxn ang="0">
                  <a:pos x="50" y="153"/>
                </a:cxn>
                <a:cxn ang="0">
                  <a:pos x="34" y="171"/>
                </a:cxn>
                <a:cxn ang="0">
                  <a:pos x="24" y="203"/>
                </a:cxn>
                <a:cxn ang="0">
                  <a:pos x="25" y="233"/>
                </a:cxn>
                <a:cxn ang="0">
                  <a:pos x="30" y="259"/>
                </a:cxn>
                <a:cxn ang="0">
                  <a:pos x="30" y="290"/>
                </a:cxn>
                <a:cxn ang="0">
                  <a:pos x="19" y="328"/>
                </a:cxn>
                <a:cxn ang="0">
                  <a:pos x="14" y="346"/>
                </a:cxn>
                <a:cxn ang="0">
                  <a:pos x="15" y="346"/>
                </a:cxn>
                <a:cxn ang="0">
                  <a:pos x="20" y="329"/>
                </a:cxn>
                <a:cxn ang="0">
                  <a:pos x="30" y="299"/>
                </a:cxn>
                <a:cxn ang="0">
                  <a:pos x="35" y="269"/>
                </a:cxn>
                <a:cxn ang="0">
                  <a:pos x="34" y="239"/>
                </a:cxn>
                <a:cxn ang="0">
                  <a:pos x="36" y="208"/>
                </a:cxn>
                <a:cxn ang="0">
                  <a:pos x="53" y="179"/>
                </a:cxn>
                <a:cxn ang="0">
                  <a:pos x="78" y="156"/>
                </a:cxn>
                <a:cxn ang="0">
                  <a:pos x="101" y="133"/>
                </a:cxn>
                <a:cxn ang="0">
                  <a:pos x="115" y="95"/>
                </a:cxn>
                <a:cxn ang="0">
                  <a:pos x="103" y="54"/>
                </a:cxn>
                <a:cxn ang="0">
                  <a:pos x="68" y="24"/>
                </a:cxn>
                <a:cxn ang="0">
                  <a:pos x="23" y="5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15" h="346">
                  <a:moveTo>
                    <a:pt x="0" y="1"/>
                  </a:moveTo>
                  <a:lnTo>
                    <a:pt x="13" y="4"/>
                  </a:lnTo>
                  <a:lnTo>
                    <a:pt x="25" y="9"/>
                  </a:lnTo>
                  <a:lnTo>
                    <a:pt x="38" y="13"/>
                  </a:lnTo>
                  <a:lnTo>
                    <a:pt x="49" y="18"/>
                  </a:lnTo>
                  <a:lnTo>
                    <a:pt x="60" y="25"/>
                  </a:lnTo>
                  <a:lnTo>
                    <a:pt x="70" y="31"/>
                  </a:lnTo>
                  <a:lnTo>
                    <a:pt x="80" y="40"/>
                  </a:lnTo>
                  <a:lnTo>
                    <a:pt x="89" y="50"/>
                  </a:lnTo>
                  <a:lnTo>
                    <a:pt x="100" y="69"/>
                  </a:lnTo>
                  <a:lnTo>
                    <a:pt x="104" y="90"/>
                  </a:lnTo>
                  <a:lnTo>
                    <a:pt x="100" y="110"/>
                  </a:lnTo>
                  <a:lnTo>
                    <a:pt x="85" y="128"/>
                  </a:lnTo>
                  <a:lnTo>
                    <a:pt x="80" y="131"/>
                  </a:lnTo>
                  <a:lnTo>
                    <a:pt x="75" y="135"/>
                  </a:lnTo>
                  <a:lnTo>
                    <a:pt x="70" y="138"/>
                  </a:lnTo>
                  <a:lnTo>
                    <a:pt x="65" y="141"/>
                  </a:lnTo>
                  <a:lnTo>
                    <a:pt x="60" y="145"/>
                  </a:lnTo>
                  <a:lnTo>
                    <a:pt x="55" y="149"/>
                  </a:lnTo>
                  <a:lnTo>
                    <a:pt x="50" y="153"/>
                  </a:lnTo>
                  <a:lnTo>
                    <a:pt x="45" y="158"/>
                  </a:lnTo>
                  <a:lnTo>
                    <a:pt x="34" y="171"/>
                  </a:lnTo>
                  <a:lnTo>
                    <a:pt x="28" y="186"/>
                  </a:lnTo>
                  <a:lnTo>
                    <a:pt x="24" y="203"/>
                  </a:lnTo>
                  <a:lnTo>
                    <a:pt x="24" y="220"/>
                  </a:lnTo>
                  <a:lnTo>
                    <a:pt x="25" y="233"/>
                  </a:lnTo>
                  <a:lnTo>
                    <a:pt x="28" y="246"/>
                  </a:lnTo>
                  <a:lnTo>
                    <a:pt x="30" y="259"/>
                  </a:lnTo>
                  <a:lnTo>
                    <a:pt x="31" y="273"/>
                  </a:lnTo>
                  <a:lnTo>
                    <a:pt x="30" y="290"/>
                  </a:lnTo>
                  <a:lnTo>
                    <a:pt x="25" y="309"/>
                  </a:lnTo>
                  <a:lnTo>
                    <a:pt x="19" y="328"/>
                  </a:lnTo>
                  <a:lnTo>
                    <a:pt x="14" y="345"/>
                  </a:lnTo>
                  <a:lnTo>
                    <a:pt x="14" y="346"/>
                  </a:lnTo>
                  <a:lnTo>
                    <a:pt x="15" y="346"/>
                  </a:lnTo>
                  <a:lnTo>
                    <a:pt x="15" y="346"/>
                  </a:lnTo>
                  <a:lnTo>
                    <a:pt x="15" y="345"/>
                  </a:lnTo>
                  <a:lnTo>
                    <a:pt x="20" y="329"/>
                  </a:lnTo>
                  <a:lnTo>
                    <a:pt x="25" y="314"/>
                  </a:lnTo>
                  <a:lnTo>
                    <a:pt x="30" y="299"/>
                  </a:lnTo>
                  <a:lnTo>
                    <a:pt x="34" y="283"/>
                  </a:lnTo>
                  <a:lnTo>
                    <a:pt x="35" y="269"/>
                  </a:lnTo>
                  <a:lnTo>
                    <a:pt x="35" y="254"/>
                  </a:lnTo>
                  <a:lnTo>
                    <a:pt x="34" y="239"/>
                  </a:lnTo>
                  <a:lnTo>
                    <a:pt x="34" y="225"/>
                  </a:lnTo>
                  <a:lnTo>
                    <a:pt x="36" y="208"/>
                  </a:lnTo>
                  <a:lnTo>
                    <a:pt x="43" y="193"/>
                  </a:lnTo>
                  <a:lnTo>
                    <a:pt x="53" y="179"/>
                  </a:lnTo>
                  <a:lnTo>
                    <a:pt x="65" y="168"/>
                  </a:lnTo>
                  <a:lnTo>
                    <a:pt x="78" y="156"/>
                  </a:lnTo>
                  <a:lnTo>
                    <a:pt x="90" y="145"/>
                  </a:lnTo>
                  <a:lnTo>
                    <a:pt x="101" y="133"/>
                  </a:lnTo>
                  <a:lnTo>
                    <a:pt x="110" y="119"/>
                  </a:lnTo>
                  <a:lnTo>
                    <a:pt x="115" y="95"/>
                  </a:lnTo>
                  <a:lnTo>
                    <a:pt x="112" y="74"/>
                  </a:lnTo>
                  <a:lnTo>
                    <a:pt x="103" y="54"/>
                  </a:lnTo>
                  <a:lnTo>
                    <a:pt x="86" y="38"/>
                  </a:lnTo>
                  <a:lnTo>
                    <a:pt x="68" y="24"/>
                  </a:lnTo>
                  <a:lnTo>
                    <a:pt x="45" y="13"/>
                  </a:lnTo>
                  <a:lnTo>
                    <a:pt x="23" y="5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1213" y="3371"/>
              <a:ext cx="46" cy="58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163" y="0"/>
                </a:cxn>
                <a:cxn ang="0">
                  <a:pos x="143" y="4"/>
                </a:cxn>
                <a:cxn ang="0">
                  <a:pos x="123" y="10"/>
                </a:cxn>
                <a:cxn ang="0">
                  <a:pos x="104" y="19"/>
                </a:cxn>
                <a:cxn ang="0">
                  <a:pos x="85" y="30"/>
                </a:cxn>
                <a:cxn ang="0">
                  <a:pos x="68" y="44"/>
                </a:cxn>
                <a:cxn ang="0">
                  <a:pos x="53" y="58"/>
                </a:cxn>
                <a:cxn ang="0">
                  <a:pos x="39" y="73"/>
                </a:cxn>
                <a:cxn ang="0">
                  <a:pos x="26" y="89"/>
                </a:cxn>
                <a:cxn ang="0">
                  <a:pos x="16" y="108"/>
                </a:cxn>
                <a:cxn ang="0">
                  <a:pos x="8" y="128"/>
                </a:cxn>
                <a:cxn ang="0">
                  <a:pos x="3" y="149"/>
                </a:cxn>
                <a:cxn ang="0">
                  <a:pos x="0" y="171"/>
                </a:cxn>
                <a:cxn ang="0">
                  <a:pos x="1" y="193"/>
                </a:cxn>
                <a:cxn ang="0">
                  <a:pos x="6" y="213"/>
                </a:cxn>
                <a:cxn ang="0">
                  <a:pos x="16" y="231"/>
                </a:cxn>
                <a:cxn ang="0">
                  <a:pos x="19" y="233"/>
                </a:cxn>
                <a:cxn ang="0">
                  <a:pos x="23" y="230"/>
                </a:cxn>
                <a:cxn ang="0">
                  <a:pos x="25" y="228"/>
                </a:cxn>
                <a:cxn ang="0">
                  <a:pos x="26" y="224"/>
                </a:cxn>
                <a:cxn ang="0">
                  <a:pos x="25" y="210"/>
                </a:cxn>
                <a:cxn ang="0">
                  <a:pos x="23" y="198"/>
                </a:cxn>
                <a:cxn ang="0">
                  <a:pos x="20" y="184"/>
                </a:cxn>
                <a:cxn ang="0">
                  <a:pos x="16" y="171"/>
                </a:cxn>
                <a:cxn ang="0">
                  <a:pos x="16" y="151"/>
                </a:cxn>
                <a:cxn ang="0">
                  <a:pos x="20" y="129"/>
                </a:cxn>
                <a:cxn ang="0">
                  <a:pos x="28" y="109"/>
                </a:cxn>
                <a:cxn ang="0">
                  <a:pos x="36" y="90"/>
                </a:cxn>
                <a:cxn ang="0">
                  <a:pos x="48" y="71"/>
                </a:cxn>
                <a:cxn ang="0">
                  <a:pos x="63" y="54"/>
                </a:cxn>
                <a:cxn ang="0">
                  <a:pos x="79" y="39"/>
                </a:cxn>
                <a:cxn ang="0">
                  <a:pos x="98" y="25"/>
                </a:cxn>
                <a:cxn ang="0">
                  <a:pos x="119" y="15"/>
                </a:cxn>
                <a:cxn ang="0">
                  <a:pos x="140" y="6"/>
                </a:cxn>
                <a:cxn ang="0">
                  <a:pos x="161" y="1"/>
                </a:cxn>
                <a:cxn ang="0">
                  <a:pos x="184" y="0"/>
                </a:cxn>
                <a:cxn ang="0">
                  <a:pos x="184" y="0"/>
                </a:cxn>
                <a:cxn ang="0">
                  <a:pos x="184" y="0"/>
                </a:cxn>
                <a:cxn ang="0">
                  <a:pos x="184" y="0"/>
                </a:cxn>
                <a:cxn ang="0">
                  <a:pos x="184" y="0"/>
                </a:cxn>
                <a:cxn ang="0">
                  <a:pos x="184" y="0"/>
                </a:cxn>
              </a:cxnLst>
              <a:rect l="0" t="0" r="r" b="b"/>
              <a:pathLst>
                <a:path w="184" h="233">
                  <a:moveTo>
                    <a:pt x="184" y="0"/>
                  </a:moveTo>
                  <a:lnTo>
                    <a:pt x="163" y="0"/>
                  </a:lnTo>
                  <a:lnTo>
                    <a:pt x="143" y="4"/>
                  </a:lnTo>
                  <a:lnTo>
                    <a:pt x="123" y="10"/>
                  </a:lnTo>
                  <a:lnTo>
                    <a:pt x="104" y="19"/>
                  </a:lnTo>
                  <a:lnTo>
                    <a:pt x="85" y="30"/>
                  </a:lnTo>
                  <a:lnTo>
                    <a:pt x="68" y="44"/>
                  </a:lnTo>
                  <a:lnTo>
                    <a:pt x="53" y="58"/>
                  </a:lnTo>
                  <a:lnTo>
                    <a:pt x="39" y="73"/>
                  </a:lnTo>
                  <a:lnTo>
                    <a:pt x="26" y="89"/>
                  </a:lnTo>
                  <a:lnTo>
                    <a:pt x="16" y="108"/>
                  </a:lnTo>
                  <a:lnTo>
                    <a:pt x="8" y="128"/>
                  </a:lnTo>
                  <a:lnTo>
                    <a:pt x="3" y="149"/>
                  </a:lnTo>
                  <a:lnTo>
                    <a:pt x="0" y="171"/>
                  </a:lnTo>
                  <a:lnTo>
                    <a:pt x="1" y="193"/>
                  </a:lnTo>
                  <a:lnTo>
                    <a:pt x="6" y="213"/>
                  </a:lnTo>
                  <a:lnTo>
                    <a:pt x="16" y="231"/>
                  </a:lnTo>
                  <a:lnTo>
                    <a:pt x="19" y="233"/>
                  </a:lnTo>
                  <a:lnTo>
                    <a:pt x="23" y="230"/>
                  </a:lnTo>
                  <a:lnTo>
                    <a:pt x="25" y="228"/>
                  </a:lnTo>
                  <a:lnTo>
                    <a:pt x="26" y="224"/>
                  </a:lnTo>
                  <a:lnTo>
                    <a:pt x="25" y="210"/>
                  </a:lnTo>
                  <a:lnTo>
                    <a:pt x="23" y="198"/>
                  </a:lnTo>
                  <a:lnTo>
                    <a:pt x="20" y="184"/>
                  </a:lnTo>
                  <a:lnTo>
                    <a:pt x="16" y="171"/>
                  </a:lnTo>
                  <a:lnTo>
                    <a:pt x="16" y="151"/>
                  </a:lnTo>
                  <a:lnTo>
                    <a:pt x="20" y="129"/>
                  </a:lnTo>
                  <a:lnTo>
                    <a:pt x="28" y="109"/>
                  </a:lnTo>
                  <a:lnTo>
                    <a:pt x="36" y="90"/>
                  </a:lnTo>
                  <a:lnTo>
                    <a:pt x="48" y="71"/>
                  </a:lnTo>
                  <a:lnTo>
                    <a:pt x="63" y="54"/>
                  </a:lnTo>
                  <a:lnTo>
                    <a:pt x="79" y="39"/>
                  </a:lnTo>
                  <a:lnTo>
                    <a:pt x="98" y="25"/>
                  </a:lnTo>
                  <a:lnTo>
                    <a:pt x="119" y="15"/>
                  </a:lnTo>
                  <a:lnTo>
                    <a:pt x="140" y="6"/>
                  </a:lnTo>
                  <a:lnTo>
                    <a:pt x="161" y="1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1259" y="3361"/>
              <a:ext cx="79" cy="89"/>
            </a:xfrm>
            <a:custGeom>
              <a:avLst/>
              <a:gdLst/>
              <a:ahLst/>
              <a:cxnLst>
                <a:cxn ang="0">
                  <a:pos x="16" y="26"/>
                </a:cxn>
                <a:cxn ang="0">
                  <a:pos x="47" y="15"/>
                </a:cxn>
                <a:cxn ang="0">
                  <a:pos x="81" y="10"/>
                </a:cxn>
                <a:cxn ang="0">
                  <a:pos x="115" y="11"/>
                </a:cxn>
                <a:cxn ang="0">
                  <a:pos x="147" y="20"/>
                </a:cxn>
                <a:cxn ang="0">
                  <a:pos x="179" y="33"/>
                </a:cxn>
                <a:cxn ang="0">
                  <a:pos x="210" y="49"/>
                </a:cxn>
                <a:cxn ang="0">
                  <a:pos x="237" y="70"/>
                </a:cxn>
                <a:cxn ang="0">
                  <a:pos x="261" y="94"/>
                </a:cxn>
                <a:cxn ang="0">
                  <a:pos x="278" y="123"/>
                </a:cxn>
                <a:cxn ang="0">
                  <a:pos x="291" y="155"/>
                </a:cxn>
                <a:cxn ang="0">
                  <a:pos x="298" y="189"/>
                </a:cxn>
                <a:cxn ang="0">
                  <a:pos x="301" y="225"/>
                </a:cxn>
                <a:cxn ang="0">
                  <a:pos x="296" y="266"/>
                </a:cxn>
                <a:cxn ang="0">
                  <a:pos x="281" y="304"/>
                </a:cxn>
                <a:cxn ang="0">
                  <a:pos x="257" y="339"/>
                </a:cxn>
                <a:cxn ang="0">
                  <a:pos x="242" y="354"/>
                </a:cxn>
                <a:cxn ang="0">
                  <a:pos x="242" y="355"/>
                </a:cxn>
                <a:cxn ang="0">
                  <a:pos x="270" y="328"/>
                </a:cxn>
                <a:cxn ang="0">
                  <a:pos x="305" y="261"/>
                </a:cxn>
                <a:cxn ang="0">
                  <a:pos x="313" y="188"/>
                </a:cxn>
                <a:cxn ang="0">
                  <a:pos x="293" y="115"/>
                </a:cxn>
                <a:cxn ang="0">
                  <a:pos x="261" y="66"/>
                </a:cxn>
                <a:cxn ang="0">
                  <a:pos x="232" y="39"/>
                </a:cxn>
                <a:cxn ang="0">
                  <a:pos x="200" y="20"/>
                </a:cxn>
                <a:cxn ang="0">
                  <a:pos x="165" y="6"/>
                </a:cxn>
                <a:cxn ang="0">
                  <a:pos x="127" y="1"/>
                </a:cxn>
                <a:cxn ang="0">
                  <a:pos x="90" y="1"/>
                </a:cxn>
                <a:cxn ang="0">
                  <a:pos x="52" y="10"/>
                </a:cxn>
                <a:cxn ang="0">
                  <a:pos x="17" y="25"/>
                </a:cxn>
                <a:cxn ang="0">
                  <a:pos x="0" y="35"/>
                </a:cxn>
                <a:cxn ang="0">
                  <a:pos x="0" y="35"/>
                </a:cxn>
                <a:cxn ang="0">
                  <a:pos x="0" y="35"/>
                </a:cxn>
              </a:cxnLst>
              <a:rect l="0" t="0" r="r" b="b"/>
              <a:pathLst>
                <a:path w="313" h="355">
                  <a:moveTo>
                    <a:pt x="0" y="35"/>
                  </a:moveTo>
                  <a:lnTo>
                    <a:pt x="16" y="26"/>
                  </a:lnTo>
                  <a:lnTo>
                    <a:pt x="31" y="19"/>
                  </a:lnTo>
                  <a:lnTo>
                    <a:pt x="47" y="15"/>
                  </a:lnTo>
                  <a:lnTo>
                    <a:pt x="65" y="11"/>
                  </a:lnTo>
                  <a:lnTo>
                    <a:pt x="81" y="10"/>
                  </a:lnTo>
                  <a:lnTo>
                    <a:pt x="97" y="10"/>
                  </a:lnTo>
                  <a:lnTo>
                    <a:pt x="115" y="11"/>
                  </a:lnTo>
                  <a:lnTo>
                    <a:pt x="131" y="15"/>
                  </a:lnTo>
                  <a:lnTo>
                    <a:pt x="147" y="20"/>
                  </a:lnTo>
                  <a:lnTo>
                    <a:pt x="164" y="25"/>
                  </a:lnTo>
                  <a:lnTo>
                    <a:pt x="179" y="33"/>
                  </a:lnTo>
                  <a:lnTo>
                    <a:pt x="195" y="40"/>
                  </a:lnTo>
                  <a:lnTo>
                    <a:pt x="210" y="49"/>
                  </a:lnTo>
                  <a:lnTo>
                    <a:pt x="224" y="59"/>
                  </a:lnTo>
                  <a:lnTo>
                    <a:pt x="237" y="70"/>
                  </a:lnTo>
                  <a:lnTo>
                    <a:pt x="250" y="81"/>
                  </a:lnTo>
                  <a:lnTo>
                    <a:pt x="261" y="94"/>
                  </a:lnTo>
                  <a:lnTo>
                    <a:pt x="270" y="108"/>
                  </a:lnTo>
                  <a:lnTo>
                    <a:pt x="278" y="123"/>
                  </a:lnTo>
                  <a:lnTo>
                    <a:pt x="285" y="139"/>
                  </a:lnTo>
                  <a:lnTo>
                    <a:pt x="291" y="155"/>
                  </a:lnTo>
                  <a:lnTo>
                    <a:pt x="295" y="173"/>
                  </a:lnTo>
                  <a:lnTo>
                    <a:pt x="298" y="189"/>
                  </a:lnTo>
                  <a:lnTo>
                    <a:pt x="301" y="205"/>
                  </a:lnTo>
                  <a:lnTo>
                    <a:pt x="301" y="225"/>
                  </a:lnTo>
                  <a:lnTo>
                    <a:pt x="300" y="246"/>
                  </a:lnTo>
                  <a:lnTo>
                    <a:pt x="296" y="266"/>
                  </a:lnTo>
                  <a:lnTo>
                    <a:pt x="290" y="285"/>
                  </a:lnTo>
                  <a:lnTo>
                    <a:pt x="281" y="304"/>
                  </a:lnTo>
                  <a:lnTo>
                    <a:pt x="270" y="323"/>
                  </a:lnTo>
                  <a:lnTo>
                    <a:pt x="257" y="339"/>
                  </a:lnTo>
                  <a:lnTo>
                    <a:pt x="243" y="354"/>
                  </a:lnTo>
                  <a:lnTo>
                    <a:pt x="242" y="354"/>
                  </a:lnTo>
                  <a:lnTo>
                    <a:pt x="242" y="355"/>
                  </a:lnTo>
                  <a:lnTo>
                    <a:pt x="242" y="355"/>
                  </a:lnTo>
                  <a:lnTo>
                    <a:pt x="243" y="355"/>
                  </a:lnTo>
                  <a:lnTo>
                    <a:pt x="270" y="328"/>
                  </a:lnTo>
                  <a:lnTo>
                    <a:pt x="291" y="296"/>
                  </a:lnTo>
                  <a:lnTo>
                    <a:pt x="305" y="261"/>
                  </a:lnTo>
                  <a:lnTo>
                    <a:pt x="312" y="225"/>
                  </a:lnTo>
                  <a:lnTo>
                    <a:pt x="313" y="188"/>
                  </a:lnTo>
                  <a:lnTo>
                    <a:pt x="307" y="150"/>
                  </a:lnTo>
                  <a:lnTo>
                    <a:pt x="293" y="115"/>
                  </a:lnTo>
                  <a:lnTo>
                    <a:pt x="273" y="81"/>
                  </a:lnTo>
                  <a:lnTo>
                    <a:pt x="261" y="66"/>
                  </a:lnTo>
                  <a:lnTo>
                    <a:pt x="247" y="51"/>
                  </a:lnTo>
                  <a:lnTo>
                    <a:pt x="232" y="39"/>
                  </a:lnTo>
                  <a:lnTo>
                    <a:pt x="216" y="29"/>
                  </a:lnTo>
                  <a:lnTo>
                    <a:pt x="200" y="20"/>
                  </a:lnTo>
                  <a:lnTo>
                    <a:pt x="182" y="13"/>
                  </a:lnTo>
                  <a:lnTo>
                    <a:pt x="165" y="6"/>
                  </a:lnTo>
                  <a:lnTo>
                    <a:pt x="146" y="3"/>
                  </a:lnTo>
                  <a:lnTo>
                    <a:pt x="127" y="1"/>
                  </a:lnTo>
                  <a:lnTo>
                    <a:pt x="109" y="0"/>
                  </a:lnTo>
                  <a:lnTo>
                    <a:pt x="90" y="1"/>
                  </a:lnTo>
                  <a:lnTo>
                    <a:pt x="71" y="5"/>
                  </a:lnTo>
                  <a:lnTo>
                    <a:pt x="52" y="10"/>
                  </a:lnTo>
                  <a:lnTo>
                    <a:pt x="35" y="16"/>
                  </a:lnTo>
                  <a:lnTo>
                    <a:pt x="17" y="2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1268" y="3374"/>
              <a:ext cx="69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10"/>
                </a:cxn>
                <a:cxn ang="0">
                  <a:pos x="38" y="16"/>
                </a:cxn>
                <a:cxn ang="0">
                  <a:pos x="58" y="20"/>
                </a:cxn>
                <a:cxn ang="0">
                  <a:pos x="78" y="22"/>
                </a:cxn>
                <a:cxn ang="0">
                  <a:pos x="98" y="25"/>
                </a:cxn>
                <a:cxn ang="0">
                  <a:pos x="118" y="26"/>
                </a:cxn>
                <a:cxn ang="0">
                  <a:pos x="138" y="28"/>
                </a:cxn>
                <a:cxn ang="0">
                  <a:pos x="158" y="32"/>
                </a:cxn>
                <a:cxn ang="0">
                  <a:pos x="176" y="38"/>
                </a:cxn>
                <a:cxn ang="0">
                  <a:pos x="195" y="48"/>
                </a:cxn>
                <a:cxn ang="0">
                  <a:pos x="212" y="61"/>
                </a:cxn>
                <a:cxn ang="0">
                  <a:pos x="227" y="76"/>
                </a:cxn>
                <a:cxn ang="0">
                  <a:pos x="242" y="92"/>
                </a:cxn>
                <a:cxn ang="0">
                  <a:pos x="255" y="108"/>
                </a:cxn>
                <a:cxn ang="0">
                  <a:pos x="266" y="127"/>
                </a:cxn>
                <a:cxn ang="0">
                  <a:pos x="275" y="145"/>
                </a:cxn>
                <a:cxn ang="0">
                  <a:pos x="275" y="145"/>
                </a:cxn>
                <a:cxn ang="0">
                  <a:pos x="275" y="145"/>
                </a:cxn>
                <a:cxn ang="0">
                  <a:pos x="275" y="145"/>
                </a:cxn>
                <a:cxn ang="0">
                  <a:pos x="275" y="145"/>
                </a:cxn>
                <a:cxn ang="0">
                  <a:pos x="266" y="126"/>
                </a:cxn>
                <a:cxn ang="0">
                  <a:pos x="257" y="110"/>
                </a:cxn>
                <a:cxn ang="0">
                  <a:pos x="246" y="93"/>
                </a:cxn>
                <a:cxn ang="0">
                  <a:pos x="234" y="78"/>
                </a:cxn>
                <a:cxn ang="0">
                  <a:pos x="220" y="65"/>
                </a:cxn>
                <a:cxn ang="0">
                  <a:pos x="205" y="52"/>
                </a:cxn>
                <a:cxn ang="0">
                  <a:pos x="189" y="41"/>
                </a:cxn>
                <a:cxn ang="0">
                  <a:pos x="171" y="30"/>
                </a:cxn>
                <a:cxn ang="0">
                  <a:pos x="151" y="21"/>
                </a:cxn>
                <a:cxn ang="0">
                  <a:pos x="131" y="16"/>
                </a:cxn>
                <a:cxn ang="0">
                  <a:pos x="109" y="13"/>
                </a:cxn>
                <a:cxn ang="0">
                  <a:pos x="88" y="11"/>
                </a:cxn>
                <a:cxn ang="0">
                  <a:pos x="65" y="11"/>
                </a:cxn>
                <a:cxn ang="0">
                  <a:pos x="43" y="8"/>
                </a:cxn>
                <a:cxn ang="0">
                  <a:pos x="21" y="6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75" h="145">
                  <a:moveTo>
                    <a:pt x="0" y="0"/>
                  </a:moveTo>
                  <a:lnTo>
                    <a:pt x="19" y="10"/>
                  </a:lnTo>
                  <a:lnTo>
                    <a:pt x="38" y="16"/>
                  </a:lnTo>
                  <a:lnTo>
                    <a:pt x="58" y="20"/>
                  </a:lnTo>
                  <a:lnTo>
                    <a:pt x="78" y="22"/>
                  </a:lnTo>
                  <a:lnTo>
                    <a:pt x="98" y="25"/>
                  </a:lnTo>
                  <a:lnTo>
                    <a:pt x="118" y="26"/>
                  </a:lnTo>
                  <a:lnTo>
                    <a:pt x="138" y="28"/>
                  </a:lnTo>
                  <a:lnTo>
                    <a:pt x="158" y="32"/>
                  </a:lnTo>
                  <a:lnTo>
                    <a:pt x="176" y="38"/>
                  </a:lnTo>
                  <a:lnTo>
                    <a:pt x="195" y="48"/>
                  </a:lnTo>
                  <a:lnTo>
                    <a:pt x="212" y="61"/>
                  </a:lnTo>
                  <a:lnTo>
                    <a:pt x="227" y="76"/>
                  </a:lnTo>
                  <a:lnTo>
                    <a:pt x="242" y="92"/>
                  </a:lnTo>
                  <a:lnTo>
                    <a:pt x="255" y="108"/>
                  </a:lnTo>
                  <a:lnTo>
                    <a:pt x="266" y="127"/>
                  </a:lnTo>
                  <a:lnTo>
                    <a:pt x="275" y="145"/>
                  </a:lnTo>
                  <a:lnTo>
                    <a:pt x="275" y="145"/>
                  </a:lnTo>
                  <a:lnTo>
                    <a:pt x="275" y="145"/>
                  </a:lnTo>
                  <a:lnTo>
                    <a:pt x="275" y="145"/>
                  </a:lnTo>
                  <a:lnTo>
                    <a:pt x="275" y="145"/>
                  </a:lnTo>
                  <a:lnTo>
                    <a:pt x="266" y="126"/>
                  </a:lnTo>
                  <a:lnTo>
                    <a:pt x="257" y="110"/>
                  </a:lnTo>
                  <a:lnTo>
                    <a:pt x="246" y="93"/>
                  </a:lnTo>
                  <a:lnTo>
                    <a:pt x="234" y="78"/>
                  </a:lnTo>
                  <a:lnTo>
                    <a:pt x="220" y="65"/>
                  </a:lnTo>
                  <a:lnTo>
                    <a:pt x="205" y="52"/>
                  </a:lnTo>
                  <a:lnTo>
                    <a:pt x="189" y="41"/>
                  </a:lnTo>
                  <a:lnTo>
                    <a:pt x="171" y="30"/>
                  </a:lnTo>
                  <a:lnTo>
                    <a:pt x="151" y="21"/>
                  </a:lnTo>
                  <a:lnTo>
                    <a:pt x="131" y="16"/>
                  </a:lnTo>
                  <a:lnTo>
                    <a:pt x="109" y="13"/>
                  </a:lnTo>
                  <a:lnTo>
                    <a:pt x="88" y="11"/>
                  </a:lnTo>
                  <a:lnTo>
                    <a:pt x="65" y="11"/>
                  </a:lnTo>
                  <a:lnTo>
                    <a:pt x="43" y="8"/>
                  </a:lnTo>
                  <a:lnTo>
                    <a:pt x="21" y="6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1292" y="3440"/>
              <a:ext cx="30" cy="38"/>
            </a:xfrm>
            <a:custGeom>
              <a:avLst/>
              <a:gdLst/>
              <a:ahLst/>
              <a:cxnLst>
                <a:cxn ang="0">
                  <a:pos x="2" y="82"/>
                </a:cxn>
                <a:cxn ang="0">
                  <a:pos x="8" y="70"/>
                </a:cxn>
                <a:cxn ang="0">
                  <a:pos x="13" y="57"/>
                </a:cxn>
                <a:cxn ang="0">
                  <a:pos x="19" y="46"/>
                </a:cxn>
                <a:cxn ang="0">
                  <a:pos x="27" y="33"/>
                </a:cxn>
                <a:cxn ang="0">
                  <a:pos x="34" y="23"/>
                </a:cxn>
                <a:cxn ang="0">
                  <a:pos x="43" y="16"/>
                </a:cxn>
                <a:cxn ang="0">
                  <a:pos x="53" y="11"/>
                </a:cxn>
                <a:cxn ang="0">
                  <a:pos x="64" y="8"/>
                </a:cxn>
                <a:cxn ang="0">
                  <a:pos x="74" y="8"/>
                </a:cxn>
                <a:cxn ang="0">
                  <a:pos x="83" y="12"/>
                </a:cxn>
                <a:cxn ang="0">
                  <a:pos x="90" y="20"/>
                </a:cxn>
                <a:cxn ang="0">
                  <a:pos x="96" y="32"/>
                </a:cxn>
                <a:cxn ang="0">
                  <a:pos x="99" y="47"/>
                </a:cxn>
                <a:cxn ang="0">
                  <a:pos x="96" y="65"/>
                </a:cxn>
                <a:cxn ang="0">
                  <a:pos x="89" y="81"/>
                </a:cxn>
                <a:cxn ang="0">
                  <a:pos x="78" y="96"/>
                </a:cxn>
                <a:cxn ang="0">
                  <a:pos x="64" y="111"/>
                </a:cxn>
                <a:cxn ang="0">
                  <a:pos x="50" y="123"/>
                </a:cxn>
                <a:cxn ang="0">
                  <a:pos x="35" y="133"/>
                </a:cxn>
                <a:cxn ang="0">
                  <a:pos x="22" y="141"/>
                </a:cxn>
                <a:cxn ang="0">
                  <a:pos x="19" y="143"/>
                </a:cxn>
                <a:cxn ang="0">
                  <a:pos x="17" y="146"/>
                </a:cxn>
                <a:cxn ang="0">
                  <a:pos x="17" y="148"/>
                </a:cxn>
                <a:cxn ang="0">
                  <a:pos x="18" y="150"/>
                </a:cxn>
                <a:cxn ang="0">
                  <a:pos x="39" y="147"/>
                </a:cxn>
                <a:cxn ang="0">
                  <a:pos x="60" y="138"/>
                </a:cxn>
                <a:cxn ang="0">
                  <a:pos x="79" y="125"/>
                </a:cxn>
                <a:cxn ang="0">
                  <a:pos x="96" y="106"/>
                </a:cxn>
                <a:cxn ang="0">
                  <a:pos x="109" y="86"/>
                </a:cxn>
                <a:cxn ang="0">
                  <a:pos x="118" y="65"/>
                </a:cxn>
                <a:cxn ang="0">
                  <a:pos x="118" y="43"/>
                </a:cxn>
                <a:cxn ang="0">
                  <a:pos x="111" y="22"/>
                </a:cxn>
                <a:cxn ang="0">
                  <a:pos x="105" y="12"/>
                </a:cxn>
                <a:cxn ang="0">
                  <a:pos x="99" y="6"/>
                </a:cxn>
                <a:cxn ang="0">
                  <a:pos x="90" y="2"/>
                </a:cxn>
                <a:cxn ang="0">
                  <a:pos x="83" y="0"/>
                </a:cxn>
                <a:cxn ang="0">
                  <a:pos x="74" y="0"/>
                </a:cxn>
                <a:cxn ang="0">
                  <a:pos x="64" y="1"/>
                </a:cxn>
                <a:cxn ang="0">
                  <a:pos x="55" y="3"/>
                </a:cxn>
                <a:cxn ang="0">
                  <a:pos x="45" y="8"/>
                </a:cxn>
                <a:cxn ang="0">
                  <a:pos x="37" y="13"/>
                </a:cxn>
                <a:cxn ang="0">
                  <a:pos x="30" y="22"/>
                </a:cxn>
                <a:cxn ang="0">
                  <a:pos x="24" y="31"/>
                </a:cxn>
                <a:cxn ang="0">
                  <a:pos x="18" y="41"/>
                </a:cxn>
                <a:cxn ang="0">
                  <a:pos x="13" y="52"/>
                </a:cxn>
                <a:cxn ang="0">
                  <a:pos x="9" y="63"/>
                </a:cxn>
                <a:cxn ang="0">
                  <a:pos x="4" y="73"/>
                </a:cxn>
                <a:cxn ang="0">
                  <a:pos x="0" y="82"/>
                </a:cxn>
                <a:cxn ang="0">
                  <a:pos x="0" y="82"/>
                </a:cxn>
                <a:cxn ang="0">
                  <a:pos x="2" y="82"/>
                </a:cxn>
                <a:cxn ang="0">
                  <a:pos x="2" y="82"/>
                </a:cxn>
                <a:cxn ang="0">
                  <a:pos x="2" y="82"/>
                </a:cxn>
                <a:cxn ang="0">
                  <a:pos x="2" y="82"/>
                </a:cxn>
              </a:cxnLst>
              <a:rect l="0" t="0" r="r" b="b"/>
              <a:pathLst>
                <a:path w="118" h="150">
                  <a:moveTo>
                    <a:pt x="2" y="82"/>
                  </a:moveTo>
                  <a:lnTo>
                    <a:pt x="8" y="70"/>
                  </a:lnTo>
                  <a:lnTo>
                    <a:pt x="13" y="57"/>
                  </a:lnTo>
                  <a:lnTo>
                    <a:pt x="19" y="46"/>
                  </a:lnTo>
                  <a:lnTo>
                    <a:pt x="27" y="33"/>
                  </a:lnTo>
                  <a:lnTo>
                    <a:pt x="34" y="23"/>
                  </a:lnTo>
                  <a:lnTo>
                    <a:pt x="43" y="16"/>
                  </a:lnTo>
                  <a:lnTo>
                    <a:pt x="53" y="11"/>
                  </a:lnTo>
                  <a:lnTo>
                    <a:pt x="64" y="8"/>
                  </a:lnTo>
                  <a:lnTo>
                    <a:pt x="74" y="8"/>
                  </a:lnTo>
                  <a:lnTo>
                    <a:pt x="83" y="12"/>
                  </a:lnTo>
                  <a:lnTo>
                    <a:pt x="90" y="20"/>
                  </a:lnTo>
                  <a:lnTo>
                    <a:pt x="96" y="32"/>
                  </a:lnTo>
                  <a:lnTo>
                    <a:pt x="99" y="47"/>
                  </a:lnTo>
                  <a:lnTo>
                    <a:pt x="96" y="65"/>
                  </a:lnTo>
                  <a:lnTo>
                    <a:pt x="89" y="81"/>
                  </a:lnTo>
                  <a:lnTo>
                    <a:pt x="78" y="96"/>
                  </a:lnTo>
                  <a:lnTo>
                    <a:pt x="64" y="111"/>
                  </a:lnTo>
                  <a:lnTo>
                    <a:pt x="50" y="123"/>
                  </a:lnTo>
                  <a:lnTo>
                    <a:pt x="35" y="133"/>
                  </a:lnTo>
                  <a:lnTo>
                    <a:pt x="22" y="141"/>
                  </a:lnTo>
                  <a:lnTo>
                    <a:pt x="19" y="143"/>
                  </a:lnTo>
                  <a:lnTo>
                    <a:pt x="17" y="146"/>
                  </a:lnTo>
                  <a:lnTo>
                    <a:pt x="17" y="148"/>
                  </a:lnTo>
                  <a:lnTo>
                    <a:pt x="18" y="150"/>
                  </a:lnTo>
                  <a:lnTo>
                    <a:pt x="39" y="147"/>
                  </a:lnTo>
                  <a:lnTo>
                    <a:pt x="60" y="138"/>
                  </a:lnTo>
                  <a:lnTo>
                    <a:pt x="79" y="125"/>
                  </a:lnTo>
                  <a:lnTo>
                    <a:pt x="96" y="106"/>
                  </a:lnTo>
                  <a:lnTo>
                    <a:pt x="109" y="86"/>
                  </a:lnTo>
                  <a:lnTo>
                    <a:pt x="118" y="65"/>
                  </a:lnTo>
                  <a:lnTo>
                    <a:pt x="118" y="43"/>
                  </a:lnTo>
                  <a:lnTo>
                    <a:pt x="111" y="22"/>
                  </a:lnTo>
                  <a:lnTo>
                    <a:pt x="105" y="12"/>
                  </a:lnTo>
                  <a:lnTo>
                    <a:pt x="99" y="6"/>
                  </a:lnTo>
                  <a:lnTo>
                    <a:pt x="90" y="2"/>
                  </a:lnTo>
                  <a:lnTo>
                    <a:pt x="83" y="0"/>
                  </a:lnTo>
                  <a:lnTo>
                    <a:pt x="74" y="0"/>
                  </a:lnTo>
                  <a:lnTo>
                    <a:pt x="64" y="1"/>
                  </a:lnTo>
                  <a:lnTo>
                    <a:pt x="55" y="3"/>
                  </a:lnTo>
                  <a:lnTo>
                    <a:pt x="45" y="8"/>
                  </a:lnTo>
                  <a:lnTo>
                    <a:pt x="37" y="13"/>
                  </a:lnTo>
                  <a:lnTo>
                    <a:pt x="30" y="22"/>
                  </a:lnTo>
                  <a:lnTo>
                    <a:pt x="24" y="31"/>
                  </a:lnTo>
                  <a:lnTo>
                    <a:pt x="18" y="41"/>
                  </a:lnTo>
                  <a:lnTo>
                    <a:pt x="13" y="52"/>
                  </a:lnTo>
                  <a:lnTo>
                    <a:pt x="9" y="63"/>
                  </a:lnTo>
                  <a:lnTo>
                    <a:pt x="4" y="73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2" y="82"/>
                  </a:lnTo>
                  <a:lnTo>
                    <a:pt x="2" y="82"/>
                  </a:lnTo>
                  <a:lnTo>
                    <a:pt x="2" y="82"/>
                  </a:lnTo>
                  <a:lnTo>
                    <a:pt x="2" y="8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1306" y="3470"/>
              <a:ext cx="135" cy="145"/>
            </a:xfrm>
            <a:custGeom>
              <a:avLst/>
              <a:gdLst/>
              <a:ahLst/>
              <a:cxnLst>
                <a:cxn ang="0">
                  <a:pos x="1" y="49"/>
                </a:cxn>
                <a:cxn ang="0">
                  <a:pos x="3" y="153"/>
                </a:cxn>
                <a:cxn ang="0">
                  <a:pos x="23" y="223"/>
                </a:cxn>
                <a:cxn ang="0">
                  <a:pos x="48" y="261"/>
                </a:cxn>
                <a:cxn ang="0">
                  <a:pos x="79" y="296"/>
                </a:cxn>
                <a:cxn ang="0">
                  <a:pos x="116" y="326"/>
                </a:cxn>
                <a:cxn ang="0">
                  <a:pos x="146" y="349"/>
                </a:cxn>
                <a:cxn ang="0">
                  <a:pos x="171" y="364"/>
                </a:cxn>
                <a:cxn ang="0">
                  <a:pos x="194" y="378"/>
                </a:cxn>
                <a:cxn ang="0">
                  <a:pos x="219" y="390"/>
                </a:cxn>
                <a:cxn ang="0">
                  <a:pos x="246" y="401"/>
                </a:cxn>
                <a:cxn ang="0">
                  <a:pos x="271" y="413"/>
                </a:cxn>
                <a:cxn ang="0">
                  <a:pos x="297" y="424"/>
                </a:cxn>
                <a:cxn ang="0">
                  <a:pos x="323" y="435"/>
                </a:cxn>
                <a:cxn ang="0">
                  <a:pos x="349" y="448"/>
                </a:cxn>
                <a:cxn ang="0">
                  <a:pos x="377" y="463"/>
                </a:cxn>
                <a:cxn ang="0">
                  <a:pos x="403" y="478"/>
                </a:cxn>
                <a:cxn ang="0">
                  <a:pos x="428" y="494"/>
                </a:cxn>
                <a:cxn ang="0">
                  <a:pos x="453" y="511"/>
                </a:cxn>
                <a:cxn ang="0">
                  <a:pos x="478" y="530"/>
                </a:cxn>
                <a:cxn ang="0">
                  <a:pos x="502" y="550"/>
                </a:cxn>
                <a:cxn ang="0">
                  <a:pos x="524" y="570"/>
                </a:cxn>
                <a:cxn ang="0">
                  <a:pos x="537" y="581"/>
                </a:cxn>
                <a:cxn ang="0">
                  <a:pos x="538" y="580"/>
                </a:cxn>
                <a:cxn ang="0">
                  <a:pos x="521" y="561"/>
                </a:cxn>
                <a:cxn ang="0">
                  <a:pos x="486" y="529"/>
                </a:cxn>
                <a:cxn ang="0">
                  <a:pos x="449" y="498"/>
                </a:cxn>
                <a:cxn ang="0">
                  <a:pos x="412" y="469"/>
                </a:cxn>
                <a:cxn ang="0">
                  <a:pos x="368" y="440"/>
                </a:cxn>
                <a:cxn ang="0">
                  <a:pos x="322" y="413"/>
                </a:cxn>
                <a:cxn ang="0">
                  <a:pos x="273" y="388"/>
                </a:cxn>
                <a:cxn ang="0">
                  <a:pos x="226" y="361"/>
                </a:cxn>
                <a:cxn ang="0">
                  <a:pos x="181" y="334"/>
                </a:cxn>
                <a:cxn ang="0">
                  <a:pos x="139" y="306"/>
                </a:cxn>
                <a:cxn ang="0">
                  <a:pos x="101" y="275"/>
                </a:cxn>
                <a:cxn ang="0">
                  <a:pos x="66" y="240"/>
                </a:cxn>
                <a:cxn ang="0">
                  <a:pos x="33" y="196"/>
                </a:cxn>
                <a:cxn ang="0">
                  <a:pos x="12" y="144"/>
                </a:cxn>
                <a:cxn ang="0">
                  <a:pos x="3" y="86"/>
                </a:cxn>
                <a:cxn ang="0">
                  <a:pos x="5" y="28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538" h="581">
                  <a:moveTo>
                    <a:pt x="10" y="0"/>
                  </a:moveTo>
                  <a:lnTo>
                    <a:pt x="1" y="49"/>
                  </a:lnTo>
                  <a:lnTo>
                    <a:pt x="0" y="101"/>
                  </a:lnTo>
                  <a:lnTo>
                    <a:pt x="3" y="153"/>
                  </a:lnTo>
                  <a:lnTo>
                    <a:pt x="15" y="201"/>
                  </a:lnTo>
                  <a:lnTo>
                    <a:pt x="23" y="223"/>
                  </a:lnTo>
                  <a:lnTo>
                    <a:pt x="35" y="243"/>
                  </a:lnTo>
                  <a:lnTo>
                    <a:pt x="48" y="261"/>
                  </a:lnTo>
                  <a:lnTo>
                    <a:pt x="63" y="280"/>
                  </a:lnTo>
                  <a:lnTo>
                    <a:pt x="79" y="296"/>
                  </a:lnTo>
                  <a:lnTo>
                    <a:pt x="98" y="311"/>
                  </a:lnTo>
                  <a:lnTo>
                    <a:pt x="116" y="326"/>
                  </a:lnTo>
                  <a:lnTo>
                    <a:pt x="134" y="340"/>
                  </a:lnTo>
                  <a:lnTo>
                    <a:pt x="146" y="349"/>
                  </a:lnTo>
                  <a:lnTo>
                    <a:pt x="158" y="356"/>
                  </a:lnTo>
                  <a:lnTo>
                    <a:pt x="171" y="364"/>
                  </a:lnTo>
                  <a:lnTo>
                    <a:pt x="183" y="370"/>
                  </a:lnTo>
                  <a:lnTo>
                    <a:pt x="194" y="378"/>
                  </a:lnTo>
                  <a:lnTo>
                    <a:pt x="207" y="384"/>
                  </a:lnTo>
                  <a:lnTo>
                    <a:pt x="219" y="390"/>
                  </a:lnTo>
                  <a:lnTo>
                    <a:pt x="233" y="396"/>
                  </a:lnTo>
                  <a:lnTo>
                    <a:pt x="246" y="401"/>
                  </a:lnTo>
                  <a:lnTo>
                    <a:pt x="258" y="408"/>
                  </a:lnTo>
                  <a:lnTo>
                    <a:pt x="271" y="413"/>
                  </a:lnTo>
                  <a:lnTo>
                    <a:pt x="284" y="419"/>
                  </a:lnTo>
                  <a:lnTo>
                    <a:pt x="297" y="424"/>
                  </a:lnTo>
                  <a:lnTo>
                    <a:pt x="309" y="430"/>
                  </a:lnTo>
                  <a:lnTo>
                    <a:pt x="323" y="435"/>
                  </a:lnTo>
                  <a:lnTo>
                    <a:pt x="336" y="441"/>
                  </a:lnTo>
                  <a:lnTo>
                    <a:pt x="349" y="448"/>
                  </a:lnTo>
                  <a:lnTo>
                    <a:pt x="363" y="455"/>
                  </a:lnTo>
                  <a:lnTo>
                    <a:pt x="377" y="463"/>
                  </a:lnTo>
                  <a:lnTo>
                    <a:pt x="391" y="470"/>
                  </a:lnTo>
                  <a:lnTo>
                    <a:pt x="403" y="478"/>
                  </a:lnTo>
                  <a:lnTo>
                    <a:pt x="416" y="486"/>
                  </a:lnTo>
                  <a:lnTo>
                    <a:pt x="428" y="494"/>
                  </a:lnTo>
                  <a:lnTo>
                    <a:pt x="442" y="503"/>
                  </a:lnTo>
                  <a:lnTo>
                    <a:pt x="453" y="511"/>
                  </a:lnTo>
                  <a:lnTo>
                    <a:pt x="466" y="521"/>
                  </a:lnTo>
                  <a:lnTo>
                    <a:pt x="478" y="530"/>
                  </a:lnTo>
                  <a:lnTo>
                    <a:pt x="489" y="540"/>
                  </a:lnTo>
                  <a:lnTo>
                    <a:pt x="502" y="550"/>
                  </a:lnTo>
                  <a:lnTo>
                    <a:pt x="513" y="560"/>
                  </a:lnTo>
                  <a:lnTo>
                    <a:pt x="524" y="570"/>
                  </a:lnTo>
                  <a:lnTo>
                    <a:pt x="536" y="581"/>
                  </a:lnTo>
                  <a:lnTo>
                    <a:pt x="537" y="581"/>
                  </a:lnTo>
                  <a:lnTo>
                    <a:pt x="537" y="580"/>
                  </a:lnTo>
                  <a:lnTo>
                    <a:pt x="538" y="580"/>
                  </a:lnTo>
                  <a:lnTo>
                    <a:pt x="538" y="579"/>
                  </a:lnTo>
                  <a:lnTo>
                    <a:pt x="521" y="561"/>
                  </a:lnTo>
                  <a:lnTo>
                    <a:pt x="504" y="545"/>
                  </a:lnTo>
                  <a:lnTo>
                    <a:pt x="486" y="529"/>
                  </a:lnTo>
                  <a:lnTo>
                    <a:pt x="468" y="513"/>
                  </a:lnTo>
                  <a:lnTo>
                    <a:pt x="449" y="498"/>
                  </a:lnTo>
                  <a:lnTo>
                    <a:pt x="431" y="484"/>
                  </a:lnTo>
                  <a:lnTo>
                    <a:pt x="412" y="469"/>
                  </a:lnTo>
                  <a:lnTo>
                    <a:pt x="392" y="455"/>
                  </a:lnTo>
                  <a:lnTo>
                    <a:pt x="368" y="440"/>
                  </a:lnTo>
                  <a:lnTo>
                    <a:pt x="346" y="426"/>
                  </a:lnTo>
                  <a:lnTo>
                    <a:pt x="322" y="413"/>
                  </a:lnTo>
                  <a:lnTo>
                    <a:pt x="297" y="400"/>
                  </a:lnTo>
                  <a:lnTo>
                    <a:pt x="273" y="388"/>
                  </a:lnTo>
                  <a:lnTo>
                    <a:pt x="249" y="374"/>
                  </a:lnTo>
                  <a:lnTo>
                    <a:pt x="226" y="361"/>
                  </a:lnTo>
                  <a:lnTo>
                    <a:pt x="202" y="348"/>
                  </a:lnTo>
                  <a:lnTo>
                    <a:pt x="181" y="334"/>
                  </a:lnTo>
                  <a:lnTo>
                    <a:pt x="159" y="320"/>
                  </a:lnTo>
                  <a:lnTo>
                    <a:pt x="139" y="306"/>
                  </a:lnTo>
                  <a:lnTo>
                    <a:pt x="119" y="291"/>
                  </a:lnTo>
                  <a:lnTo>
                    <a:pt x="101" y="275"/>
                  </a:lnTo>
                  <a:lnTo>
                    <a:pt x="83" y="258"/>
                  </a:lnTo>
                  <a:lnTo>
                    <a:pt x="66" y="240"/>
                  </a:lnTo>
                  <a:lnTo>
                    <a:pt x="49" y="220"/>
                  </a:lnTo>
                  <a:lnTo>
                    <a:pt x="33" y="196"/>
                  </a:lnTo>
                  <a:lnTo>
                    <a:pt x="22" y="170"/>
                  </a:lnTo>
                  <a:lnTo>
                    <a:pt x="12" y="144"/>
                  </a:lnTo>
                  <a:lnTo>
                    <a:pt x="6" y="115"/>
                  </a:lnTo>
                  <a:lnTo>
                    <a:pt x="3" y="86"/>
                  </a:lnTo>
                  <a:lnTo>
                    <a:pt x="2" y="56"/>
                  </a:lnTo>
                  <a:lnTo>
                    <a:pt x="5" y="28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1256" y="3602"/>
              <a:ext cx="181" cy="232"/>
            </a:xfrm>
            <a:custGeom>
              <a:avLst/>
              <a:gdLst/>
              <a:ahLst/>
              <a:cxnLst>
                <a:cxn ang="0">
                  <a:pos x="709" y="64"/>
                </a:cxn>
                <a:cxn ang="0">
                  <a:pos x="679" y="189"/>
                </a:cxn>
                <a:cxn ang="0">
                  <a:pos x="639" y="311"/>
                </a:cxn>
                <a:cxn ang="0">
                  <a:pos x="588" y="430"/>
                </a:cxn>
                <a:cxn ang="0">
                  <a:pos x="534" y="527"/>
                </a:cxn>
                <a:cxn ang="0">
                  <a:pos x="483" y="602"/>
                </a:cxn>
                <a:cxn ang="0">
                  <a:pos x="424" y="671"/>
                </a:cxn>
                <a:cxn ang="0">
                  <a:pos x="359" y="732"/>
                </a:cxn>
                <a:cxn ang="0">
                  <a:pos x="289" y="787"/>
                </a:cxn>
                <a:cxn ang="0">
                  <a:pos x="213" y="834"/>
                </a:cxn>
                <a:cxn ang="0">
                  <a:pos x="132" y="875"/>
                </a:cxn>
                <a:cxn ang="0">
                  <a:pos x="47" y="907"/>
                </a:cxn>
                <a:cxn ang="0">
                  <a:pos x="1" y="922"/>
                </a:cxn>
                <a:cxn ang="0">
                  <a:pos x="0" y="927"/>
                </a:cxn>
                <a:cxn ang="0">
                  <a:pos x="25" y="924"/>
                </a:cxn>
                <a:cxn ang="0">
                  <a:pos x="72" y="914"/>
                </a:cxn>
                <a:cxn ang="0">
                  <a:pos x="120" y="900"/>
                </a:cxn>
                <a:cxn ang="0">
                  <a:pos x="166" y="884"/>
                </a:cxn>
                <a:cxn ang="0">
                  <a:pos x="211" y="864"/>
                </a:cxn>
                <a:cxn ang="0">
                  <a:pos x="254" y="842"/>
                </a:cxn>
                <a:cxn ang="0">
                  <a:pos x="297" y="817"/>
                </a:cxn>
                <a:cxn ang="0">
                  <a:pos x="337" y="791"/>
                </a:cxn>
                <a:cxn ang="0">
                  <a:pos x="374" y="762"/>
                </a:cxn>
                <a:cxn ang="0">
                  <a:pos x="407" y="735"/>
                </a:cxn>
                <a:cxn ang="0">
                  <a:pos x="438" y="705"/>
                </a:cxn>
                <a:cxn ang="0">
                  <a:pos x="467" y="674"/>
                </a:cxn>
                <a:cxn ang="0">
                  <a:pos x="494" y="640"/>
                </a:cxn>
                <a:cxn ang="0">
                  <a:pos x="521" y="606"/>
                </a:cxn>
                <a:cxn ang="0">
                  <a:pos x="546" y="570"/>
                </a:cxn>
                <a:cxn ang="0">
                  <a:pos x="568" y="534"/>
                </a:cxn>
                <a:cxn ang="0">
                  <a:pos x="609" y="455"/>
                </a:cxn>
                <a:cxn ang="0">
                  <a:pos x="656" y="330"/>
                </a:cxn>
                <a:cxn ang="0">
                  <a:pos x="688" y="200"/>
                </a:cxn>
                <a:cxn ang="0">
                  <a:pos x="712" y="67"/>
                </a:cxn>
                <a:cxn ang="0">
                  <a:pos x="721" y="0"/>
                </a:cxn>
                <a:cxn ang="0">
                  <a:pos x="721" y="0"/>
                </a:cxn>
                <a:cxn ang="0">
                  <a:pos x="721" y="0"/>
                </a:cxn>
              </a:cxnLst>
              <a:rect l="0" t="0" r="r" b="b"/>
              <a:pathLst>
                <a:path w="721" h="929">
                  <a:moveTo>
                    <a:pt x="721" y="0"/>
                  </a:moveTo>
                  <a:lnTo>
                    <a:pt x="709" y="64"/>
                  </a:lnTo>
                  <a:lnTo>
                    <a:pt x="696" y="126"/>
                  </a:lnTo>
                  <a:lnTo>
                    <a:pt x="679" y="189"/>
                  </a:lnTo>
                  <a:lnTo>
                    <a:pt x="661" y="251"/>
                  </a:lnTo>
                  <a:lnTo>
                    <a:pt x="639" y="311"/>
                  </a:lnTo>
                  <a:lnTo>
                    <a:pt x="614" y="371"/>
                  </a:lnTo>
                  <a:lnTo>
                    <a:pt x="588" y="430"/>
                  </a:lnTo>
                  <a:lnTo>
                    <a:pt x="558" y="487"/>
                  </a:lnTo>
                  <a:lnTo>
                    <a:pt x="534" y="527"/>
                  </a:lnTo>
                  <a:lnTo>
                    <a:pt x="509" y="566"/>
                  </a:lnTo>
                  <a:lnTo>
                    <a:pt x="483" y="602"/>
                  </a:lnTo>
                  <a:lnTo>
                    <a:pt x="454" y="637"/>
                  </a:lnTo>
                  <a:lnTo>
                    <a:pt x="424" y="671"/>
                  </a:lnTo>
                  <a:lnTo>
                    <a:pt x="393" y="702"/>
                  </a:lnTo>
                  <a:lnTo>
                    <a:pt x="359" y="732"/>
                  </a:lnTo>
                  <a:lnTo>
                    <a:pt x="326" y="760"/>
                  </a:lnTo>
                  <a:lnTo>
                    <a:pt x="289" y="787"/>
                  </a:lnTo>
                  <a:lnTo>
                    <a:pt x="252" y="811"/>
                  </a:lnTo>
                  <a:lnTo>
                    <a:pt x="213" y="834"/>
                  </a:lnTo>
                  <a:lnTo>
                    <a:pt x="173" y="855"/>
                  </a:lnTo>
                  <a:lnTo>
                    <a:pt x="132" y="875"/>
                  </a:lnTo>
                  <a:lnTo>
                    <a:pt x="91" y="891"/>
                  </a:lnTo>
                  <a:lnTo>
                    <a:pt x="47" y="907"/>
                  </a:lnTo>
                  <a:lnTo>
                    <a:pt x="3" y="921"/>
                  </a:lnTo>
                  <a:lnTo>
                    <a:pt x="1" y="922"/>
                  </a:lnTo>
                  <a:lnTo>
                    <a:pt x="0" y="925"/>
                  </a:lnTo>
                  <a:lnTo>
                    <a:pt x="0" y="927"/>
                  </a:lnTo>
                  <a:lnTo>
                    <a:pt x="1" y="929"/>
                  </a:lnTo>
                  <a:lnTo>
                    <a:pt x="25" y="924"/>
                  </a:lnTo>
                  <a:lnTo>
                    <a:pt x="48" y="919"/>
                  </a:lnTo>
                  <a:lnTo>
                    <a:pt x="72" y="914"/>
                  </a:lnTo>
                  <a:lnTo>
                    <a:pt x="96" y="906"/>
                  </a:lnTo>
                  <a:lnTo>
                    <a:pt x="120" y="900"/>
                  </a:lnTo>
                  <a:lnTo>
                    <a:pt x="142" y="891"/>
                  </a:lnTo>
                  <a:lnTo>
                    <a:pt x="166" y="884"/>
                  </a:lnTo>
                  <a:lnTo>
                    <a:pt x="188" y="874"/>
                  </a:lnTo>
                  <a:lnTo>
                    <a:pt x="211" y="864"/>
                  </a:lnTo>
                  <a:lnTo>
                    <a:pt x="233" y="854"/>
                  </a:lnTo>
                  <a:lnTo>
                    <a:pt x="254" y="842"/>
                  </a:lnTo>
                  <a:lnTo>
                    <a:pt x="276" y="831"/>
                  </a:lnTo>
                  <a:lnTo>
                    <a:pt x="297" y="817"/>
                  </a:lnTo>
                  <a:lnTo>
                    <a:pt x="317" y="805"/>
                  </a:lnTo>
                  <a:lnTo>
                    <a:pt x="337" y="791"/>
                  </a:lnTo>
                  <a:lnTo>
                    <a:pt x="357" y="776"/>
                  </a:lnTo>
                  <a:lnTo>
                    <a:pt x="374" y="762"/>
                  </a:lnTo>
                  <a:lnTo>
                    <a:pt x="391" y="749"/>
                  </a:lnTo>
                  <a:lnTo>
                    <a:pt x="407" y="735"/>
                  </a:lnTo>
                  <a:lnTo>
                    <a:pt x="422" y="720"/>
                  </a:lnTo>
                  <a:lnTo>
                    <a:pt x="438" y="705"/>
                  </a:lnTo>
                  <a:lnTo>
                    <a:pt x="452" y="689"/>
                  </a:lnTo>
                  <a:lnTo>
                    <a:pt x="467" y="674"/>
                  </a:lnTo>
                  <a:lnTo>
                    <a:pt x="481" y="656"/>
                  </a:lnTo>
                  <a:lnTo>
                    <a:pt x="494" y="640"/>
                  </a:lnTo>
                  <a:lnTo>
                    <a:pt x="508" y="624"/>
                  </a:lnTo>
                  <a:lnTo>
                    <a:pt x="521" y="606"/>
                  </a:lnTo>
                  <a:lnTo>
                    <a:pt x="533" y="589"/>
                  </a:lnTo>
                  <a:lnTo>
                    <a:pt x="546" y="570"/>
                  </a:lnTo>
                  <a:lnTo>
                    <a:pt x="557" y="552"/>
                  </a:lnTo>
                  <a:lnTo>
                    <a:pt x="568" y="534"/>
                  </a:lnTo>
                  <a:lnTo>
                    <a:pt x="578" y="515"/>
                  </a:lnTo>
                  <a:lnTo>
                    <a:pt x="609" y="455"/>
                  </a:lnTo>
                  <a:lnTo>
                    <a:pt x="634" y="392"/>
                  </a:lnTo>
                  <a:lnTo>
                    <a:pt x="656" y="330"/>
                  </a:lnTo>
                  <a:lnTo>
                    <a:pt x="674" y="265"/>
                  </a:lnTo>
                  <a:lnTo>
                    <a:pt x="688" y="200"/>
                  </a:lnTo>
                  <a:lnTo>
                    <a:pt x="701" y="134"/>
                  </a:lnTo>
                  <a:lnTo>
                    <a:pt x="712" y="67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1126" y="3679"/>
              <a:ext cx="25" cy="41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99" y="30"/>
                </a:cxn>
                <a:cxn ang="0">
                  <a:pos x="93" y="58"/>
                </a:cxn>
                <a:cxn ang="0">
                  <a:pos x="83" y="84"/>
                </a:cxn>
                <a:cxn ang="0">
                  <a:pos x="67" y="109"/>
                </a:cxn>
                <a:cxn ang="0">
                  <a:pos x="60" y="117"/>
                </a:cxn>
                <a:cxn ang="0">
                  <a:pos x="55" y="125"/>
                </a:cxn>
                <a:cxn ang="0">
                  <a:pos x="48" y="133"/>
                </a:cxn>
                <a:cxn ang="0">
                  <a:pos x="42" y="140"/>
                </a:cxn>
                <a:cxn ang="0">
                  <a:pos x="34" y="147"/>
                </a:cxn>
                <a:cxn ang="0">
                  <a:pos x="25" y="152"/>
                </a:cxn>
                <a:cxn ang="0">
                  <a:pos x="17" y="154"/>
                </a:cxn>
                <a:cxn ang="0">
                  <a:pos x="7" y="157"/>
                </a:cxn>
                <a:cxn ang="0">
                  <a:pos x="4" y="157"/>
                </a:cxn>
                <a:cxn ang="0">
                  <a:pos x="2" y="159"/>
                </a:cxn>
                <a:cxn ang="0">
                  <a:pos x="0" y="160"/>
                </a:cxn>
                <a:cxn ang="0">
                  <a:pos x="2" y="163"/>
                </a:cxn>
                <a:cxn ang="0">
                  <a:pos x="10" y="167"/>
                </a:cxn>
                <a:cxn ang="0">
                  <a:pos x="19" y="167"/>
                </a:cxn>
                <a:cxn ang="0">
                  <a:pos x="28" y="162"/>
                </a:cxn>
                <a:cxn ang="0">
                  <a:pos x="37" y="155"/>
                </a:cxn>
                <a:cxn ang="0">
                  <a:pos x="45" y="148"/>
                </a:cxn>
                <a:cxn ang="0">
                  <a:pos x="53" y="139"/>
                </a:cxn>
                <a:cxn ang="0">
                  <a:pos x="59" y="132"/>
                </a:cxn>
                <a:cxn ang="0">
                  <a:pos x="64" y="125"/>
                </a:cxn>
                <a:cxn ang="0">
                  <a:pos x="74" y="112"/>
                </a:cxn>
                <a:cxn ang="0">
                  <a:pos x="82" y="97"/>
                </a:cxn>
                <a:cxn ang="0">
                  <a:pos x="88" y="82"/>
                </a:cxn>
                <a:cxn ang="0">
                  <a:pos x="94" y="67"/>
                </a:cxn>
                <a:cxn ang="0">
                  <a:pos x="98" y="50"/>
                </a:cxn>
                <a:cxn ang="0">
                  <a:pos x="100" y="34"/>
                </a:cxn>
                <a:cxn ang="0">
                  <a:pos x="102" y="18"/>
                </a:cxn>
                <a:cxn ang="0">
                  <a:pos x="102" y="0"/>
                </a:cxn>
                <a:cxn ang="0">
                  <a:pos x="102" y="0"/>
                </a:cxn>
                <a:cxn ang="0">
                  <a:pos x="102" y="0"/>
                </a:cxn>
                <a:cxn ang="0">
                  <a:pos x="102" y="0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67">
                  <a:moveTo>
                    <a:pt x="102" y="0"/>
                  </a:moveTo>
                  <a:lnTo>
                    <a:pt x="99" y="30"/>
                  </a:lnTo>
                  <a:lnTo>
                    <a:pt x="93" y="58"/>
                  </a:lnTo>
                  <a:lnTo>
                    <a:pt x="83" y="84"/>
                  </a:lnTo>
                  <a:lnTo>
                    <a:pt x="67" y="109"/>
                  </a:lnTo>
                  <a:lnTo>
                    <a:pt x="60" y="117"/>
                  </a:lnTo>
                  <a:lnTo>
                    <a:pt x="55" y="125"/>
                  </a:lnTo>
                  <a:lnTo>
                    <a:pt x="48" y="133"/>
                  </a:lnTo>
                  <a:lnTo>
                    <a:pt x="42" y="140"/>
                  </a:lnTo>
                  <a:lnTo>
                    <a:pt x="34" y="147"/>
                  </a:lnTo>
                  <a:lnTo>
                    <a:pt x="25" y="152"/>
                  </a:lnTo>
                  <a:lnTo>
                    <a:pt x="17" y="154"/>
                  </a:lnTo>
                  <a:lnTo>
                    <a:pt x="7" y="157"/>
                  </a:lnTo>
                  <a:lnTo>
                    <a:pt x="4" y="157"/>
                  </a:lnTo>
                  <a:lnTo>
                    <a:pt x="2" y="159"/>
                  </a:lnTo>
                  <a:lnTo>
                    <a:pt x="0" y="160"/>
                  </a:lnTo>
                  <a:lnTo>
                    <a:pt x="2" y="163"/>
                  </a:lnTo>
                  <a:lnTo>
                    <a:pt x="10" y="167"/>
                  </a:lnTo>
                  <a:lnTo>
                    <a:pt x="19" y="167"/>
                  </a:lnTo>
                  <a:lnTo>
                    <a:pt x="28" y="162"/>
                  </a:lnTo>
                  <a:lnTo>
                    <a:pt x="37" y="155"/>
                  </a:lnTo>
                  <a:lnTo>
                    <a:pt x="45" y="148"/>
                  </a:lnTo>
                  <a:lnTo>
                    <a:pt x="53" y="139"/>
                  </a:lnTo>
                  <a:lnTo>
                    <a:pt x="59" y="132"/>
                  </a:lnTo>
                  <a:lnTo>
                    <a:pt x="64" y="125"/>
                  </a:lnTo>
                  <a:lnTo>
                    <a:pt x="74" y="112"/>
                  </a:lnTo>
                  <a:lnTo>
                    <a:pt x="82" y="97"/>
                  </a:lnTo>
                  <a:lnTo>
                    <a:pt x="88" y="82"/>
                  </a:lnTo>
                  <a:lnTo>
                    <a:pt x="94" y="67"/>
                  </a:lnTo>
                  <a:lnTo>
                    <a:pt x="98" y="50"/>
                  </a:lnTo>
                  <a:lnTo>
                    <a:pt x="100" y="34"/>
                  </a:lnTo>
                  <a:lnTo>
                    <a:pt x="102" y="18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1130" y="3688"/>
              <a:ext cx="32" cy="56"/>
            </a:xfrm>
            <a:custGeom>
              <a:avLst/>
              <a:gdLst/>
              <a:ahLst/>
              <a:cxnLst>
                <a:cxn ang="0">
                  <a:pos x="132" y="0"/>
                </a:cxn>
                <a:cxn ang="0">
                  <a:pos x="130" y="19"/>
                </a:cxn>
                <a:cxn ang="0">
                  <a:pos x="128" y="38"/>
                </a:cxn>
                <a:cxn ang="0">
                  <a:pos x="125" y="57"/>
                </a:cxn>
                <a:cxn ang="0">
                  <a:pos x="122" y="74"/>
                </a:cxn>
                <a:cxn ang="0">
                  <a:pos x="115" y="92"/>
                </a:cxn>
                <a:cxn ang="0">
                  <a:pos x="108" y="109"/>
                </a:cxn>
                <a:cxn ang="0">
                  <a:pos x="99" y="125"/>
                </a:cxn>
                <a:cxn ang="0">
                  <a:pos x="88" y="140"/>
                </a:cxn>
                <a:cxn ang="0">
                  <a:pos x="78" y="150"/>
                </a:cxn>
                <a:cxn ang="0">
                  <a:pos x="68" y="159"/>
                </a:cxn>
                <a:cxn ang="0">
                  <a:pos x="57" y="168"/>
                </a:cxn>
                <a:cxn ang="0">
                  <a:pos x="45" y="175"/>
                </a:cxn>
                <a:cxn ang="0">
                  <a:pos x="34" y="184"/>
                </a:cxn>
                <a:cxn ang="0">
                  <a:pos x="23" y="193"/>
                </a:cxn>
                <a:cxn ang="0">
                  <a:pos x="13" y="202"/>
                </a:cxn>
                <a:cxn ang="0">
                  <a:pos x="4" y="212"/>
                </a:cxn>
                <a:cxn ang="0">
                  <a:pos x="2" y="215"/>
                </a:cxn>
                <a:cxn ang="0">
                  <a:pos x="0" y="222"/>
                </a:cxn>
                <a:cxn ang="0">
                  <a:pos x="0" y="227"/>
                </a:cxn>
                <a:cxn ang="0">
                  <a:pos x="4" y="228"/>
                </a:cxn>
                <a:cxn ang="0">
                  <a:pos x="19" y="223"/>
                </a:cxn>
                <a:cxn ang="0">
                  <a:pos x="34" y="215"/>
                </a:cxn>
                <a:cxn ang="0">
                  <a:pos x="49" y="204"/>
                </a:cxn>
                <a:cxn ang="0">
                  <a:pos x="63" y="192"/>
                </a:cxn>
                <a:cxn ang="0">
                  <a:pos x="75" y="178"/>
                </a:cxn>
                <a:cxn ang="0">
                  <a:pos x="88" y="163"/>
                </a:cxn>
                <a:cxn ang="0">
                  <a:pos x="98" y="148"/>
                </a:cxn>
                <a:cxn ang="0">
                  <a:pos x="105" y="135"/>
                </a:cxn>
                <a:cxn ang="0">
                  <a:pos x="119" y="104"/>
                </a:cxn>
                <a:cxn ang="0">
                  <a:pos x="128" y="69"/>
                </a:cxn>
                <a:cxn ang="0">
                  <a:pos x="132" y="35"/>
                </a:cxn>
                <a:cxn ang="0">
                  <a:pos x="132" y="0"/>
                </a:cxn>
                <a:cxn ang="0">
                  <a:pos x="132" y="0"/>
                </a:cxn>
                <a:cxn ang="0">
                  <a:pos x="132" y="0"/>
                </a:cxn>
                <a:cxn ang="0">
                  <a:pos x="132" y="0"/>
                </a:cxn>
                <a:cxn ang="0">
                  <a:pos x="132" y="0"/>
                </a:cxn>
                <a:cxn ang="0">
                  <a:pos x="132" y="0"/>
                </a:cxn>
              </a:cxnLst>
              <a:rect l="0" t="0" r="r" b="b"/>
              <a:pathLst>
                <a:path w="132" h="228">
                  <a:moveTo>
                    <a:pt x="132" y="0"/>
                  </a:moveTo>
                  <a:lnTo>
                    <a:pt x="130" y="19"/>
                  </a:lnTo>
                  <a:lnTo>
                    <a:pt x="128" y="38"/>
                  </a:lnTo>
                  <a:lnTo>
                    <a:pt x="125" y="57"/>
                  </a:lnTo>
                  <a:lnTo>
                    <a:pt x="122" y="74"/>
                  </a:lnTo>
                  <a:lnTo>
                    <a:pt x="115" y="92"/>
                  </a:lnTo>
                  <a:lnTo>
                    <a:pt x="108" y="109"/>
                  </a:lnTo>
                  <a:lnTo>
                    <a:pt x="99" y="125"/>
                  </a:lnTo>
                  <a:lnTo>
                    <a:pt x="88" y="140"/>
                  </a:lnTo>
                  <a:lnTo>
                    <a:pt x="78" y="150"/>
                  </a:lnTo>
                  <a:lnTo>
                    <a:pt x="68" y="159"/>
                  </a:lnTo>
                  <a:lnTo>
                    <a:pt x="57" y="168"/>
                  </a:lnTo>
                  <a:lnTo>
                    <a:pt x="45" y="175"/>
                  </a:lnTo>
                  <a:lnTo>
                    <a:pt x="34" y="184"/>
                  </a:lnTo>
                  <a:lnTo>
                    <a:pt x="23" y="193"/>
                  </a:lnTo>
                  <a:lnTo>
                    <a:pt x="13" y="202"/>
                  </a:lnTo>
                  <a:lnTo>
                    <a:pt x="4" y="212"/>
                  </a:lnTo>
                  <a:lnTo>
                    <a:pt x="2" y="215"/>
                  </a:lnTo>
                  <a:lnTo>
                    <a:pt x="0" y="222"/>
                  </a:lnTo>
                  <a:lnTo>
                    <a:pt x="0" y="227"/>
                  </a:lnTo>
                  <a:lnTo>
                    <a:pt x="4" y="228"/>
                  </a:lnTo>
                  <a:lnTo>
                    <a:pt x="19" y="223"/>
                  </a:lnTo>
                  <a:lnTo>
                    <a:pt x="34" y="215"/>
                  </a:lnTo>
                  <a:lnTo>
                    <a:pt x="49" y="204"/>
                  </a:lnTo>
                  <a:lnTo>
                    <a:pt x="63" y="192"/>
                  </a:lnTo>
                  <a:lnTo>
                    <a:pt x="75" y="178"/>
                  </a:lnTo>
                  <a:lnTo>
                    <a:pt x="88" y="163"/>
                  </a:lnTo>
                  <a:lnTo>
                    <a:pt x="98" y="148"/>
                  </a:lnTo>
                  <a:lnTo>
                    <a:pt x="105" y="135"/>
                  </a:lnTo>
                  <a:lnTo>
                    <a:pt x="119" y="104"/>
                  </a:lnTo>
                  <a:lnTo>
                    <a:pt x="128" y="69"/>
                  </a:lnTo>
                  <a:lnTo>
                    <a:pt x="132" y="35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1057" y="3584"/>
              <a:ext cx="94" cy="107"/>
            </a:xfrm>
            <a:custGeom>
              <a:avLst/>
              <a:gdLst/>
              <a:ahLst/>
              <a:cxnLst>
                <a:cxn ang="0">
                  <a:pos x="366" y="413"/>
                </a:cxn>
                <a:cxn ang="0">
                  <a:pos x="346" y="385"/>
                </a:cxn>
                <a:cxn ang="0">
                  <a:pos x="329" y="355"/>
                </a:cxn>
                <a:cxn ang="0">
                  <a:pos x="311" y="325"/>
                </a:cxn>
                <a:cxn ang="0">
                  <a:pos x="298" y="288"/>
                </a:cxn>
                <a:cxn ang="0">
                  <a:pos x="290" y="246"/>
                </a:cxn>
                <a:cxn ang="0">
                  <a:pos x="281" y="206"/>
                </a:cxn>
                <a:cxn ang="0">
                  <a:pos x="268" y="170"/>
                </a:cxn>
                <a:cxn ang="0">
                  <a:pos x="251" y="146"/>
                </a:cxn>
                <a:cxn ang="0">
                  <a:pos x="239" y="132"/>
                </a:cxn>
                <a:cxn ang="0">
                  <a:pos x="224" y="120"/>
                </a:cxn>
                <a:cxn ang="0">
                  <a:pos x="210" y="106"/>
                </a:cxn>
                <a:cxn ang="0">
                  <a:pos x="198" y="93"/>
                </a:cxn>
                <a:cxn ang="0">
                  <a:pos x="185" y="83"/>
                </a:cxn>
                <a:cxn ang="0">
                  <a:pos x="173" y="76"/>
                </a:cxn>
                <a:cxn ang="0">
                  <a:pos x="159" y="68"/>
                </a:cxn>
                <a:cxn ang="0">
                  <a:pos x="133" y="58"/>
                </a:cxn>
                <a:cxn ang="0">
                  <a:pos x="95" y="45"/>
                </a:cxn>
                <a:cxn ang="0">
                  <a:pos x="58" y="30"/>
                </a:cxn>
                <a:cxn ang="0">
                  <a:pos x="23" y="11"/>
                </a:cxn>
                <a:cxn ang="0">
                  <a:pos x="4" y="1"/>
                </a:cxn>
                <a:cxn ang="0">
                  <a:pos x="0" y="7"/>
                </a:cxn>
                <a:cxn ang="0">
                  <a:pos x="14" y="21"/>
                </a:cxn>
                <a:cxn ang="0">
                  <a:pos x="43" y="41"/>
                </a:cxn>
                <a:cxn ang="0">
                  <a:pos x="71" y="57"/>
                </a:cxn>
                <a:cxn ang="0">
                  <a:pos x="103" y="72"/>
                </a:cxn>
                <a:cxn ang="0">
                  <a:pos x="129" y="82"/>
                </a:cxn>
                <a:cxn ang="0">
                  <a:pos x="148" y="90"/>
                </a:cxn>
                <a:cxn ang="0">
                  <a:pos x="166" y="98"/>
                </a:cxn>
                <a:cxn ang="0">
                  <a:pos x="183" y="110"/>
                </a:cxn>
                <a:cxn ang="0">
                  <a:pos x="198" y="123"/>
                </a:cxn>
                <a:cxn ang="0">
                  <a:pos x="213" y="135"/>
                </a:cxn>
                <a:cxn ang="0">
                  <a:pos x="228" y="146"/>
                </a:cxn>
                <a:cxn ang="0">
                  <a:pos x="243" y="157"/>
                </a:cxn>
                <a:cxn ang="0">
                  <a:pos x="264" y="178"/>
                </a:cxn>
                <a:cxn ang="0">
                  <a:pos x="279" y="216"/>
                </a:cxn>
                <a:cxn ang="0">
                  <a:pos x="286" y="258"/>
                </a:cxn>
                <a:cxn ang="0">
                  <a:pos x="295" y="298"/>
                </a:cxn>
                <a:cxn ang="0">
                  <a:pos x="310" y="332"/>
                </a:cxn>
                <a:cxn ang="0">
                  <a:pos x="328" y="361"/>
                </a:cxn>
                <a:cxn ang="0">
                  <a:pos x="346" y="388"/>
                </a:cxn>
                <a:cxn ang="0">
                  <a:pos x="366" y="415"/>
                </a:cxn>
                <a:cxn ang="0">
                  <a:pos x="378" y="428"/>
                </a:cxn>
                <a:cxn ang="0">
                  <a:pos x="378" y="428"/>
                </a:cxn>
                <a:cxn ang="0">
                  <a:pos x="378" y="427"/>
                </a:cxn>
              </a:cxnLst>
              <a:rect l="0" t="0" r="r" b="b"/>
              <a:pathLst>
                <a:path w="378" h="428">
                  <a:moveTo>
                    <a:pt x="378" y="427"/>
                  </a:moveTo>
                  <a:lnTo>
                    <a:pt x="366" y="413"/>
                  </a:lnTo>
                  <a:lnTo>
                    <a:pt x="356" y="400"/>
                  </a:lnTo>
                  <a:lnTo>
                    <a:pt x="346" y="385"/>
                  </a:lnTo>
                  <a:lnTo>
                    <a:pt x="338" y="370"/>
                  </a:lnTo>
                  <a:lnTo>
                    <a:pt x="329" y="355"/>
                  </a:lnTo>
                  <a:lnTo>
                    <a:pt x="320" y="340"/>
                  </a:lnTo>
                  <a:lnTo>
                    <a:pt x="311" y="325"/>
                  </a:lnTo>
                  <a:lnTo>
                    <a:pt x="304" y="308"/>
                  </a:lnTo>
                  <a:lnTo>
                    <a:pt x="298" y="288"/>
                  </a:lnTo>
                  <a:lnTo>
                    <a:pt x="294" y="267"/>
                  </a:lnTo>
                  <a:lnTo>
                    <a:pt x="290" y="246"/>
                  </a:lnTo>
                  <a:lnTo>
                    <a:pt x="286" y="225"/>
                  </a:lnTo>
                  <a:lnTo>
                    <a:pt x="281" y="206"/>
                  </a:lnTo>
                  <a:lnTo>
                    <a:pt x="275" y="187"/>
                  </a:lnTo>
                  <a:lnTo>
                    <a:pt x="268" y="170"/>
                  </a:lnTo>
                  <a:lnTo>
                    <a:pt x="258" y="153"/>
                  </a:lnTo>
                  <a:lnTo>
                    <a:pt x="251" y="146"/>
                  </a:lnTo>
                  <a:lnTo>
                    <a:pt x="245" y="140"/>
                  </a:lnTo>
                  <a:lnTo>
                    <a:pt x="239" y="132"/>
                  </a:lnTo>
                  <a:lnTo>
                    <a:pt x="231" y="126"/>
                  </a:lnTo>
                  <a:lnTo>
                    <a:pt x="224" y="120"/>
                  </a:lnTo>
                  <a:lnTo>
                    <a:pt x="218" y="113"/>
                  </a:lnTo>
                  <a:lnTo>
                    <a:pt x="210" y="106"/>
                  </a:lnTo>
                  <a:lnTo>
                    <a:pt x="204" y="100"/>
                  </a:lnTo>
                  <a:lnTo>
                    <a:pt x="198" y="93"/>
                  </a:lnTo>
                  <a:lnTo>
                    <a:pt x="191" y="88"/>
                  </a:lnTo>
                  <a:lnTo>
                    <a:pt x="185" y="83"/>
                  </a:lnTo>
                  <a:lnTo>
                    <a:pt x="179" y="80"/>
                  </a:lnTo>
                  <a:lnTo>
                    <a:pt x="173" y="76"/>
                  </a:lnTo>
                  <a:lnTo>
                    <a:pt x="165" y="72"/>
                  </a:lnTo>
                  <a:lnTo>
                    <a:pt x="159" y="68"/>
                  </a:lnTo>
                  <a:lnTo>
                    <a:pt x="151" y="66"/>
                  </a:lnTo>
                  <a:lnTo>
                    <a:pt x="133" y="58"/>
                  </a:lnTo>
                  <a:lnTo>
                    <a:pt x="114" y="51"/>
                  </a:lnTo>
                  <a:lnTo>
                    <a:pt x="95" y="45"/>
                  </a:lnTo>
                  <a:lnTo>
                    <a:pt x="76" y="37"/>
                  </a:lnTo>
                  <a:lnTo>
                    <a:pt x="58" y="30"/>
                  </a:lnTo>
                  <a:lnTo>
                    <a:pt x="40" y="21"/>
                  </a:lnTo>
                  <a:lnTo>
                    <a:pt x="23" y="11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2" y="10"/>
                  </a:lnTo>
                  <a:lnTo>
                    <a:pt x="14" y="21"/>
                  </a:lnTo>
                  <a:lnTo>
                    <a:pt x="28" y="31"/>
                  </a:lnTo>
                  <a:lnTo>
                    <a:pt x="43" y="41"/>
                  </a:lnTo>
                  <a:lnTo>
                    <a:pt x="56" y="50"/>
                  </a:lnTo>
                  <a:lnTo>
                    <a:pt x="71" y="57"/>
                  </a:lnTo>
                  <a:lnTo>
                    <a:pt x="88" y="65"/>
                  </a:lnTo>
                  <a:lnTo>
                    <a:pt x="103" y="72"/>
                  </a:lnTo>
                  <a:lnTo>
                    <a:pt x="119" y="78"/>
                  </a:lnTo>
                  <a:lnTo>
                    <a:pt x="129" y="82"/>
                  </a:lnTo>
                  <a:lnTo>
                    <a:pt x="139" y="86"/>
                  </a:lnTo>
                  <a:lnTo>
                    <a:pt x="148" y="90"/>
                  </a:lnTo>
                  <a:lnTo>
                    <a:pt x="158" y="93"/>
                  </a:lnTo>
                  <a:lnTo>
                    <a:pt x="166" y="98"/>
                  </a:lnTo>
                  <a:lnTo>
                    <a:pt x="175" y="103"/>
                  </a:lnTo>
                  <a:lnTo>
                    <a:pt x="183" y="110"/>
                  </a:lnTo>
                  <a:lnTo>
                    <a:pt x="191" y="117"/>
                  </a:lnTo>
                  <a:lnTo>
                    <a:pt x="198" y="123"/>
                  </a:lnTo>
                  <a:lnTo>
                    <a:pt x="205" y="130"/>
                  </a:lnTo>
                  <a:lnTo>
                    <a:pt x="213" y="135"/>
                  </a:lnTo>
                  <a:lnTo>
                    <a:pt x="220" y="141"/>
                  </a:lnTo>
                  <a:lnTo>
                    <a:pt x="228" y="146"/>
                  </a:lnTo>
                  <a:lnTo>
                    <a:pt x="235" y="152"/>
                  </a:lnTo>
                  <a:lnTo>
                    <a:pt x="243" y="157"/>
                  </a:lnTo>
                  <a:lnTo>
                    <a:pt x="250" y="163"/>
                  </a:lnTo>
                  <a:lnTo>
                    <a:pt x="264" y="178"/>
                  </a:lnTo>
                  <a:lnTo>
                    <a:pt x="273" y="197"/>
                  </a:lnTo>
                  <a:lnTo>
                    <a:pt x="279" y="216"/>
                  </a:lnTo>
                  <a:lnTo>
                    <a:pt x="284" y="237"/>
                  </a:lnTo>
                  <a:lnTo>
                    <a:pt x="286" y="258"/>
                  </a:lnTo>
                  <a:lnTo>
                    <a:pt x="290" y="278"/>
                  </a:lnTo>
                  <a:lnTo>
                    <a:pt x="295" y="298"/>
                  </a:lnTo>
                  <a:lnTo>
                    <a:pt x="303" y="317"/>
                  </a:lnTo>
                  <a:lnTo>
                    <a:pt x="310" y="332"/>
                  </a:lnTo>
                  <a:lnTo>
                    <a:pt x="319" y="346"/>
                  </a:lnTo>
                  <a:lnTo>
                    <a:pt x="328" y="361"/>
                  </a:lnTo>
                  <a:lnTo>
                    <a:pt x="336" y="375"/>
                  </a:lnTo>
                  <a:lnTo>
                    <a:pt x="346" y="388"/>
                  </a:lnTo>
                  <a:lnTo>
                    <a:pt x="355" y="402"/>
                  </a:lnTo>
                  <a:lnTo>
                    <a:pt x="366" y="415"/>
                  </a:lnTo>
                  <a:lnTo>
                    <a:pt x="378" y="428"/>
                  </a:lnTo>
                  <a:lnTo>
                    <a:pt x="378" y="428"/>
                  </a:lnTo>
                  <a:lnTo>
                    <a:pt x="378" y="428"/>
                  </a:lnTo>
                  <a:lnTo>
                    <a:pt x="378" y="428"/>
                  </a:lnTo>
                  <a:lnTo>
                    <a:pt x="378" y="427"/>
                  </a:lnTo>
                  <a:lnTo>
                    <a:pt x="378" y="4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1086" y="3652"/>
              <a:ext cx="50" cy="64"/>
            </a:xfrm>
            <a:custGeom>
              <a:avLst/>
              <a:gdLst/>
              <a:ahLst/>
              <a:cxnLst>
                <a:cxn ang="0">
                  <a:pos x="5" y="21"/>
                </a:cxn>
                <a:cxn ang="0">
                  <a:pos x="8" y="64"/>
                </a:cxn>
                <a:cxn ang="0">
                  <a:pos x="10" y="107"/>
                </a:cxn>
                <a:cxn ang="0">
                  <a:pos x="22" y="147"/>
                </a:cxn>
                <a:cxn ang="0">
                  <a:pos x="42" y="175"/>
                </a:cxn>
                <a:cxn ang="0">
                  <a:pos x="58" y="190"/>
                </a:cxn>
                <a:cxn ang="0">
                  <a:pos x="77" y="202"/>
                </a:cxn>
                <a:cxn ang="0">
                  <a:pos x="97" y="212"/>
                </a:cxn>
                <a:cxn ang="0">
                  <a:pos x="112" y="219"/>
                </a:cxn>
                <a:cxn ang="0">
                  <a:pos x="122" y="222"/>
                </a:cxn>
                <a:cxn ang="0">
                  <a:pos x="133" y="225"/>
                </a:cxn>
                <a:cxn ang="0">
                  <a:pos x="144" y="227"/>
                </a:cxn>
                <a:cxn ang="0">
                  <a:pos x="154" y="232"/>
                </a:cxn>
                <a:cxn ang="0">
                  <a:pos x="164" y="240"/>
                </a:cxn>
                <a:cxn ang="0">
                  <a:pos x="175" y="247"/>
                </a:cxn>
                <a:cxn ang="0">
                  <a:pos x="185" y="254"/>
                </a:cxn>
                <a:cxn ang="0">
                  <a:pos x="194" y="257"/>
                </a:cxn>
                <a:cxn ang="0">
                  <a:pos x="199" y="252"/>
                </a:cxn>
                <a:cxn ang="0">
                  <a:pos x="192" y="241"/>
                </a:cxn>
                <a:cxn ang="0">
                  <a:pos x="182" y="227"/>
                </a:cxn>
                <a:cxn ang="0">
                  <a:pos x="170" y="214"/>
                </a:cxn>
                <a:cxn ang="0">
                  <a:pos x="157" y="202"/>
                </a:cxn>
                <a:cxn ang="0">
                  <a:pos x="137" y="194"/>
                </a:cxn>
                <a:cxn ang="0">
                  <a:pos x="117" y="185"/>
                </a:cxn>
                <a:cxn ang="0">
                  <a:pos x="97" y="175"/>
                </a:cxn>
                <a:cxn ang="0">
                  <a:pos x="78" y="162"/>
                </a:cxn>
                <a:cxn ang="0">
                  <a:pos x="53" y="139"/>
                </a:cxn>
                <a:cxn ang="0">
                  <a:pos x="32" y="102"/>
                </a:cxn>
                <a:cxn ang="0">
                  <a:pos x="20" y="62"/>
                </a:cxn>
                <a:cxn ang="0">
                  <a:pos x="9" y="2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99" h="257">
                  <a:moveTo>
                    <a:pt x="0" y="0"/>
                  </a:moveTo>
                  <a:lnTo>
                    <a:pt x="5" y="21"/>
                  </a:lnTo>
                  <a:lnTo>
                    <a:pt x="7" y="42"/>
                  </a:lnTo>
                  <a:lnTo>
                    <a:pt x="8" y="64"/>
                  </a:lnTo>
                  <a:lnTo>
                    <a:pt x="9" y="86"/>
                  </a:lnTo>
                  <a:lnTo>
                    <a:pt x="10" y="107"/>
                  </a:lnTo>
                  <a:lnTo>
                    <a:pt x="15" y="127"/>
                  </a:lnTo>
                  <a:lnTo>
                    <a:pt x="22" y="147"/>
                  </a:lnTo>
                  <a:lnTo>
                    <a:pt x="34" y="166"/>
                  </a:lnTo>
                  <a:lnTo>
                    <a:pt x="42" y="175"/>
                  </a:lnTo>
                  <a:lnTo>
                    <a:pt x="50" y="182"/>
                  </a:lnTo>
                  <a:lnTo>
                    <a:pt x="58" y="190"/>
                  </a:lnTo>
                  <a:lnTo>
                    <a:pt x="67" y="196"/>
                  </a:lnTo>
                  <a:lnTo>
                    <a:pt x="77" y="202"/>
                  </a:lnTo>
                  <a:lnTo>
                    <a:pt x="85" y="207"/>
                  </a:lnTo>
                  <a:lnTo>
                    <a:pt x="97" y="212"/>
                  </a:lnTo>
                  <a:lnTo>
                    <a:pt x="107" y="217"/>
                  </a:lnTo>
                  <a:lnTo>
                    <a:pt x="112" y="219"/>
                  </a:lnTo>
                  <a:lnTo>
                    <a:pt x="117" y="221"/>
                  </a:lnTo>
                  <a:lnTo>
                    <a:pt x="122" y="222"/>
                  </a:lnTo>
                  <a:lnTo>
                    <a:pt x="128" y="224"/>
                  </a:lnTo>
                  <a:lnTo>
                    <a:pt x="133" y="225"/>
                  </a:lnTo>
                  <a:lnTo>
                    <a:pt x="138" y="226"/>
                  </a:lnTo>
                  <a:lnTo>
                    <a:pt x="144" y="227"/>
                  </a:lnTo>
                  <a:lnTo>
                    <a:pt x="149" y="230"/>
                  </a:lnTo>
                  <a:lnTo>
                    <a:pt x="154" y="232"/>
                  </a:lnTo>
                  <a:lnTo>
                    <a:pt x="159" y="236"/>
                  </a:lnTo>
                  <a:lnTo>
                    <a:pt x="164" y="240"/>
                  </a:lnTo>
                  <a:lnTo>
                    <a:pt x="170" y="244"/>
                  </a:lnTo>
                  <a:lnTo>
                    <a:pt x="175" y="247"/>
                  </a:lnTo>
                  <a:lnTo>
                    <a:pt x="180" y="250"/>
                  </a:lnTo>
                  <a:lnTo>
                    <a:pt x="185" y="254"/>
                  </a:lnTo>
                  <a:lnTo>
                    <a:pt x="190" y="257"/>
                  </a:lnTo>
                  <a:lnTo>
                    <a:pt x="194" y="257"/>
                  </a:lnTo>
                  <a:lnTo>
                    <a:pt x="197" y="255"/>
                  </a:lnTo>
                  <a:lnTo>
                    <a:pt x="199" y="252"/>
                  </a:lnTo>
                  <a:lnTo>
                    <a:pt x="198" y="249"/>
                  </a:lnTo>
                  <a:lnTo>
                    <a:pt x="192" y="241"/>
                  </a:lnTo>
                  <a:lnTo>
                    <a:pt x="187" y="235"/>
                  </a:lnTo>
                  <a:lnTo>
                    <a:pt x="182" y="227"/>
                  </a:lnTo>
                  <a:lnTo>
                    <a:pt x="175" y="220"/>
                  </a:lnTo>
                  <a:lnTo>
                    <a:pt x="170" y="214"/>
                  </a:lnTo>
                  <a:lnTo>
                    <a:pt x="163" y="209"/>
                  </a:lnTo>
                  <a:lnTo>
                    <a:pt x="157" y="202"/>
                  </a:lnTo>
                  <a:lnTo>
                    <a:pt x="148" y="199"/>
                  </a:lnTo>
                  <a:lnTo>
                    <a:pt x="137" y="194"/>
                  </a:lnTo>
                  <a:lnTo>
                    <a:pt x="127" y="189"/>
                  </a:lnTo>
                  <a:lnTo>
                    <a:pt x="117" y="185"/>
                  </a:lnTo>
                  <a:lnTo>
                    <a:pt x="107" y="180"/>
                  </a:lnTo>
                  <a:lnTo>
                    <a:pt x="97" y="175"/>
                  </a:lnTo>
                  <a:lnTo>
                    <a:pt x="87" y="170"/>
                  </a:lnTo>
                  <a:lnTo>
                    <a:pt x="78" y="162"/>
                  </a:lnTo>
                  <a:lnTo>
                    <a:pt x="68" y="155"/>
                  </a:lnTo>
                  <a:lnTo>
                    <a:pt x="53" y="139"/>
                  </a:lnTo>
                  <a:lnTo>
                    <a:pt x="40" y="121"/>
                  </a:lnTo>
                  <a:lnTo>
                    <a:pt x="32" y="102"/>
                  </a:lnTo>
                  <a:lnTo>
                    <a:pt x="25" y="82"/>
                  </a:lnTo>
                  <a:lnTo>
                    <a:pt x="20" y="62"/>
                  </a:lnTo>
                  <a:lnTo>
                    <a:pt x="15" y="41"/>
                  </a:lnTo>
                  <a:lnTo>
                    <a:pt x="9" y="21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1066" y="3641"/>
              <a:ext cx="36" cy="20"/>
            </a:xfrm>
            <a:custGeom>
              <a:avLst/>
              <a:gdLst/>
              <a:ahLst/>
              <a:cxnLst>
                <a:cxn ang="0">
                  <a:pos x="2" y="78"/>
                </a:cxn>
                <a:cxn ang="0">
                  <a:pos x="0" y="63"/>
                </a:cxn>
                <a:cxn ang="0">
                  <a:pos x="5" y="52"/>
                </a:cxn>
                <a:cxn ang="0">
                  <a:pos x="13" y="43"/>
                </a:cxn>
                <a:cxn ang="0">
                  <a:pos x="23" y="38"/>
                </a:cxn>
                <a:cxn ang="0">
                  <a:pos x="35" y="34"/>
                </a:cxn>
                <a:cxn ang="0">
                  <a:pos x="48" y="33"/>
                </a:cxn>
                <a:cxn ang="0">
                  <a:pos x="60" y="30"/>
                </a:cxn>
                <a:cxn ang="0">
                  <a:pos x="71" y="29"/>
                </a:cxn>
                <a:cxn ang="0">
                  <a:pos x="80" y="27"/>
                </a:cxn>
                <a:cxn ang="0">
                  <a:pos x="89" y="24"/>
                </a:cxn>
                <a:cxn ang="0">
                  <a:pos x="98" y="22"/>
                </a:cxn>
                <a:cxn ang="0">
                  <a:pos x="108" y="19"/>
                </a:cxn>
                <a:cxn ang="0">
                  <a:pos x="116" y="17"/>
                </a:cxn>
                <a:cxn ang="0">
                  <a:pos x="125" y="14"/>
                </a:cxn>
                <a:cxn ang="0">
                  <a:pos x="134" y="10"/>
                </a:cxn>
                <a:cxn ang="0">
                  <a:pos x="143" y="8"/>
                </a:cxn>
                <a:cxn ang="0">
                  <a:pos x="145" y="7"/>
                </a:cxn>
                <a:cxn ang="0">
                  <a:pos x="146" y="4"/>
                </a:cxn>
                <a:cxn ang="0">
                  <a:pos x="148" y="2"/>
                </a:cxn>
                <a:cxn ang="0">
                  <a:pos x="145" y="0"/>
                </a:cxn>
                <a:cxn ang="0">
                  <a:pos x="128" y="3"/>
                </a:cxn>
                <a:cxn ang="0">
                  <a:pos x="104" y="5"/>
                </a:cxn>
                <a:cxn ang="0">
                  <a:pos x="78" y="9"/>
                </a:cxn>
                <a:cxn ang="0">
                  <a:pos x="51" y="15"/>
                </a:cxn>
                <a:cxn ang="0">
                  <a:pos x="28" y="25"/>
                </a:cxn>
                <a:cxn ang="0">
                  <a:pos x="10" y="38"/>
                </a:cxn>
                <a:cxn ang="0">
                  <a:pos x="0" y="55"/>
                </a:cxn>
                <a:cxn ang="0">
                  <a:pos x="0" y="78"/>
                </a:cxn>
                <a:cxn ang="0">
                  <a:pos x="0" y="78"/>
                </a:cxn>
                <a:cxn ang="0">
                  <a:pos x="2" y="78"/>
                </a:cxn>
                <a:cxn ang="0">
                  <a:pos x="2" y="78"/>
                </a:cxn>
                <a:cxn ang="0">
                  <a:pos x="2" y="78"/>
                </a:cxn>
                <a:cxn ang="0">
                  <a:pos x="2" y="78"/>
                </a:cxn>
              </a:cxnLst>
              <a:rect l="0" t="0" r="r" b="b"/>
              <a:pathLst>
                <a:path w="148" h="78">
                  <a:moveTo>
                    <a:pt x="2" y="78"/>
                  </a:moveTo>
                  <a:lnTo>
                    <a:pt x="0" y="63"/>
                  </a:lnTo>
                  <a:lnTo>
                    <a:pt x="5" y="52"/>
                  </a:lnTo>
                  <a:lnTo>
                    <a:pt x="13" y="43"/>
                  </a:lnTo>
                  <a:lnTo>
                    <a:pt x="23" y="38"/>
                  </a:lnTo>
                  <a:lnTo>
                    <a:pt x="35" y="34"/>
                  </a:lnTo>
                  <a:lnTo>
                    <a:pt x="48" y="33"/>
                  </a:lnTo>
                  <a:lnTo>
                    <a:pt x="60" y="30"/>
                  </a:lnTo>
                  <a:lnTo>
                    <a:pt x="71" y="29"/>
                  </a:lnTo>
                  <a:lnTo>
                    <a:pt x="80" y="27"/>
                  </a:lnTo>
                  <a:lnTo>
                    <a:pt x="89" y="24"/>
                  </a:lnTo>
                  <a:lnTo>
                    <a:pt x="98" y="22"/>
                  </a:lnTo>
                  <a:lnTo>
                    <a:pt x="108" y="19"/>
                  </a:lnTo>
                  <a:lnTo>
                    <a:pt x="116" y="17"/>
                  </a:lnTo>
                  <a:lnTo>
                    <a:pt x="125" y="14"/>
                  </a:lnTo>
                  <a:lnTo>
                    <a:pt x="134" y="10"/>
                  </a:lnTo>
                  <a:lnTo>
                    <a:pt x="143" y="8"/>
                  </a:lnTo>
                  <a:lnTo>
                    <a:pt x="145" y="7"/>
                  </a:lnTo>
                  <a:lnTo>
                    <a:pt x="146" y="4"/>
                  </a:lnTo>
                  <a:lnTo>
                    <a:pt x="148" y="2"/>
                  </a:lnTo>
                  <a:lnTo>
                    <a:pt x="145" y="0"/>
                  </a:lnTo>
                  <a:lnTo>
                    <a:pt x="128" y="3"/>
                  </a:lnTo>
                  <a:lnTo>
                    <a:pt x="104" y="5"/>
                  </a:lnTo>
                  <a:lnTo>
                    <a:pt x="78" y="9"/>
                  </a:lnTo>
                  <a:lnTo>
                    <a:pt x="51" y="15"/>
                  </a:lnTo>
                  <a:lnTo>
                    <a:pt x="28" y="25"/>
                  </a:lnTo>
                  <a:lnTo>
                    <a:pt x="10" y="38"/>
                  </a:lnTo>
                  <a:lnTo>
                    <a:pt x="0" y="55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2" y="78"/>
                  </a:lnTo>
                  <a:lnTo>
                    <a:pt x="2" y="78"/>
                  </a:lnTo>
                  <a:lnTo>
                    <a:pt x="2" y="78"/>
                  </a:lnTo>
                  <a:lnTo>
                    <a:pt x="2" y="7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1075" y="3656"/>
              <a:ext cx="17" cy="1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6" y="8"/>
                </a:cxn>
                <a:cxn ang="0">
                  <a:pos x="14" y="15"/>
                </a:cxn>
                <a:cxn ang="0">
                  <a:pos x="21" y="21"/>
                </a:cxn>
                <a:cxn ang="0">
                  <a:pos x="30" y="28"/>
                </a:cxn>
                <a:cxn ang="0">
                  <a:pos x="36" y="33"/>
                </a:cxn>
                <a:cxn ang="0">
                  <a:pos x="44" y="38"/>
                </a:cxn>
                <a:cxn ang="0">
                  <a:pos x="51" y="43"/>
                </a:cxn>
                <a:cxn ang="0">
                  <a:pos x="59" y="45"/>
                </a:cxn>
                <a:cxn ang="0">
                  <a:pos x="62" y="45"/>
                </a:cxn>
                <a:cxn ang="0">
                  <a:pos x="66" y="43"/>
                </a:cxn>
                <a:cxn ang="0">
                  <a:pos x="69" y="38"/>
                </a:cxn>
                <a:cxn ang="0">
                  <a:pos x="69" y="34"/>
                </a:cxn>
                <a:cxn ang="0">
                  <a:pos x="69" y="34"/>
                </a:cxn>
                <a:cxn ang="0">
                  <a:pos x="69" y="33"/>
                </a:cxn>
                <a:cxn ang="0">
                  <a:pos x="69" y="33"/>
                </a:cxn>
                <a:cxn ang="0">
                  <a:pos x="69" y="33"/>
                </a:cxn>
                <a:cxn ang="0">
                  <a:pos x="67" y="31"/>
                </a:cxn>
                <a:cxn ang="0">
                  <a:pos x="67" y="30"/>
                </a:cxn>
                <a:cxn ang="0">
                  <a:pos x="66" y="29"/>
                </a:cxn>
                <a:cxn ang="0">
                  <a:pos x="65" y="29"/>
                </a:cxn>
                <a:cxn ang="0">
                  <a:pos x="57" y="26"/>
                </a:cxn>
                <a:cxn ang="0">
                  <a:pos x="50" y="24"/>
                </a:cxn>
                <a:cxn ang="0">
                  <a:pos x="42" y="23"/>
                </a:cxn>
                <a:cxn ang="0">
                  <a:pos x="35" y="20"/>
                </a:cxn>
                <a:cxn ang="0">
                  <a:pos x="25" y="16"/>
                </a:cxn>
                <a:cxn ang="0">
                  <a:pos x="16" y="11"/>
                </a:cxn>
                <a:cxn ang="0">
                  <a:pos x="9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69" h="45">
                  <a:moveTo>
                    <a:pt x="0" y="1"/>
                  </a:moveTo>
                  <a:lnTo>
                    <a:pt x="6" y="8"/>
                  </a:lnTo>
                  <a:lnTo>
                    <a:pt x="14" y="15"/>
                  </a:lnTo>
                  <a:lnTo>
                    <a:pt x="21" y="21"/>
                  </a:lnTo>
                  <a:lnTo>
                    <a:pt x="30" y="28"/>
                  </a:lnTo>
                  <a:lnTo>
                    <a:pt x="36" y="33"/>
                  </a:lnTo>
                  <a:lnTo>
                    <a:pt x="44" y="38"/>
                  </a:lnTo>
                  <a:lnTo>
                    <a:pt x="51" y="43"/>
                  </a:lnTo>
                  <a:lnTo>
                    <a:pt x="59" y="45"/>
                  </a:lnTo>
                  <a:lnTo>
                    <a:pt x="62" y="45"/>
                  </a:lnTo>
                  <a:lnTo>
                    <a:pt x="66" y="43"/>
                  </a:lnTo>
                  <a:lnTo>
                    <a:pt x="69" y="38"/>
                  </a:lnTo>
                  <a:lnTo>
                    <a:pt x="69" y="34"/>
                  </a:lnTo>
                  <a:lnTo>
                    <a:pt x="69" y="34"/>
                  </a:lnTo>
                  <a:lnTo>
                    <a:pt x="69" y="33"/>
                  </a:lnTo>
                  <a:lnTo>
                    <a:pt x="69" y="33"/>
                  </a:lnTo>
                  <a:lnTo>
                    <a:pt x="69" y="33"/>
                  </a:lnTo>
                  <a:lnTo>
                    <a:pt x="67" y="31"/>
                  </a:lnTo>
                  <a:lnTo>
                    <a:pt x="67" y="30"/>
                  </a:lnTo>
                  <a:lnTo>
                    <a:pt x="66" y="29"/>
                  </a:lnTo>
                  <a:lnTo>
                    <a:pt x="65" y="29"/>
                  </a:lnTo>
                  <a:lnTo>
                    <a:pt x="57" y="26"/>
                  </a:lnTo>
                  <a:lnTo>
                    <a:pt x="50" y="24"/>
                  </a:lnTo>
                  <a:lnTo>
                    <a:pt x="42" y="23"/>
                  </a:lnTo>
                  <a:lnTo>
                    <a:pt x="35" y="20"/>
                  </a:lnTo>
                  <a:lnTo>
                    <a:pt x="25" y="16"/>
                  </a:lnTo>
                  <a:lnTo>
                    <a:pt x="16" y="11"/>
                  </a:lnTo>
                  <a:lnTo>
                    <a:pt x="9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1066" y="3662"/>
              <a:ext cx="30" cy="2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5" y="6"/>
                </a:cxn>
                <a:cxn ang="0">
                  <a:pos x="10" y="11"/>
                </a:cxn>
                <a:cxn ang="0">
                  <a:pos x="16" y="15"/>
                </a:cxn>
                <a:cxn ang="0">
                  <a:pos x="22" y="19"/>
                </a:cxn>
                <a:cxn ang="0">
                  <a:pos x="29" y="22"/>
                </a:cxn>
                <a:cxn ang="0">
                  <a:pos x="35" y="26"/>
                </a:cxn>
                <a:cxn ang="0">
                  <a:pos x="41" y="30"/>
                </a:cxn>
                <a:cxn ang="0">
                  <a:pos x="47" y="34"/>
                </a:cxn>
                <a:cxn ang="0">
                  <a:pos x="56" y="40"/>
                </a:cxn>
                <a:cxn ang="0">
                  <a:pos x="65" y="45"/>
                </a:cxn>
                <a:cxn ang="0">
                  <a:pos x="74" y="51"/>
                </a:cxn>
                <a:cxn ang="0">
                  <a:pos x="81" y="57"/>
                </a:cxn>
                <a:cxn ang="0">
                  <a:pos x="90" y="64"/>
                </a:cxn>
                <a:cxn ang="0">
                  <a:pos x="99" y="71"/>
                </a:cxn>
                <a:cxn ang="0">
                  <a:pos x="106" y="77"/>
                </a:cxn>
                <a:cxn ang="0">
                  <a:pos x="115" y="84"/>
                </a:cxn>
                <a:cxn ang="0">
                  <a:pos x="116" y="84"/>
                </a:cxn>
                <a:cxn ang="0">
                  <a:pos x="116" y="82"/>
                </a:cxn>
                <a:cxn ang="0">
                  <a:pos x="116" y="81"/>
                </a:cxn>
                <a:cxn ang="0">
                  <a:pos x="116" y="80"/>
                </a:cxn>
                <a:cxn ang="0">
                  <a:pos x="110" y="74"/>
                </a:cxn>
                <a:cxn ang="0">
                  <a:pos x="104" y="67"/>
                </a:cxn>
                <a:cxn ang="0">
                  <a:pos x="97" y="61"/>
                </a:cxn>
                <a:cxn ang="0">
                  <a:pos x="91" y="56"/>
                </a:cxn>
                <a:cxn ang="0">
                  <a:pos x="84" y="51"/>
                </a:cxn>
                <a:cxn ang="0">
                  <a:pos x="77" y="46"/>
                </a:cxn>
                <a:cxn ang="0">
                  <a:pos x="70" y="41"/>
                </a:cxn>
                <a:cxn ang="0">
                  <a:pos x="62" y="36"/>
                </a:cxn>
                <a:cxn ang="0">
                  <a:pos x="55" y="32"/>
                </a:cxn>
                <a:cxn ang="0">
                  <a:pos x="46" y="29"/>
                </a:cxn>
                <a:cxn ang="0">
                  <a:pos x="39" y="25"/>
                </a:cxn>
                <a:cxn ang="0">
                  <a:pos x="30" y="20"/>
                </a:cxn>
                <a:cxn ang="0">
                  <a:pos x="21" y="16"/>
                </a:cxn>
                <a:cxn ang="0">
                  <a:pos x="14" y="11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16" h="84">
                  <a:moveTo>
                    <a:pt x="0" y="1"/>
                  </a:moveTo>
                  <a:lnTo>
                    <a:pt x="5" y="6"/>
                  </a:lnTo>
                  <a:lnTo>
                    <a:pt x="10" y="11"/>
                  </a:lnTo>
                  <a:lnTo>
                    <a:pt x="16" y="15"/>
                  </a:lnTo>
                  <a:lnTo>
                    <a:pt x="22" y="19"/>
                  </a:lnTo>
                  <a:lnTo>
                    <a:pt x="29" y="22"/>
                  </a:lnTo>
                  <a:lnTo>
                    <a:pt x="35" y="26"/>
                  </a:lnTo>
                  <a:lnTo>
                    <a:pt x="41" y="30"/>
                  </a:lnTo>
                  <a:lnTo>
                    <a:pt x="47" y="34"/>
                  </a:lnTo>
                  <a:lnTo>
                    <a:pt x="56" y="40"/>
                  </a:lnTo>
                  <a:lnTo>
                    <a:pt x="65" y="45"/>
                  </a:lnTo>
                  <a:lnTo>
                    <a:pt x="74" y="51"/>
                  </a:lnTo>
                  <a:lnTo>
                    <a:pt x="81" y="57"/>
                  </a:lnTo>
                  <a:lnTo>
                    <a:pt x="90" y="64"/>
                  </a:lnTo>
                  <a:lnTo>
                    <a:pt x="99" y="71"/>
                  </a:lnTo>
                  <a:lnTo>
                    <a:pt x="106" y="77"/>
                  </a:lnTo>
                  <a:lnTo>
                    <a:pt x="115" y="84"/>
                  </a:lnTo>
                  <a:lnTo>
                    <a:pt x="116" y="84"/>
                  </a:lnTo>
                  <a:lnTo>
                    <a:pt x="116" y="82"/>
                  </a:lnTo>
                  <a:lnTo>
                    <a:pt x="116" y="81"/>
                  </a:lnTo>
                  <a:lnTo>
                    <a:pt x="116" y="80"/>
                  </a:lnTo>
                  <a:lnTo>
                    <a:pt x="110" y="74"/>
                  </a:lnTo>
                  <a:lnTo>
                    <a:pt x="104" y="67"/>
                  </a:lnTo>
                  <a:lnTo>
                    <a:pt x="97" y="61"/>
                  </a:lnTo>
                  <a:lnTo>
                    <a:pt x="91" y="56"/>
                  </a:lnTo>
                  <a:lnTo>
                    <a:pt x="84" y="51"/>
                  </a:lnTo>
                  <a:lnTo>
                    <a:pt x="77" y="46"/>
                  </a:lnTo>
                  <a:lnTo>
                    <a:pt x="70" y="41"/>
                  </a:lnTo>
                  <a:lnTo>
                    <a:pt x="62" y="36"/>
                  </a:lnTo>
                  <a:lnTo>
                    <a:pt x="55" y="32"/>
                  </a:lnTo>
                  <a:lnTo>
                    <a:pt x="46" y="29"/>
                  </a:lnTo>
                  <a:lnTo>
                    <a:pt x="39" y="25"/>
                  </a:lnTo>
                  <a:lnTo>
                    <a:pt x="30" y="20"/>
                  </a:lnTo>
                  <a:lnTo>
                    <a:pt x="21" y="16"/>
                  </a:lnTo>
                  <a:lnTo>
                    <a:pt x="14" y="11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auto">
            <a:xfrm>
              <a:off x="1062" y="3633"/>
              <a:ext cx="46" cy="20"/>
            </a:xfrm>
            <a:custGeom>
              <a:avLst/>
              <a:gdLst/>
              <a:ahLst/>
              <a:cxnLst>
                <a:cxn ang="0">
                  <a:pos x="7" y="79"/>
                </a:cxn>
                <a:cxn ang="0">
                  <a:pos x="2" y="60"/>
                </a:cxn>
                <a:cxn ang="0">
                  <a:pos x="5" y="46"/>
                </a:cxn>
                <a:cxn ang="0">
                  <a:pos x="14" y="36"/>
                </a:cxn>
                <a:cxn ang="0">
                  <a:pos x="26" y="30"/>
                </a:cxn>
                <a:cxn ang="0">
                  <a:pos x="42" y="26"/>
                </a:cxn>
                <a:cxn ang="0">
                  <a:pos x="58" y="25"/>
                </a:cxn>
                <a:cxn ang="0">
                  <a:pos x="75" y="25"/>
                </a:cxn>
                <a:cxn ang="0">
                  <a:pos x="88" y="24"/>
                </a:cxn>
                <a:cxn ang="0">
                  <a:pos x="100" y="22"/>
                </a:cxn>
                <a:cxn ang="0">
                  <a:pos x="111" y="20"/>
                </a:cxn>
                <a:cxn ang="0">
                  <a:pos x="123" y="17"/>
                </a:cxn>
                <a:cxn ang="0">
                  <a:pos x="135" y="14"/>
                </a:cxn>
                <a:cxn ang="0">
                  <a:pos x="146" y="11"/>
                </a:cxn>
                <a:cxn ang="0">
                  <a:pos x="158" y="9"/>
                </a:cxn>
                <a:cxn ang="0">
                  <a:pos x="170" y="9"/>
                </a:cxn>
                <a:cxn ang="0">
                  <a:pos x="181" y="10"/>
                </a:cxn>
                <a:cxn ang="0">
                  <a:pos x="182" y="10"/>
                </a:cxn>
                <a:cxn ang="0">
                  <a:pos x="183" y="9"/>
                </a:cxn>
                <a:cxn ang="0">
                  <a:pos x="183" y="7"/>
                </a:cxn>
                <a:cxn ang="0">
                  <a:pos x="183" y="7"/>
                </a:cxn>
                <a:cxn ang="0">
                  <a:pos x="177" y="4"/>
                </a:cxn>
                <a:cxn ang="0">
                  <a:pos x="170" y="2"/>
                </a:cxn>
                <a:cxn ang="0">
                  <a:pos x="163" y="1"/>
                </a:cxn>
                <a:cxn ang="0">
                  <a:pos x="156" y="0"/>
                </a:cxn>
                <a:cxn ang="0">
                  <a:pos x="150" y="0"/>
                </a:cxn>
                <a:cxn ang="0">
                  <a:pos x="142" y="1"/>
                </a:cxn>
                <a:cxn ang="0">
                  <a:pos x="136" y="1"/>
                </a:cxn>
                <a:cxn ang="0">
                  <a:pos x="128" y="1"/>
                </a:cxn>
                <a:cxn ang="0">
                  <a:pos x="117" y="1"/>
                </a:cxn>
                <a:cxn ang="0">
                  <a:pos x="106" y="2"/>
                </a:cxn>
                <a:cxn ang="0">
                  <a:pos x="95" y="2"/>
                </a:cxn>
                <a:cxn ang="0">
                  <a:pos x="85" y="4"/>
                </a:cxn>
                <a:cxn ang="0">
                  <a:pos x="73" y="5"/>
                </a:cxn>
                <a:cxn ang="0">
                  <a:pos x="62" y="6"/>
                </a:cxn>
                <a:cxn ang="0">
                  <a:pos x="51" y="9"/>
                </a:cxn>
                <a:cxn ang="0">
                  <a:pos x="40" y="11"/>
                </a:cxn>
                <a:cxn ang="0">
                  <a:pos x="27" y="15"/>
                </a:cxn>
                <a:cxn ang="0">
                  <a:pos x="17" y="20"/>
                </a:cxn>
                <a:cxn ang="0">
                  <a:pos x="9" y="27"/>
                </a:cxn>
                <a:cxn ang="0">
                  <a:pos x="4" y="36"/>
                </a:cxn>
                <a:cxn ang="0">
                  <a:pos x="0" y="46"/>
                </a:cxn>
                <a:cxn ang="0">
                  <a:pos x="0" y="56"/>
                </a:cxn>
                <a:cxn ang="0">
                  <a:pos x="2" y="67"/>
                </a:cxn>
                <a:cxn ang="0">
                  <a:pos x="7" y="79"/>
                </a:cxn>
                <a:cxn ang="0">
                  <a:pos x="7" y="79"/>
                </a:cxn>
                <a:cxn ang="0">
                  <a:pos x="7" y="79"/>
                </a:cxn>
                <a:cxn ang="0">
                  <a:pos x="7" y="79"/>
                </a:cxn>
                <a:cxn ang="0">
                  <a:pos x="7" y="79"/>
                </a:cxn>
                <a:cxn ang="0">
                  <a:pos x="7" y="79"/>
                </a:cxn>
              </a:cxnLst>
              <a:rect l="0" t="0" r="r" b="b"/>
              <a:pathLst>
                <a:path w="183" h="79">
                  <a:moveTo>
                    <a:pt x="7" y="79"/>
                  </a:moveTo>
                  <a:lnTo>
                    <a:pt x="2" y="60"/>
                  </a:lnTo>
                  <a:lnTo>
                    <a:pt x="5" y="46"/>
                  </a:lnTo>
                  <a:lnTo>
                    <a:pt x="14" y="36"/>
                  </a:lnTo>
                  <a:lnTo>
                    <a:pt x="26" y="30"/>
                  </a:lnTo>
                  <a:lnTo>
                    <a:pt x="42" y="26"/>
                  </a:lnTo>
                  <a:lnTo>
                    <a:pt x="58" y="25"/>
                  </a:lnTo>
                  <a:lnTo>
                    <a:pt x="75" y="25"/>
                  </a:lnTo>
                  <a:lnTo>
                    <a:pt x="88" y="24"/>
                  </a:lnTo>
                  <a:lnTo>
                    <a:pt x="100" y="22"/>
                  </a:lnTo>
                  <a:lnTo>
                    <a:pt x="111" y="20"/>
                  </a:lnTo>
                  <a:lnTo>
                    <a:pt x="123" y="17"/>
                  </a:lnTo>
                  <a:lnTo>
                    <a:pt x="135" y="14"/>
                  </a:lnTo>
                  <a:lnTo>
                    <a:pt x="146" y="11"/>
                  </a:lnTo>
                  <a:lnTo>
                    <a:pt x="158" y="9"/>
                  </a:lnTo>
                  <a:lnTo>
                    <a:pt x="170" y="9"/>
                  </a:lnTo>
                  <a:lnTo>
                    <a:pt x="181" y="10"/>
                  </a:lnTo>
                  <a:lnTo>
                    <a:pt x="182" y="10"/>
                  </a:lnTo>
                  <a:lnTo>
                    <a:pt x="183" y="9"/>
                  </a:lnTo>
                  <a:lnTo>
                    <a:pt x="183" y="7"/>
                  </a:lnTo>
                  <a:lnTo>
                    <a:pt x="183" y="7"/>
                  </a:lnTo>
                  <a:lnTo>
                    <a:pt x="177" y="4"/>
                  </a:lnTo>
                  <a:lnTo>
                    <a:pt x="170" y="2"/>
                  </a:lnTo>
                  <a:lnTo>
                    <a:pt x="163" y="1"/>
                  </a:lnTo>
                  <a:lnTo>
                    <a:pt x="156" y="0"/>
                  </a:lnTo>
                  <a:lnTo>
                    <a:pt x="150" y="0"/>
                  </a:lnTo>
                  <a:lnTo>
                    <a:pt x="142" y="1"/>
                  </a:lnTo>
                  <a:lnTo>
                    <a:pt x="136" y="1"/>
                  </a:lnTo>
                  <a:lnTo>
                    <a:pt x="128" y="1"/>
                  </a:lnTo>
                  <a:lnTo>
                    <a:pt x="117" y="1"/>
                  </a:lnTo>
                  <a:lnTo>
                    <a:pt x="106" y="2"/>
                  </a:lnTo>
                  <a:lnTo>
                    <a:pt x="95" y="2"/>
                  </a:lnTo>
                  <a:lnTo>
                    <a:pt x="85" y="4"/>
                  </a:lnTo>
                  <a:lnTo>
                    <a:pt x="73" y="5"/>
                  </a:lnTo>
                  <a:lnTo>
                    <a:pt x="62" y="6"/>
                  </a:lnTo>
                  <a:lnTo>
                    <a:pt x="51" y="9"/>
                  </a:lnTo>
                  <a:lnTo>
                    <a:pt x="40" y="11"/>
                  </a:lnTo>
                  <a:lnTo>
                    <a:pt x="27" y="15"/>
                  </a:lnTo>
                  <a:lnTo>
                    <a:pt x="17" y="20"/>
                  </a:lnTo>
                  <a:lnTo>
                    <a:pt x="9" y="27"/>
                  </a:lnTo>
                  <a:lnTo>
                    <a:pt x="4" y="36"/>
                  </a:lnTo>
                  <a:lnTo>
                    <a:pt x="0" y="46"/>
                  </a:lnTo>
                  <a:lnTo>
                    <a:pt x="0" y="56"/>
                  </a:lnTo>
                  <a:lnTo>
                    <a:pt x="2" y="67"/>
                  </a:lnTo>
                  <a:lnTo>
                    <a:pt x="7" y="79"/>
                  </a:lnTo>
                  <a:lnTo>
                    <a:pt x="7" y="79"/>
                  </a:lnTo>
                  <a:lnTo>
                    <a:pt x="7" y="79"/>
                  </a:lnTo>
                  <a:lnTo>
                    <a:pt x="7" y="79"/>
                  </a:lnTo>
                  <a:lnTo>
                    <a:pt x="7" y="79"/>
                  </a:lnTo>
                  <a:lnTo>
                    <a:pt x="7" y="7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1068" y="3619"/>
              <a:ext cx="44" cy="18"/>
            </a:xfrm>
            <a:custGeom>
              <a:avLst/>
              <a:gdLst/>
              <a:ahLst/>
              <a:cxnLst>
                <a:cxn ang="0">
                  <a:pos x="2" y="70"/>
                </a:cxn>
                <a:cxn ang="0">
                  <a:pos x="5" y="54"/>
                </a:cxn>
                <a:cxn ang="0">
                  <a:pos x="11" y="42"/>
                </a:cxn>
                <a:cxn ang="0">
                  <a:pos x="21" y="34"/>
                </a:cxn>
                <a:cxn ang="0">
                  <a:pos x="39" y="30"/>
                </a:cxn>
                <a:cxn ang="0">
                  <a:pos x="44" y="29"/>
                </a:cxn>
                <a:cxn ang="0">
                  <a:pos x="49" y="29"/>
                </a:cxn>
                <a:cxn ang="0">
                  <a:pos x="54" y="29"/>
                </a:cxn>
                <a:cxn ang="0">
                  <a:pos x="59" y="29"/>
                </a:cxn>
                <a:cxn ang="0">
                  <a:pos x="64" y="30"/>
                </a:cxn>
                <a:cxn ang="0">
                  <a:pos x="69" y="30"/>
                </a:cxn>
                <a:cxn ang="0">
                  <a:pos x="74" y="31"/>
                </a:cxn>
                <a:cxn ang="0">
                  <a:pos x="79" y="31"/>
                </a:cxn>
                <a:cxn ang="0">
                  <a:pos x="91" y="31"/>
                </a:cxn>
                <a:cxn ang="0">
                  <a:pos x="102" y="31"/>
                </a:cxn>
                <a:cxn ang="0">
                  <a:pos x="115" y="31"/>
                </a:cxn>
                <a:cxn ang="0">
                  <a:pos x="127" y="31"/>
                </a:cxn>
                <a:cxn ang="0">
                  <a:pos x="140" y="32"/>
                </a:cxn>
                <a:cxn ang="0">
                  <a:pos x="151" y="34"/>
                </a:cxn>
                <a:cxn ang="0">
                  <a:pos x="164" y="35"/>
                </a:cxn>
                <a:cxn ang="0">
                  <a:pos x="175" y="39"/>
                </a:cxn>
                <a:cxn ang="0">
                  <a:pos x="176" y="39"/>
                </a:cxn>
                <a:cxn ang="0">
                  <a:pos x="176" y="36"/>
                </a:cxn>
                <a:cxn ang="0">
                  <a:pos x="176" y="35"/>
                </a:cxn>
                <a:cxn ang="0">
                  <a:pos x="176" y="35"/>
                </a:cxn>
                <a:cxn ang="0">
                  <a:pos x="167" y="31"/>
                </a:cxn>
                <a:cxn ang="0">
                  <a:pos x="160" y="29"/>
                </a:cxn>
                <a:cxn ang="0">
                  <a:pos x="151" y="26"/>
                </a:cxn>
                <a:cxn ang="0">
                  <a:pos x="141" y="24"/>
                </a:cxn>
                <a:cxn ang="0">
                  <a:pos x="132" y="22"/>
                </a:cxn>
                <a:cxn ang="0">
                  <a:pos x="124" y="20"/>
                </a:cxn>
                <a:cxn ang="0">
                  <a:pos x="115" y="19"/>
                </a:cxn>
                <a:cxn ang="0">
                  <a:pos x="106" y="16"/>
                </a:cxn>
                <a:cxn ang="0">
                  <a:pos x="99" y="14"/>
                </a:cxn>
                <a:cxn ang="0">
                  <a:pos x="91" y="10"/>
                </a:cxn>
                <a:cxn ang="0">
                  <a:pos x="82" y="7"/>
                </a:cxn>
                <a:cxn ang="0">
                  <a:pos x="75" y="5"/>
                </a:cxn>
                <a:cxn ang="0">
                  <a:pos x="66" y="2"/>
                </a:cxn>
                <a:cxn ang="0">
                  <a:pos x="57" y="0"/>
                </a:cxn>
                <a:cxn ang="0">
                  <a:pos x="50" y="0"/>
                </a:cxn>
                <a:cxn ang="0">
                  <a:pos x="41" y="1"/>
                </a:cxn>
                <a:cxn ang="0">
                  <a:pos x="36" y="2"/>
                </a:cxn>
                <a:cxn ang="0">
                  <a:pos x="30" y="5"/>
                </a:cxn>
                <a:cxn ang="0">
                  <a:pos x="24" y="7"/>
                </a:cxn>
                <a:cxn ang="0">
                  <a:pos x="19" y="10"/>
                </a:cxn>
                <a:cxn ang="0">
                  <a:pos x="14" y="14"/>
                </a:cxn>
                <a:cxn ang="0">
                  <a:pos x="9" y="17"/>
                </a:cxn>
                <a:cxn ang="0">
                  <a:pos x="5" y="22"/>
                </a:cxn>
                <a:cxn ang="0">
                  <a:pos x="2" y="27"/>
                </a:cxn>
                <a:cxn ang="0">
                  <a:pos x="0" y="39"/>
                </a:cxn>
                <a:cxn ang="0">
                  <a:pos x="0" y="49"/>
                </a:cxn>
                <a:cxn ang="0">
                  <a:pos x="1" y="59"/>
                </a:cxn>
                <a:cxn ang="0">
                  <a:pos x="2" y="70"/>
                </a:cxn>
                <a:cxn ang="0">
                  <a:pos x="2" y="70"/>
                </a:cxn>
                <a:cxn ang="0">
                  <a:pos x="2" y="70"/>
                </a:cxn>
                <a:cxn ang="0">
                  <a:pos x="2" y="70"/>
                </a:cxn>
                <a:cxn ang="0">
                  <a:pos x="2" y="70"/>
                </a:cxn>
                <a:cxn ang="0">
                  <a:pos x="2" y="70"/>
                </a:cxn>
              </a:cxnLst>
              <a:rect l="0" t="0" r="r" b="b"/>
              <a:pathLst>
                <a:path w="176" h="70">
                  <a:moveTo>
                    <a:pt x="2" y="70"/>
                  </a:moveTo>
                  <a:lnTo>
                    <a:pt x="5" y="54"/>
                  </a:lnTo>
                  <a:lnTo>
                    <a:pt x="11" y="42"/>
                  </a:lnTo>
                  <a:lnTo>
                    <a:pt x="21" y="34"/>
                  </a:lnTo>
                  <a:lnTo>
                    <a:pt x="39" y="30"/>
                  </a:lnTo>
                  <a:lnTo>
                    <a:pt x="44" y="29"/>
                  </a:lnTo>
                  <a:lnTo>
                    <a:pt x="49" y="29"/>
                  </a:lnTo>
                  <a:lnTo>
                    <a:pt x="54" y="29"/>
                  </a:lnTo>
                  <a:lnTo>
                    <a:pt x="59" y="29"/>
                  </a:lnTo>
                  <a:lnTo>
                    <a:pt x="64" y="30"/>
                  </a:lnTo>
                  <a:lnTo>
                    <a:pt x="69" y="30"/>
                  </a:lnTo>
                  <a:lnTo>
                    <a:pt x="74" y="31"/>
                  </a:lnTo>
                  <a:lnTo>
                    <a:pt x="79" y="31"/>
                  </a:lnTo>
                  <a:lnTo>
                    <a:pt x="91" y="31"/>
                  </a:lnTo>
                  <a:lnTo>
                    <a:pt x="102" y="31"/>
                  </a:lnTo>
                  <a:lnTo>
                    <a:pt x="115" y="31"/>
                  </a:lnTo>
                  <a:lnTo>
                    <a:pt x="127" y="31"/>
                  </a:lnTo>
                  <a:lnTo>
                    <a:pt x="140" y="32"/>
                  </a:lnTo>
                  <a:lnTo>
                    <a:pt x="151" y="34"/>
                  </a:lnTo>
                  <a:lnTo>
                    <a:pt x="164" y="35"/>
                  </a:lnTo>
                  <a:lnTo>
                    <a:pt x="175" y="39"/>
                  </a:lnTo>
                  <a:lnTo>
                    <a:pt x="176" y="39"/>
                  </a:lnTo>
                  <a:lnTo>
                    <a:pt x="176" y="36"/>
                  </a:lnTo>
                  <a:lnTo>
                    <a:pt x="176" y="35"/>
                  </a:lnTo>
                  <a:lnTo>
                    <a:pt x="176" y="35"/>
                  </a:lnTo>
                  <a:lnTo>
                    <a:pt x="167" y="31"/>
                  </a:lnTo>
                  <a:lnTo>
                    <a:pt x="160" y="29"/>
                  </a:lnTo>
                  <a:lnTo>
                    <a:pt x="151" y="26"/>
                  </a:lnTo>
                  <a:lnTo>
                    <a:pt x="141" y="24"/>
                  </a:lnTo>
                  <a:lnTo>
                    <a:pt x="132" y="22"/>
                  </a:lnTo>
                  <a:lnTo>
                    <a:pt x="124" y="20"/>
                  </a:lnTo>
                  <a:lnTo>
                    <a:pt x="115" y="19"/>
                  </a:lnTo>
                  <a:lnTo>
                    <a:pt x="106" y="16"/>
                  </a:lnTo>
                  <a:lnTo>
                    <a:pt x="99" y="14"/>
                  </a:lnTo>
                  <a:lnTo>
                    <a:pt x="91" y="10"/>
                  </a:lnTo>
                  <a:lnTo>
                    <a:pt x="82" y="7"/>
                  </a:lnTo>
                  <a:lnTo>
                    <a:pt x="75" y="5"/>
                  </a:lnTo>
                  <a:lnTo>
                    <a:pt x="66" y="2"/>
                  </a:lnTo>
                  <a:lnTo>
                    <a:pt x="57" y="0"/>
                  </a:lnTo>
                  <a:lnTo>
                    <a:pt x="50" y="0"/>
                  </a:lnTo>
                  <a:lnTo>
                    <a:pt x="41" y="1"/>
                  </a:lnTo>
                  <a:lnTo>
                    <a:pt x="36" y="2"/>
                  </a:lnTo>
                  <a:lnTo>
                    <a:pt x="30" y="5"/>
                  </a:lnTo>
                  <a:lnTo>
                    <a:pt x="24" y="7"/>
                  </a:lnTo>
                  <a:lnTo>
                    <a:pt x="19" y="10"/>
                  </a:lnTo>
                  <a:lnTo>
                    <a:pt x="14" y="14"/>
                  </a:lnTo>
                  <a:lnTo>
                    <a:pt x="9" y="17"/>
                  </a:lnTo>
                  <a:lnTo>
                    <a:pt x="5" y="22"/>
                  </a:lnTo>
                  <a:lnTo>
                    <a:pt x="2" y="27"/>
                  </a:lnTo>
                  <a:lnTo>
                    <a:pt x="0" y="39"/>
                  </a:lnTo>
                  <a:lnTo>
                    <a:pt x="0" y="49"/>
                  </a:lnTo>
                  <a:lnTo>
                    <a:pt x="1" y="59"/>
                  </a:lnTo>
                  <a:lnTo>
                    <a:pt x="2" y="70"/>
                  </a:lnTo>
                  <a:lnTo>
                    <a:pt x="2" y="70"/>
                  </a:lnTo>
                  <a:lnTo>
                    <a:pt x="2" y="70"/>
                  </a:lnTo>
                  <a:lnTo>
                    <a:pt x="2" y="70"/>
                  </a:lnTo>
                  <a:lnTo>
                    <a:pt x="2" y="70"/>
                  </a:lnTo>
                  <a:lnTo>
                    <a:pt x="2" y="7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1096" y="3642"/>
              <a:ext cx="12" cy="14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5" y="5"/>
                </a:cxn>
                <a:cxn ang="0">
                  <a:pos x="11" y="5"/>
                </a:cxn>
                <a:cxn ang="0">
                  <a:pos x="16" y="5"/>
                </a:cxn>
                <a:cxn ang="0">
                  <a:pos x="21" y="7"/>
                </a:cxn>
                <a:cxn ang="0">
                  <a:pos x="26" y="10"/>
                </a:cxn>
                <a:cxn ang="0">
                  <a:pos x="30" y="12"/>
                </a:cxn>
                <a:cxn ang="0">
                  <a:pos x="34" y="16"/>
                </a:cxn>
                <a:cxn ang="0">
                  <a:pos x="36" y="21"/>
                </a:cxn>
                <a:cxn ang="0">
                  <a:pos x="40" y="28"/>
                </a:cxn>
                <a:cxn ang="0">
                  <a:pos x="43" y="37"/>
                </a:cxn>
                <a:cxn ang="0">
                  <a:pos x="43" y="47"/>
                </a:cxn>
                <a:cxn ang="0">
                  <a:pos x="44" y="56"/>
                </a:cxn>
                <a:cxn ang="0">
                  <a:pos x="44" y="57"/>
                </a:cxn>
                <a:cxn ang="0">
                  <a:pos x="46" y="56"/>
                </a:cxn>
                <a:cxn ang="0">
                  <a:pos x="48" y="55"/>
                </a:cxn>
                <a:cxn ang="0">
                  <a:pos x="48" y="53"/>
                </a:cxn>
                <a:cxn ang="0">
                  <a:pos x="49" y="42"/>
                </a:cxn>
                <a:cxn ang="0">
                  <a:pos x="49" y="31"/>
                </a:cxn>
                <a:cxn ang="0">
                  <a:pos x="48" y="21"/>
                </a:cxn>
                <a:cxn ang="0">
                  <a:pos x="43" y="11"/>
                </a:cxn>
                <a:cxn ang="0">
                  <a:pos x="39" y="6"/>
                </a:cxn>
                <a:cxn ang="0">
                  <a:pos x="34" y="2"/>
                </a:cxn>
                <a:cxn ang="0">
                  <a:pos x="29" y="0"/>
                </a:cxn>
                <a:cxn ang="0">
                  <a:pos x="24" y="0"/>
                </a:cxn>
                <a:cxn ang="0">
                  <a:pos x="18" y="0"/>
                </a:cxn>
                <a:cxn ang="0">
                  <a:pos x="11" y="2"/>
                </a:cxn>
                <a:cxn ang="0">
                  <a:pos x="6" y="3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49" h="57">
                  <a:moveTo>
                    <a:pt x="0" y="6"/>
                  </a:moveTo>
                  <a:lnTo>
                    <a:pt x="5" y="5"/>
                  </a:lnTo>
                  <a:lnTo>
                    <a:pt x="11" y="5"/>
                  </a:lnTo>
                  <a:lnTo>
                    <a:pt x="16" y="5"/>
                  </a:lnTo>
                  <a:lnTo>
                    <a:pt x="21" y="7"/>
                  </a:lnTo>
                  <a:lnTo>
                    <a:pt x="26" y="10"/>
                  </a:lnTo>
                  <a:lnTo>
                    <a:pt x="30" y="12"/>
                  </a:lnTo>
                  <a:lnTo>
                    <a:pt x="34" y="16"/>
                  </a:lnTo>
                  <a:lnTo>
                    <a:pt x="36" y="21"/>
                  </a:lnTo>
                  <a:lnTo>
                    <a:pt x="40" y="28"/>
                  </a:lnTo>
                  <a:lnTo>
                    <a:pt x="43" y="37"/>
                  </a:lnTo>
                  <a:lnTo>
                    <a:pt x="43" y="47"/>
                  </a:lnTo>
                  <a:lnTo>
                    <a:pt x="44" y="56"/>
                  </a:lnTo>
                  <a:lnTo>
                    <a:pt x="44" y="57"/>
                  </a:lnTo>
                  <a:lnTo>
                    <a:pt x="46" y="56"/>
                  </a:lnTo>
                  <a:lnTo>
                    <a:pt x="48" y="55"/>
                  </a:lnTo>
                  <a:lnTo>
                    <a:pt x="48" y="53"/>
                  </a:lnTo>
                  <a:lnTo>
                    <a:pt x="49" y="42"/>
                  </a:lnTo>
                  <a:lnTo>
                    <a:pt x="49" y="31"/>
                  </a:lnTo>
                  <a:lnTo>
                    <a:pt x="48" y="21"/>
                  </a:lnTo>
                  <a:lnTo>
                    <a:pt x="43" y="11"/>
                  </a:lnTo>
                  <a:lnTo>
                    <a:pt x="39" y="6"/>
                  </a:lnTo>
                  <a:lnTo>
                    <a:pt x="34" y="2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1" y="2"/>
                  </a:lnTo>
                  <a:lnTo>
                    <a:pt x="6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1103" y="3634"/>
              <a:ext cx="13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2"/>
                </a:cxn>
                <a:cxn ang="0">
                  <a:pos x="18" y="5"/>
                </a:cxn>
                <a:cxn ang="0">
                  <a:pos x="25" y="9"/>
                </a:cxn>
                <a:cxn ang="0">
                  <a:pos x="33" y="15"/>
                </a:cxn>
                <a:cxn ang="0">
                  <a:pos x="38" y="21"/>
                </a:cxn>
                <a:cxn ang="0">
                  <a:pos x="43" y="27"/>
                </a:cxn>
                <a:cxn ang="0">
                  <a:pos x="46" y="36"/>
                </a:cxn>
                <a:cxn ang="0">
                  <a:pos x="49" y="45"/>
                </a:cxn>
                <a:cxn ang="0">
                  <a:pos x="49" y="45"/>
                </a:cxn>
                <a:cxn ang="0">
                  <a:pos x="50" y="45"/>
                </a:cxn>
                <a:cxn ang="0">
                  <a:pos x="50" y="45"/>
                </a:cxn>
                <a:cxn ang="0">
                  <a:pos x="50" y="44"/>
                </a:cxn>
                <a:cxn ang="0">
                  <a:pos x="49" y="35"/>
                </a:cxn>
                <a:cxn ang="0">
                  <a:pos x="46" y="27"/>
                </a:cxn>
                <a:cxn ang="0">
                  <a:pos x="43" y="21"/>
                </a:cxn>
                <a:cxn ang="0">
                  <a:pos x="38" y="15"/>
                </a:cxn>
                <a:cxn ang="0">
                  <a:pos x="34" y="11"/>
                </a:cxn>
                <a:cxn ang="0">
                  <a:pos x="29" y="9"/>
                </a:cxn>
                <a:cxn ang="0">
                  <a:pos x="25" y="6"/>
                </a:cxn>
                <a:cxn ang="0">
                  <a:pos x="20" y="4"/>
                </a:cxn>
                <a:cxn ang="0">
                  <a:pos x="15" y="2"/>
                </a:cxn>
                <a:cxn ang="0">
                  <a:pos x="10" y="1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0" h="45">
                  <a:moveTo>
                    <a:pt x="0" y="0"/>
                  </a:moveTo>
                  <a:lnTo>
                    <a:pt x="9" y="2"/>
                  </a:lnTo>
                  <a:lnTo>
                    <a:pt x="18" y="5"/>
                  </a:lnTo>
                  <a:lnTo>
                    <a:pt x="25" y="9"/>
                  </a:lnTo>
                  <a:lnTo>
                    <a:pt x="33" y="15"/>
                  </a:lnTo>
                  <a:lnTo>
                    <a:pt x="38" y="21"/>
                  </a:lnTo>
                  <a:lnTo>
                    <a:pt x="43" y="27"/>
                  </a:lnTo>
                  <a:lnTo>
                    <a:pt x="46" y="36"/>
                  </a:lnTo>
                  <a:lnTo>
                    <a:pt x="49" y="45"/>
                  </a:lnTo>
                  <a:lnTo>
                    <a:pt x="49" y="45"/>
                  </a:lnTo>
                  <a:lnTo>
                    <a:pt x="50" y="45"/>
                  </a:lnTo>
                  <a:lnTo>
                    <a:pt x="50" y="45"/>
                  </a:lnTo>
                  <a:lnTo>
                    <a:pt x="50" y="44"/>
                  </a:lnTo>
                  <a:lnTo>
                    <a:pt x="49" y="35"/>
                  </a:lnTo>
                  <a:lnTo>
                    <a:pt x="46" y="27"/>
                  </a:lnTo>
                  <a:lnTo>
                    <a:pt x="43" y="21"/>
                  </a:lnTo>
                  <a:lnTo>
                    <a:pt x="38" y="15"/>
                  </a:lnTo>
                  <a:lnTo>
                    <a:pt x="34" y="11"/>
                  </a:lnTo>
                  <a:lnTo>
                    <a:pt x="29" y="9"/>
                  </a:lnTo>
                  <a:lnTo>
                    <a:pt x="25" y="6"/>
                  </a:lnTo>
                  <a:lnTo>
                    <a:pt x="20" y="4"/>
                  </a:lnTo>
                  <a:lnTo>
                    <a:pt x="15" y="2"/>
                  </a:lnTo>
                  <a:lnTo>
                    <a:pt x="10" y="1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1108" y="3628"/>
              <a:ext cx="12" cy="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3"/>
                </a:cxn>
                <a:cxn ang="0">
                  <a:pos x="17" y="5"/>
                </a:cxn>
                <a:cxn ang="0">
                  <a:pos x="25" y="9"/>
                </a:cxn>
                <a:cxn ang="0">
                  <a:pos x="31" y="15"/>
                </a:cxn>
                <a:cxn ang="0">
                  <a:pos x="35" y="23"/>
                </a:cxn>
                <a:cxn ang="0">
                  <a:pos x="39" y="30"/>
                </a:cxn>
                <a:cxn ang="0">
                  <a:pos x="41" y="38"/>
                </a:cxn>
                <a:cxn ang="0">
                  <a:pos x="45" y="45"/>
                </a:cxn>
                <a:cxn ang="0">
                  <a:pos x="45" y="47"/>
                </a:cxn>
                <a:cxn ang="0">
                  <a:pos x="47" y="45"/>
                </a:cxn>
                <a:cxn ang="0">
                  <a:pos x="49" y="44"/>
                </a:cxn>
                <a:cxn ang="0">
                  <a:pos x="49" y="43"/>
                </a:cxn>
                <a:cxn ang="0">
                  <a:pos x="47" y="35"/>
                </a:cxn>
                <a:cxn ang="0">
                  <a:pos x="45" y="27"/>
                </a:cxn>
                <a:cxn ang="0">
                  <a:pos x="42" y="19"/>
                </a:cxn>
                <a:cxn ang="0">
                  <a:pos x="37" y="12"/>
                </a:cxn>
                <a:cxn ang="0">
                  <a:pos x="30" y="5"/>
                </a:cxn>
                <a:cxn ang="0">
                  <a:pos x="20" y="3"/>
                </a:cxn>
                <a:cxn ang="0">
                  <a:pos x="10" y="2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9" h="47">
                  <a:moveTo>
                    <a:pt x="0" y="0"/>
                  </a:moveTo>
                  <a:lnTo>
                    <a:pt x="9" y="3"/>
                  </a:lnTo>
                  <a:lnTo>
                    <a:pt x="17" y="5"/>
                  </a:lnTo>
                  <a:lnTo>
                    <a:pt x="25" y="9"/>
                  </a:lnTo>
                  <a:lnTo>
                    <a:pt x="31" y="15"/>
                  </a:lnTo>
                  <a:lnTo>
                    <a:pt x="35" y="23"/>
                  </a:lnTo>
                  <a:lnTo>
                    <a:pt x="39" y="30"/>
                  </a:lnTo>
                  <a:lnTo>
                    <a:pt x="41" y="38"/>
                  </a:lnTo>
                  <a:lnTo>
                    <a:pt x="45" y="45"/>
                  </a:lnTo>
                  <a:lnTo>
                    <a:pt x="45" y="47"/>
                  </a:lnTo>
                  <a:lnTo>
                    <a:pt x="47" y="45"/>
                  </a:lnTo>
                  <a:lnTo>
                    <a:pt x="49" y="44"/>
                  </a:lnTo>
                  <a:lnTo>
                    <a:pt x="49" y="43"/>
                  </a:lnTo>
                  <a:lnTo>
                    <a:pt x="47" y="35"/>
                  </a:lnTo>
                  <a:lnTo>
                    <a:pt x="45" y="27"/>
                  </a:lnTo>
                  <a:lnTo>
                    <a:pt x="42" y="19"/>
                  </a:lnTo>
                  <a:lnTo>
                    <a:pt x="37" y="12"/>
                  </a:lnTo>
                  <a:lnTo>
                    <a:pt x="30" y="5"/>
                  </a:lnTo>
                  <a:lnTo>
                    <a:pt x="20" y="3"/>
                  </a:lnTo>
                  <a:lnTo>
                    <a:pt x="1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1124" y="3722"/>
              <a:ext cx="148" cy="113"/>
            </a:xfrm>
            <a:custGeom>
              <a:avLst/>
              <a:gdLst/>
              <a:ahLst/>
              <a:cxnLst>
                <a:cxn ang="0">
                  <a:pos x="20" y="27"/>
                </a:cxn>
                <a:cxn ang="0">
                  <a:pos x="60" y="82"/>
                </a:cxn>
                <a:cxn ang="0">
                  <a:pos x="104" y="136"/>
                </a:cxn>
                <a:cxn ang="0">
                  <a:pos x="149" y="187"/>
                </a:cxn>
                <a:cxn ang="0">
                  <a:pos x="198" y="236"/>
                </a:cxn>
                <a:cxn ang="0">
                  <a:pos x="249" y="281"/>
                </a:cxn>
                <a:cxn ang="0">
                  <a:pos x="302" y="324"/>
                </a:cxn>
                <a:cxn ang="0">
                  <a:pos x="359" y="361"/>
                </a:cxn>
                <a:cxn ang="0">
                  <a:pos x="405" y="387"/>
                </a:cxn>
                <a:cxn ang="0">
                  <a:pos x="437" y="404"/>
                </a:cxn>
                <a:cxn ang="0">
                  <a:pos x="471" y="419"/>
                </a:cxn>
                <a:cxn ang="0">
                  <a:pos x="505" y="431"/>
                </a:cxn>
                <a:cxn ang="0">
                  <a:pos x="526" y="439"/>
                </a:cxn>
                <a:cxn ang="0">
                  <a:pos x="536" y="442"/>
                </a:cxn>
                <a:cxn ang="0">
                  <a:pos x="547" y="446"/>
                </a:cxn>
                <a:cxn ang="0">
                  <a:pos x="557" y="449"/>
                </a:cxn>
                <a:cxn ang="0">
                  <a:pos x="567" y="451"/>
                </a:cxn>
                <a:cxn ang="0">
                  <a:pos x="580" y="452"/>
                </a:cxn>
                <a:cxn ang="0">
                  <a:pos x="585" y="454"/>
                </a:cxn>
                <a:cxn ang="0">
                  <a:pos x="590" y="447"/>
                </a:cxn>
                <a:cxn ang="0">
                  <a:pos x="586" y="440"/>
                </a:cxn>
                <a:cxn ang="0">
                  <a:pos x="575" y="432"/>
                </a:cxn>
                <a:cxn ang="0">
                  <a:pos x="561" y="429"/>
                </a:cxn>
                <a:cxn ang="0">
                  <a:pos x="549" y="425"/>
                </a:cxn>
                <a:cxn ang="0">
                  <a:pos x="526" y="419"/>
                </a:cxn>
                <a:cxn ang="0">
                  <a:pos x="492" y="406"/>
                </a:cxn>
                <a:cxn ang="0">
                  <a:pos x="459" y="392"/>
                </a:cxn>
                <a:cxn ang="0">
                  <a:pos x="426" y="377"/>
                </a:cxn>
                <a:cxn ang="0">
                  <a:pos x="379" y="354"/>
                </a:cxn>
                <a:cxn ang="0">
                  <a:pos x="319" y="317"/>
                </a:cxn>
                <a:cxn ang="0">
                  <a:pos x="263" y="277"/>
                </a:cxn>
                <a:cxn ang="0">
                  <a:pos x="209" y="234"/>
                </a:cxn>
                <a:cxn ang="0">
                  <a:pos x="158" y="186"/>
                </a:cxn>
                <a:cxn ang="0">
                  <a:pos x="110" y="136"/>
                </a:cxn>
                <a:cxn ang="0">
                  <a:pos x="64" y="84"/>
                </a:cxn>
                <a:cxn ang="0">
                  <a:pos x="21" y="2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90" h="454">
                  <a:moveTo>
                    <a:pt x="0" y="0"/>
                  </a:moveTo>
                  <a:lnTo>
                    <a:pt x="20" y="27"/>
                  </a:lnTo>
                  <a:lnTo>
                    <a:pt x="40" y="55"/>
                  </a:lnTo>
                  <a:lnTo>
                    <a:pt x="60" y="82"/>
                  </a:lnTo>
                  <a:lnTo>
                    <a:pt x="81" y="110"/>
                  </a:lnTo>
                  <a:lnTo>
                    <a:pt x="104" y="136"/>
                  </a:lnTo>
                  <a:lnTo>
                    <a:pt x="126" y="161"/>
                  </a:lnTo>
                  <a:lnTo>
                    <a:pt x="149" y="187"/>
                  </a:lnTo>
                  <a:lnTo>
                    <a:pt x="173" y="211"/>
                  </a:lnTo>
                  <a:lnTo>
                    <a:pt x="198" y="236"/>
                  </a:lnTo>
                  <a:lnTo>
                    <a:pt x="223" y="259"/>
                  </a:lnTo>
                  <a:lnTo>
                    <a:pt x="249" y="281"/>
                  </a:lnTo>
                  <a:lnTo>
                    <a:pt x="275" y="302"/>
                  </a:lnTo>
                  <a:lnTo>
                    <a:pt x="302" y="324"/>
                  </a:lnTo>
                  <a:lnTo>
                    <a:pt x="330" y="342"/>
                  </a:lnTo>
                  <a:lnTo>
                    <a:pt x="359" y="361"/>
                  </a:lnTo>
                  <a:lnTo>
                    <a:pt x="389" y="379"/>
                  </a:lnTo>
                  <a:lnTo>
                    <a:pt x="405" y="387"/>
                  </a:lnTo>
                  <a:lnTo>
                    <a:pt x="421" y="396"/>
                  </a:lnTo>
                  <a:lnTo>
                    <a:pt x="437" y="404"/>
                  </a:lnTo>
                  <a:lnTo>
                    <a:pt x="454" y="411"/>
                  </a:lnTo>
                  <a:lnTo>
                    <a:pt x="471" y="419"/>
                  </a:lnTo>
                  <a:lnTo>
                    <a:pt x="487" y="425"/>
                  </a:lnTo>
                  <a:lnTo>
                    <a:pt x="505" y="431"/>
                  </a:lnTo>
                  <a:lnTo>
                    <a:pt x="521" y="437"/>
                  </a:lnTo>
                  <a:lnTo>
                    <a:pt x="526" y="439"/>
                  </a:lnTo>
                  <a:lnTo>
                    <a:pt x="531" y="441"/>
                  </a:lnTo>
                  <a:lnTo>
                    <a:pt x="536" y="442"/>
                  </a:lnTo>
                  <a:lnTo>
                    <a:pt x="542" y="444"/>
                  </a:lnTo>
                  <a:lnTo>
                    <a:pt x="547" y="446"/>
                  </a:lnTo>
                  <a:lnTo>
                    <a:pt x="552" y="447"/>
                  </a:lnTo>
                  <a:lnTo>
                    <a:pt x="557" y="449"/>
                  </a:lnTo>
                  <a:lnTo>
                    <a:pt x="562" y="450"/>
                  </a:lnTo>
                  <a:lnTo>
                    <a:pt x="567" y="451"/>
                  </a:lnTo>
                  <a:lnTo>
                    <a:pt x="574" y="451"/>
                  </a:lnTo>
                  <a:lnTo>
                    <a:pt x="580" y="452"/>
                  </a:lnTo>
                  <a:lnTo>
                    <a:pt x="582" y="452"/>
                  </a:lnTo>
                  <a:lnTo>
                    <a:pt x="585" y="454"/>
                  </a:lnTo>
                  <a:lnTo>
                    <a:pt x="589" y="451"/>
                  </a:lnTo>
                  <a:lnTo>
                    <a:pt x="590" y="447"/>
                  </a:lnTo>
                  <a:lnTo>
                    <a:pt x="590" y="444"/>
                  </a:lnTo>
                  <a:lnTo>
                    <a:pt x="586" y="440"/>
                  </a:lnTo>
                  <a:lnTo>
                    <a:pt x="581" y="436"/>
                  </a:lnTo>
                  <a:lnTo>
                    <a:pt x="575" y="432"/>
                  </a:lnTo>
                  <a:lnTo>
                    <a:pt x="569" y="430"/>
                  </a:lnTo>
                  <a:lnTo>
                    <a:pt x="561" y="429"/>
                  </a:lnTo>
                  <a:lnTo>
                    <a:pt x="555" y="426"/>
                  </a:lnTo>
                  <a:lnTo>
                    <a:pt x="549" y="425"/>
                  </a:lnTo>
                  <a:lnTo>
                    <a:pt x="542" y="424"/>
                  </a:lnTo>
                  <a:lnTo>
                    <a:pt x="526" y="419"/>
                  </a:lnTo>
                  <a:lnTo>
                    <a:pt x="509" y="412"/>
                  </a:lnTo>
                  <a:lnTo>
                    <a:pt x="492" y="406"/>
                  </a:lnTo>
                  <a:lnTo>
                    <a:pt x="475" y="400"/>
                  </a:lnTo>
                  <a:lnTo>
                    <a:pt x="459" y="392"/>
                  </a:lnTo>
                  <a:lnTo>
                    <a:pt x="442" y="385"/>
                  </a:lnTo>
                  <a:lnTo>
                    <a:pt x="426" y="377"/>
                  </a:lnTo>
                  <a:lnTo>
                    <a:pt x="410" y="370"/>
                  </a:lnTo>
                  <a:lnTo>
                    <a:pt x="379" y="354"/>
                  </a:lnTo>
                  <a:lnTo>
                    <a:pt x="349" y="336"/>
                  </a:lnTo>
                  <a:lnTo>
                    <a:pt x="319" y="317"/>
                  </a:lnTo>
                  <a:lnTo>
                    <a:pt x="290" y="297"/>
                  </a:lnTo>
                  <a:lnTo>
                    <a:pt x="263" y="277"/>
                  </a:lnTo>
                  <a:lnTo>
                    <a:pt x="235" y="256"/>
                  </a:lnTo>
                  <a:lnTo>
                    <a:pt x="209" y="234"/>
                  </a:lnTo>
                  <a:lnTo>
                    <a:pt x="183" y="210"/>
                  </a:lnTo>
                  <a:lnTo>
                    <a:pt x="158" y="186"/>
                  </a:lnTo>
                  <a:lnTo>
                    <a:pt x="134" y="161"/>
                  </a:lnTo>
                  <a:lnTo>
                    <a:pt x="110" y="136"/>
                  </a:lnTo>
                  <a:lnTo>
                    <a:pt x="86" y="110"/>
                  </a:lnTo>
                  <a:lnTo>
                    <a:pt x="64" y="84"/>
                  </a:lnTo>
                  <a:lnTo>
                    <a:pt x="43" y="56"/>
                  </a:lnTo>
                  <a:lnTo>
                    <a:pt x="21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1151" y="3681"/>
              <a:ext cx="130" cy="103"/>
            </a:xfrm>
            <a:custGeom>
              <a:avLst/>
              <a:gdLst/>
              <a:ahLst/>
              <a:cxnLst>
                <a:cxn ang="0">
                  <a:pos x="12" y="15"/>
                </a:cxn>
                <a:cxn ang="0">
                  <a:pos x="36" y="45"/>
                </a:cxn>
                <a:cxn ang="0">
                  <a:pos x="58" y="76"/>
                </a:cxn>
                <a:cxn ang="0">
                  <a:pos x="86" y="102"/>
                </a:cxn>
                <a:cxn ang="0">
                  <a:pos x="122" y="125"/>
                </a:cxn>
                <a:cxn ang="0">
                  <a:pos x="163" y="142"/>
                </a:cxn>
                <a:cxn ang="0">
                  <a:pos x="204" y="155"/>
                </a:cxn>
                <a:cxn ang="0">
                  <a:pos x="248" y="164"/>
                </a:cxn>
                <a:cxn ang="0">
                  <a:pos x="282" y="171"/>
                </a:cxn>
                <a:cxn ang="0">
                  <a:pos x="303" y="177"/>
                </a:cxn>
                <a:cxn ang="0">
                  <a:pos x="324" y="186"/>
                </a:cxn>
                <a:cxn ang="0">
                  <a:pos x="344" y="195"/>
                </a:cxn>
                <a:cxn ang="0">
                  <a:pos x="364" y="206"/>
                </a:cxn>
                <a:cxn ang="0">
                  <a:pos x="382" y="219"/>
                </a:cxn>
                <a:cxn ang="0">
                  <a:pos x="398" y="232"/>
                </a:cxn>
                <a:cxn ang="0">
                  <a:pos x="416" y="246"/>
                </a:cxn>
                <a:cxn ang="0">
                  <a:pos x="443" y="267"/>
                </a:cxn>
                <a:cxn ang="0">
                  <a:pos x="473" y="302"/>
                </a:cxn>
                <a:cxn ang="0">
                  <a:pos x="494" y="344"/>
                </a:cxn>
                <a:cxn ang="0">
                  <a:pos x="509" y="389"/>
                </a:cxn>
                <a:cxn ang="0">
                  <a:pos x="514" y="414"/>
                </a:cxn>
                <a:cxn ang="0">
                  <a:pos x="518" y="411"/>
                </a:cxn>
                <a:cxn ang="0">
                  <a:pos x="516" y="390"/>
                </a:cxn>
                <a:cxn ang="0">
                  <a:pos x="507" y="351"/>
                </a:cxn>
                <a:cxn ang="0">
                  <a:pos x="493" y="315"/>
                </a:cxn>
                <a:cxn ang="0">
                  <a:pos x="474" y="280"/>
                </a:cxn>
                <a:cxn ang="0">
                  <a:pos x="454" y="257"/>
                </a:cxn>
                <a:cxn ang="0">
                  <a:pos x="438" y="242"/>
                </a:cxn>
                <a:cxn ang="0">
                  <a:pos x="422" y="227"/>
                </a:cxn>
                <a:cxn ang="0">
                  <a:pos x="406" y="214"/>
                </a:cxn>
                <a:cxn ang="0">
                  <a:pos x="389" y="200"/>
                </a:cxn>
                <a:cxn ang="0">
                  <a:pos x="372" y="187"/>
                </a:cxn>
                <a:cxn ang="0">
                  <a:pos x="354" y="176"/>
                </a:cxn>
                <a:cxn ang="0">
                  <a:pos x="336" y="166"/>
                </a:cxn>
                <a:cxn ang="0">
                  <a:pos x="303" y="154"/>
                </a:cxn>
                <a:cxn ang="0">
                  <a:pos x="256" y="141"/>
                </a:cxn>
                <a:cxn ang="0">
                  <a:pos x="208" y="132"/>
                </a:cxn>
                <a:cxn ang="0">
                  <a:pos x="161" y="122"/>
                </a:cxn>
                <a:cxn ang="0">
                  <a:pos x="126" y="110"/>
                </a:cxn>
                <a:cxn ang="0">
                  <a:pos x="105" y="100"/>
                </a:cxn>
                <a:cxn ang="0">
                  <a:pos x="86" y="87"/>
                </a:cxn>
                <a:cxn ang="0">
                  <a:pos x="67" y="72"/>
                </a:cxn>
                <a:cxn ang="0">
                  <a:pos x="51" y="56"/>
                </a:cxn>
                <a:cxn ang="0">
                  <a:pos x="37" y="39"/>
                </a:cxn>
                <a:cxn ang="0">
                  <a:pos x="22" y="22"/>
                </a:cxn>
                <a:cxn ang="0">
                  <a:pos x="7" y="7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518" h="414">
                  <a:moveTo>
                    <a:pt x="0" y="1"/>
                  </a:moveTo>
                  <a:lnTo>
                    <a:pt x="12" y="15"/>
                  </a:lnTo>
                  <a:lnTo>
                    <a:pt x="25" y="30"/>
                  </a:lnTo>
                  <a:lnTo>
                    <a:pt x="36" y="45"/>
                  </a:lnTo>
                  <a:lnTo>
                    <a:pt x="47" y="61"/>
                  </a:lnTo>
                  <a:lnTo>
                    <a:pt x="58" y="76"/>
                  </a:lnTo>
                  <a:lnTo>
                    <a:pt x="72" y="90"/>
                  </a:lnTo>
                  <a:lnTo>
                    <a:pt x="86" y="102"/>
                  </a:lnTo>
                  <a:lnTo>
                    <a:pt x="102" y="114"/>
                  </a:lnTo>
                  <a:lnTo>
                    <a:pt x="122" y="125"/>
                  </a:lnTo>
                  <a:lnTo>
                    <a:pt x="142" y="134"/>
                  </a:lnTo>
                  <a:lnTo>
                    <a:pt x="163" y="142"/>
                  </a:lnTo>
                  <a:lnTo>
                    <a:pt x="183" y="149"/>
                  </a:lnTo>
                  <a:lnTo>
                    <a:pt x="204" y="155"/>
                  </a:lnTo>
                  <a:lnTo>
                    <a:pt x="227" y="160"/>
                  </a:lnTo>
                  <a:lnTo>
                    <a:pt x="248" y="164"/>
                  </a:lnTo>
                  <a:lnTo>
                    <a:pt x="271" y="169"/>
                  </a:lnTo>
                  <a:lnTo>
                    <a:pt x="282" y="171"/>
                  </a:lnTo>
                  <a:lnTo>
                    <a:pt x="293" y="174"/>
                  </a:lnTo>
                  <a:lnTo>
                    <a:pt x="303" y="177"/>
                  </a:lnTo>
                  <a:lnTo>
                    <a:pt x="314" y="181"/>
                  </a:lnTo>
                  <a:lnTo>
                    <a:pt x="324" y="186"/>
                  </a:lnTo>
                  <a:lnTo>
                    <a:pt x="334" y="190"/>
                  </a:lnTo>
                  <a:lnTo>
                    <a:pt x="344" y="195"/>
                  </a:lnTo>
                  <a:lnTo>
                    <a:pt x="354" y="200"/>
                  </a:lnTo>
                  <a:lnTo>
                    <a:pt x="364" y="206"/>
                  </a:lnTo>
                  <a:lnTo>
                    <a:pt x="373" y="212"/>
                  </a:lnTo>
                  <a:lnTo>
                    <a:pt x="382" y="219"/>
                  </a:lnTo>
                  <a:lnTo>
                    <a:pt x="391" y="226"/>
                  </a:lnTo>
                  <a:lnTo>
                    <a:pt x="398" y="232"/>
                  </a:lnTo>
                  <a:lnTo>
                    <a:pt x="407" y="240"/>
                  </a:lnTo>
                  <a:lnTo>
                    <a:pt x="416" y="246"/>
                  </a:lnTo>
                  <a:lnTo>
                    <a:pt x="424" y="252"/>
                  </a:lnTo>
                  <a:lnTo>
                    <a:pt x="443" y="267"/>
                  </a:lnTo>
                  <a:lnTo>
                    <a:pt x="459" y="285"/>
                  </a:lnTo>
                  <a:lnTo>
                    <a:pt x="473" y="302"/>
                  </a:lnTo>
                  <a:lnTo>
                    <a:pt x="484" y="322"/>
                  </a:lnTo>
                  <a:lnTo>
                    <a:pt x="494" y="344"/>
                  </a:lnTo>
                  <a:lnTo>
                    <a:pt x="502" y="365"/>
                  </a:lnTo>
                  <a:lnTo>
                    <a:pt x="509" y="389"/>
                  </a:lnTo>
                  <a:lnTo>
                    <a:pt x="514" y="412"/>
                  </a:lnTo>
                  <a:lnTo>
                    <a:pt x="514" y="414"/>
                  </a:lnTo>
                  <a:lnTo>
                    <a:pt x="517" y="412"/>
                  </a:lnTo>
                  <a:lnTo>
                    <a:pt x="518" y="411"/>
                  </a:lnTo>
                  <a:lnTo>
                    <a:pt x="518" y="410"/>
                  </a:lnTo>
                  <a:lnTo>
                    <a:pt x="516" y="390"/>
                  </a:lnTo>
                  <a:lnTo>
                    <a:pt x="512" y="371"/>
                  </a:lnTo>
                  <a:lnTo>
                    <a:pt x="507" y="351"/>
                  </a:lnTo>
                  <a:lnTo>
                    <a:pt x="501" y="332"/>
                  </a:lnTo>
                  <a:lnTo>
                    <a:pt x="493" y="315"/>
                  </a:lnTo>
                  <a:lnTo>
                    <a:pt x="484" y="297"/>
                  </a:lnTo>
                  <a:lnTo>
                    <a:pt x="474" y="280"/>
                  </a:lnTo>
                  <a:lnTo>
                    <a:pt x="462" y="265"/>
                  </a:lnTo>
                  <a:lnTo>
                    <a:pt x="454" y="257"/>
                  </a:lnTo>
                  <a:lnTo>
                    <a:pt x="447" y="250"/>
                  </a:lnTo>
                  <a:lnTo>
                    <a:pt x="438" y="242"/>
                  </a:lnTo>
                  <a:lnTo>
                    <a:pt x="431" y="235"/>
                  </a:lnTo>
                  <a:lnTo>
                    <a:pt x="422" y="227"/>
                  </a:lnTo>
                  <a:lnTo>
                    <a:pt x="413" y="220"/>
                  </a:lnTo>
                  <a:lnTo>
                    <a:pt x="406" y="214"/>
                  </a:lnTo>
                  <a:lnTo>
                    <a:pt x="397" y="206"/>
                  </a:lnTo>
                  <a:lnTo>
                    <a:pt x="389" y="200"/>
                  </a:lnTo>
                  <a:lnTo>
                    <a:pt x="381" y="192"/>
                  </a:lnTo>
                  <a:lnTo>
                    <a:pt x="372" y="187"/>
                  </a:lnTo>
                  <a:lnTo>
                    <a:pt x="363" y="181"/>
                  </a:lnTo>
                  <a:lnTo>
                    <a:pt x="354" y="176"/>
                  </a:lnTo>
                  <a:lnTo>
                    <a:pt x="344" y="171"/>
                  </a:lnTo>
                  <a:lnTo>
                    <a:pt x="336" y="166"/>
                  </a:lnTo>
                  <a:lnTo>
                    <a:pt x="326" y="162"/>
                  </a:lnTo>
                  <a:lnTo>
                    <a:pt x="303" y="154"/>
                  </a:lnTo>
                  <a:lnTo>
                    <a:pt x="279" y="147"/>
                  </a:lnTo>
                  <a:lnTo>
                    <a:pt x="256" y="141"/>
                  </a:lnTo>
                  <a:lnTo>
                    <a:pt x="232" y="137"/>
                  </a:lnTo>
                  <a:lnTo>
                    <a:pt x="208" y="132"/>
                  </a:lnTo>
                  <a:lnTo>
                    <a:pt x="184" y="129"/>
                  </a:lnTo>
                  <a:lnTo>
                    <a:pt x="161" y="122"/>
                  </a:lnTo>
                  <a:lnTo>
                    <a:pt x="137" y="115"/>
                  </a:lnTo>
                  <a:lnTo>
                    <a:pt x="126" y="110"/>
                  </a:lnTo>
                  <a:lnTo>
                    <a:pt x="116" y="105"/>
                  </a:lnTo>
                  <a:lnTo>
                    <a:pt x="105" y="100"/>
                  </a:lnTo>
                  <a:lnTo>
                    <a:pt x="95" y="94"/>
                  </a:lnTo>
                  <a:lnTo>
                    <a:pt x="86" y="87"/>
                  </a:lnTo>
                  <a:lnTo>
                    <a:pt x="76" y="80"/>
                  </a:lnTo>
                  <a:lnTo>
                    <a:pt x="67" y="72"/>
                  </a:lnTo>
                  <a:lnTo>
                    <a:pt x="58" y="64"/>
                  </a:lnTo>
                  <a:lnTo>
                    <a:pt x="51" y="56"/>
                  </a:lnTo>
                  <a:lnTo>
                    <a:pt x="43" y="47"/>
                  </a:lnTo>
                  <a:lnTo>
                    <a:pt x="37" y="39"/>
                  </a:lnTo>
                  <a:lnTo>
                    <a:pt x="30" y="31"/>
                  </a:lnTo>
                  <a:lnTo>
                    <a:pt x="22" y="22"/>
                  </a:lnTo>
                  <a:lnTo>
                    <a:pt x="15" y="15"/>
                  </a:lnTo>
                  <a:lnTo>
                    <a:pt x="7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1266" y="3604"/>
              <a:ext cx="156" cy="142"/>
            </a:xfrm>
            <a:custGeom>
              <a:avLst/>
              <a:gdLst/>
              <a:ahLst/>
              <a:cxnLst>
                <a:cxn ang="0">
                  <a:pos x="584" y="4"/>
                </a:cxn>
                <a:cxn ang="0">
                  <a:pos x="520" y="0"/>
                </a:cxn>
                <a:cxn ang="0">
                  <a:pos x="456" y="2"/>
                </a:cxn>
                <a:cxn ang="0">
                  <a:pos x="391" y="9"/>
                </a:cxn>
                <a:cxn ang="0">
                  <a:pos x="327" y="18"/>
                </a:cxn>
                <a:cxn ang="0">
                  <a:pos x="266" y="30"/>
                </a:cxn>
                <a:cxn ang="0">
                  <a:pos x="206" y="52"/>
                </a:cxn>
                <a:cxn ang="0">
                  <a:pos x="149" y="82"/>
                </a:cxn>
                <a:cxn ang="0">
                  <a:pos x="96" y="114"/>
                </a:cxn>
                <a:cxn ang="0">
                  <a:pos x="53" y="152"/>
                </a:cxn>
                <a:cxn ang="0">
                  <a:pos x="19" y="202"/>
                </a:cxn>
                <a:cxn ang="0">
                  <a:pos x="4" y="313"/>
                </a:cxn>
                <a:cxn ang="0">
                  <a:pos x="39" y="378"/>
                </a:cxn>
                <a:cxn ang="0">
                  <a:pos x="81" y="408"/>
                </a:cxn>
                <a:cxn ang="0">
                  <a:pos x="129" y="432"/>
                </a:cxn>
                <a:cxn ang="0">
                  <a:pos x="153" y="448"/>
                </a:cxn>
                <a:cxn ang="0">
                  <a:pos x="164" y="467"/>
                </a:cxn>
                <a:cxn ang="0">
                  <a:pos x="146" y="478"/>
                </a:cxn>
                <a:cxn ang="0">
                  <a:pos x="128" y="482"/>
                </a:cxn>
                <a:cxn ang="0">
                  <a:pos x="101" y="494"/>
                </a:cxn>
                <a:cxn ang="0">
                  <a:pos x="83" y="537"/>
                </a:cxn>
                <a:cxn ang="0">
                  <a:pos x="103" y="569"/>
                </a:cxn>
                <a:cxn ang="0">
                  <a:pos x="103" y="567"/>
                </a:cxn>
                <a:cxn ang="0">
                  <a:pos x="88" y="529"/>
                </a:cxn>
                <a:cxn ang="0">
                  <a:pos x="106" y="498"/>
                </a:cxn>
                <a:cxn ang="0">
                  <a:pos x="141" y="487"/>
                </a:cxn>
                <a:cxn ang="0">
                  <a:pos x="166" y="478"/>
                </a:cxn>
                <a:cxn ang="0">
                  <a:pos x="174" y="438"/>
                </a:cxn>
                <a:cxn ang="0">
                  <a:pos x="148" y="402"/>
                </a:cxn>
                <a:cxn ang="0">
                  <a:pos x="106" y="373"/>
                </a:cxn>
                <a:cxn ang="0">
                  <a:pos x="68" y="343"/>
                </a:cxn>
                <a:cxn ang="0">
                  <a:pos x="44" y="292"/>
                </a:cxn>
                <a:cxn ang="0">
                  <a:pos x="48" y="235"/>
                </a:cxn>
                <a:cxn ang="0">
                  <a:pos x="66" y="184"/>
                </a:cxn>
                <a:cxn ang="0">
                  <a:pos x="100" y="143"/>
                </a:cxn>
                <a:cxn ang="0">
                  <a:pos x="141" y="109"/>
                </a:cxn>
                <a:cxn ang="0">
                  <a:pos x="191" y="78"/>
                </a:cxn>
                <a:cxn ang="0">
                  <a:pos x="254" y="53"/>
                </a:cxn>
                <a:cxn ang="0">
                  <a:pos x="316" y="34"/>
                </a:cxn>
                <a:cxn ang="0">
                  <a:pos x="372" y="20"/>
                </a:cxn>
                <a:cxn ang="0">
                  <a:pos x="430" y="10"/>
                </a:cxn>
                <a:cxn ang="0">
                  <a:pos x="489" y="5"/>
                </a:cxn>
                <a:cxn ang="0">
                  <a:pos x="547" y="5"/>
                </a:cxn>
                <a:cxn ang="0">
                  <a:pos x="606" y="9"/>
                </a:cxn>
                <a:cxn ang="0">
                  <a:pos x="626" y="12"/>
                </a:cxn>
                <a:cxn ang="0">
                  <a:pos x="626" y="12"/>
                </a:cxn>
              </a:cxnLst>
              <a:rect l="0" t="0" r="r" b="b"/>
              <a:pathLst>
                <a:path w="626" h="569">
                  <a:moveTo>
                    <a:pt x="626" y="12"/>
                  </a:moveTo>
                  <a:lnTo>
                    <a:pt x="605" y="8"/>
                  </a:lnTo>
                  <a:lnTo>
                    <a:pt x="584" y="4"/>
                  </a:lnTo>
                  <a:lnTo>
                    <a:pt x="562" y="3"/>
                  </a:lnTo>
                  <a:lnTo>
                    <a:pt x="541" y="0"/>
                  </a:lnTo>
                  <a:lnTo>
                    <a:pt x="520" y="0"/>
                  </a:lnTo>
                  <a:lnTo>
                    <a:pt x="499" y="0"/>
                  </a:lnTo>
                  <a:lnTo>
                    <a:pt x="477" y="0"/>
                  </a:lnTo>
                  <a:lnTo>
                    <a:pt x="456" y="2"/>
                  </a:lnTo>
                  <a:lnTo>
                    <a:pt x="434" y="4"/>
                  </a:lnTo>
                  <a:lnTo>
                    <a:pt x="412" y="5"/>
                  </a:lnTo>
                  <a:lnTo>
                    <a:pt x="391" y="9"/>
                  </a:lnTo>
                  <a:lnTo>
                    <a:pt x="370" y="12"/>
                  </a:lnTo>
                  <a:lnTo>
                    <a:pt x="349" y="14"/>
                  </a:lnTo>
                  <a:lnTo>
                    <a:pt x="327" y="18"/>
                  </a:lnTo>
                  <a:lnTo>
                    <a:pt x="307" y="22"/>
                  </a:lnTo>
                  <a:lnTo>
                    <a:pt x="286" y="25"/>
                  </a:lnTo>
                  <a:lnTo>
                    <a:pt x="266" y="30"/>
                  </a:lnTo>
                  <a:lnTo>
                    <a:pt x="245" y="37"/>
                  </a:lnTo>
                  <a:lnTo>
                    <a:pt x="225" y="43"/>
                  </a:lnTo>
                  <a:lnTo>
                    <a:pt x="206" y="52"/>
                  </a:lnTo>
                  <a:lnTo>
                    <a:pt x="186" y="62"/>
                  </a:lnTo>
                  <a:lnTo>
                    <a:pt x="168" y="72"/>
                  </a:lnTo>
                  <a:lnTo>
                    <a:pt x="149" y="82"/>
                  </a:lnTo>
                  <a:lnTo>
                    <a:pt x="131" y="92"/>
                  </a:lnTo>
                  <a:lnTo>
                    <a:pt x="114" y="103"/>
                  </a:lnTo>
                  <a:lnTo>
                    <a:pt x="96" y="114"/>
                  </a:lnTo>
                  <a:lnTo>
                    <a:pt x="80" y="125"/>
                  </a:lnTo>
                  <a:lnTo>
                    <a:pt x="66" y="138"/>
                  </a:lnTo>
                  <a:lnTo>
                    <a:pt x="53" y="152"/>
                  </a:lnTo>
                  <a:lnTo>
                    <a:pt x="40" y="167"/>
                  </a:lnTo>
                  <a:lnTo>
                    <a:pt x="29" y="183"/>
                  </a:lnTo>
                  <a:lnTo>
                    <a:pt x="19" y="202"/>
                  </a:lnTo>
                  <a:lnTo>
                    <a:pt x="5" y="238"/>
                  </a:lnTo>
                  <a:lnTo>
                    <a:pt x="0" y="275"/>
                  </a:lnTo>
                  <a:lnTo>
                    <a:pt x="4" y="313"/>
                  </a:lnTo>
                  <a:lnTo>
                    <a:pt x="18" y="349"/>
                  </a:lnTo>
                  <a:lnTo>
                    <a:pt x="28" y="365"/>
                  </a:lnTo>
                  <a:lnTo>
                    <a:pt x="39" y="378"/>
                  </a:lnTo>
                  <a:lnTo>
                    <a:pt x="53" y="389"/>
                  </a:lnTo>
                  <a:lnTo>
                    <a:pt x="66" y="399"/>
                  </a:lnTo>
                  <a:lnTo>
                    <a:pt x="81" y="408"/>
                  </a:lnTo>
                  <a:lnTo>
                    <a:pt x="96" y="415"/>
                  </a:lnTo>
                  <a:lnTo>
                    <a:pt x="113" y="424"/>
                  </a:lnTo>
                  <a:lnTo>
                    <a:pt x="129" y="432"/>
                  </a:lnTo>
                  <a:lnTo>
                    <a:pt x="138" y="437"/>
                  </a:lnTo>
                  <a:lnTo>
                    <a:pt x="145" y="442"/>
                  </a:lnTo>
                  <a:lnTo>
                    <a:pt x="153" y="448"/>
                  </a:lnTo>
                  <a:lnTo>
                    <a:pt x="160" y="454"/>
                  </a:lnTo>
                  <a:lnTo>
                    <a:pt x="164" y="460"/>
                  </a:lnTo>
                  <a:lnTo>
                    <a:pt x="164" y="467"/>
                  </a:lnTo>
                  <a:lnTo>
                    <a:pt x="160" y="470"/>
                  </a:lnTo>
                  <a:lnTo>
                    <a:pt x="154" y="474"/>
                  </a:lnTo>
                  <a:lnTo>
                    <a:pt x="146" y="478"/>
                  </a:lnTo>
                  <a:lnTo>
                    <a:pt x="139" y="479"/>
                  </a:lnTo>
                  <a:lnTo>
                    <a:pt x="133" y="480"/>
                  </a:lnTo>
                  <a:lnTo>
                    <a:pt x="128" y="482"/>
                  </a:lnTo>
                  <a:lnTo>
                    <a:pt x="118" y="484"/>
                  </a:lnTo>
                  <a:lnTo>
                    <a:pt x="110" y="489"/>
                  </a:lnTo>
                  <a:lnTo>
                    <a:pt x="101" y="494"/>
                  </a:lnTo>
                  <a:lnTo>
                    <a:pt x="95" y="502"/>
                  </a:lnTo>
                  <a:lnTo>
                    <a:pt x="84" y="518"/>
                  </a:lnTo>
                  <a:lnTo>
                    <a:pt x="83" y="537"/>
                  </a:lnTo>
                  <a:lnTo>
                    <a:pt x="89" y="554"/>
                  </a:lnTo>
                  <a:lnTo>
                    <a:pt x="101" y="569"/>
                  </a:lnTo>
                  <a:lnTo>
                    <a:pt x="103" y="569"/>
                  </a:lnTo>
                  <a:lnTo>
                    <a:pt x="103" y="568"/>
                  </a:lnTo>
                  <a:lnTo>
                    <a:pt x="103" y="567"/>
                  </a:lnTo>
                  <a:lnTo>
                    <a:pt x="103" y="567"/>
                  </a:lnTo>
                  <a:lnTo>
                    <a:pt x="94" y="554"/>
                  </a:lnTo>
                  <a:lnTo>
                    <a:pt x="89" y="542"/>
                  </a:lnTo>
                  <a:lnTo>
                    <a:pt x="88" y="529"/>
                  </a:lnTo>
                  <a:lnTo>
                    <a:pt x="90" y="517"/>
                  </a:lnTo>
                  <a:lnTo>
                    <a:pt x="96" y="507"/>
                  </a:lnTo>
                  <a:lnTo>
                    <a:pt x="106" y="498"/>
                  </a:lnTo>
                  <a:lnTo>
                    <a:pt x="118" y="492"/>
                  </a:lnTo>
                  <a:lnTo>
                    <a:pt x="133" y="488"/>
                  </a:lnTo>
                  <a:lnTo>
                    <a:pt x="141" y="487"/>
                  </a:lnTo>
                  <a:lnTo>
                    <a:pt x="150" y="484"/>
                  </a:lnTo>
                  <a:lnTo>
                    <a:pt x="159" y="482"/>
                  </a:lnTo>
                  <a:lnTo>
                    <a:pt x="166" y="478"/>
                  </a:lnTo>
                  <a:lnTo>
                    <a:pt x="175" y="467"/>
                  </a:lnTo>
                  <a:lnTo>
                    <a:pt x="176" y="453"/>
                  </a:lnTo>
                  <a:lnTo>
                    <a:pt x="174" y="438"/>
                  </a:lnTo>
                  <a:lnTo>
                    <a:pt x="168" y="425"/>
                  </a:lnTo>
                  <a:lnTo>
                    <a:pt x="159" y="413"/>
                  </a:lnTo>
                  <a:lnTo>
                    <a:pt x="148" y="402"/>
                  </a:lnTo>
                  <a:lnTo>
                    <a:pt x="134" y="392"/>
                  </a:lnTo>
                  <a:lnTo>
                    <a:pt x="120" y="382"/>
                  </a:lnTo>
                  <a:lnTo>
                    <a:pt x="106" y="373"/>
                  </a:lnTo>
                  <a:lnTo>
                    <a:pt x="93" y="363"/>
                  </a:lnTo>
                  <a:lnTo>
                    <a:pt x="79" y="353"/>
                  </a:lnTo>
                  <a:lnTo>
                    <a:pt x="68" y="343"/>
                  </a:lnTo>
                  <a:lnTo>
                    <a:pt x="56" y="327"/>
                  </a:lnTo>
                  <a:lnTo>
                    <a:pt x="48" y="310"/>
                  </a:lnTo>
                  <a:lnTo>
                    <a:pt x="44" y="292"/>
                  </a:lnTo>
                  <a:lnTo>
                    <a:pt x="43" y="273"/>
                  </a:lnTo>
                  <a:lnTo>
                    <a:pt x="45" y="254"/>
                  </a:lnTo>
                  <a:lnTo>
                    <a:pt x="48" y="235"/>
                  </a:lnTo>
                  <a:lnTo>
                    <a:pt x="53" y="217"/>
                  </a:lnTo>
                  <a:lnTo>
                    <a:pt x="59" y="199"/>
                  </a:lnTo>
                  <a:lnTo>
                    <a:pt x="66" y="184"/>
                  </a:lnTo>
                  <a:lnTo>
                    <a:pt x="75" y="169"/>
                  </a:lnTo>
                  <a:lnTo>
                    <a:pt x="88" y="155"/>
                  </a:lnTo>
                  <a:lnTo>
                    <a:pt x="100" y="143"/>
                  </a:lnTo>
                  <a:lnTo>
                    <a:pt x="114" y="132"/>
                  </a:lnTo>
                  <a:lnTo>
                    <a:pt x="128" y="120"/>
                  </a:lnTo>
                  <a:lnTo>
                    <a:pt x="141" y="109"/>
                  </a:lnTo>
                  <a:lnTo>
                    <a:pt x="155" y="99"/>
                  </a:lnTo>
                  <a:lnTo>
                    <a:pt x="173" y="88"/>
                  </a:lnTo>
                  <a:lnTo>
                    <a:pt x="191" y="78"/>
                  </a:lnTo>
                  <a:lnTo>
                    <a:pt x="211" y="68"/>
                  </a:lnTo>
                  <a:lnTo>
                    <a:pt x="232" y="60"/>
                  </a:lnTo>
                  <a:lnTo>
                    <a:pt x="254" y="53"/>
                  </a:lnTo>
                  <a:lnTo>
                    <a:pt x="275" y="47"/>
                  </a:lnTo>
                  <a:lnTo>
                    <a:pt x="296" y="40"/>
                  </a:lnTo>
                  <a:lnTo>
                    <a:pt x="316" y="34"/>
                  </a:lnTo>
                  <a:lnTo>
                    <a:pt x="335" y="29"/>
                  </a:lnTo>
                  <a:lnTo>
                    <a:pt x="354" y="24"/>
                  </a:lnTo>
                  <a:lnTo>
                    <a:pt x="372" y="20"/>
                  </a:lnTo>
                  <a:lnTo>
                    <a:pt x="391" y="17"/>
                  </a:lnTo>
                  <a:lnTo>
                    <a:pt x="411" y="13"/>
                  </a:lnTo>
                  <a:lnTo>
                    <a:pt x="430" y="10"/>
                  </a:lnTo>
                  <a:lnTo>
                    <a:pt x="450" y="8"/>
                  </a:lnTo>
                  <a:lnTo>
                    <a:pt x="469" y="7"/>
                  </a:lnTo>
                  <a:lnTo>
                    <a:pt x="489" y="5"/>
                  </a:lnTo>
                  <a:lnTo>
                    <a:pt x="507" y="5"/>
                  </a:lnTo>
                  <a:lnTo>
                    <a:pt x="527" y="5"/>
                  </a:lnTo>
                  <a:lnTo>
                    <a:pt x="547" y="5"/>
                  </a:lnTo>
                  <a:lnTo>
                    <a:pt x="567" y="7"/>
                  </a:lnTo>
                  <a:lnTo>
                    <a:pt x="586" y="8"/>
                  </a:lnTo>
                  <a:lnTo>
                    <a:pt x="606" y="9"/>
                  </a:lnTo>
                  <a:lnTo>
                    <a:pt x="626" y="12"/>
                  </a:lnTo>
                  <a:lnTo>
                    <a:pt x="626" y="12"/>
                  </a:lnTo>
                  <a:lnTo>
                    <a:pt x="626" y="12"/>
                  </a:lnTo>
                  <a:lnTo>
                    <a:pt x="626" y="12"/>
                  </a:lnTo>
                  <a:lnTo>
                    <a:pt x="626" y="12"/>
                  </a:lnTo>
                  <a:lnTo>
                    <a:pt x="62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196" y="3512"/>
              <a:ext cx="122" cy="215"/>
            </a:xfrm>
            <a:custGeom>
              <a:avLst/>
              <a:gdLst/>
              <a:ahLst/>
              <a:cxnLst>
                <a:cxn ang="0">
                  <a:pos x="463" y="18"/>
                </a:cxn>
                <a:cxn ang="0">
                  <a:pos x="411" y="53"/>
                </a:cxn>
                <a:cxn ang="0">
                  <a:pos x="360" y="90"/>
                </a:cxn>
                <a:cxn ang="0">
                  <a:pos x="314" y="131"/>
                </a:cxn>
                <a:cxn ang="0">
                  <a:pos x="271" y="176"/>
                </a:cxn>
                <a:cxn ang="0">
                  <a:pos x="233" y="223"/>
                </a:cxn>
                <a:cxn ang="0">
                  <a:pos x="196" y="271"/>
                </a:cxn>
                <a:cxn ang="0">
                  <a:pos x="163" y="321"/>
                </a:cxn>
                <a:cxn ang="0">
                  <a:pos x="113" y="405"/>
                </a:cxn>
                <a:cxn ang="0">
                  <a:pos x="59" y="528"/>
                </a:cxn>
                <a:cxn ang="0">
                  <a:pos x="23" y="658"/>
                </a:cxn>
                <a:cxn ang="0">
                  <a:pos x="4" y="791"/>
                </a:cxn>
                <a:cxn ang="0">
                  <a:pos x="1" y="860"/>
                </a:cxn>
                <a:cxn ang="0">
                  <a:pos x="5" y="859"/>
                </a:cxn>
                <a:cxn ang="0">
                  <a:pos x="10" y="824"/>
                </a:cxn>
                <a:cxn ang="0">
                  <a:pos x="18" y="760"/>
                </a:cxn>
                <a:cxn ang="0">
                  <a:pos x="26" y="698"/>
                </a:cxn>
                <a:cxn ang="0">
                  <a:pos x="39" y="634"/>
                </a:cxn>
                <a:cxn ang="0">
                  <a:pos x="55" y="570"/>
                </a:cxn>
                <a:cxn ang="0">
                  <a:pos x="75" y="506"/>
                </a:cxn>
                <a:cxn ang="0">
                  <a:pos x="100" y="445"/>
                </a:cxn>
                <a:cxn ang="0">
                  <a:pos x="130" y="385"/>
                </a:cxn>
                <a:cxn ang="0">
                  <a:pos x="163" y="331"/>
                </a:cxn>
                <a:cxn ang="0">
                  <a:pos x="195" y="280"/>
                </a:cxn>
                <a:cxn ang="0">
                  <a:pos x="230" y="233"/>
                </a:cxn>
                <a:cxn ang="0">
                  <a:pos x="268" y="185"/>
                </a:cxn>
                <a:cxn ang="0">
                  <a:pos x="298" y="150"/>
                </a:cxn>
                <a:cxn ang="0">
                  <a:pos x="320" y="128"/>
                </a:cxn>
                <a:cxn ang="0">
                  <a:pos x="344" y="105"/>
                </a:cxn>
                <a:cxn ang="0">
                  <a:pos x="370" y="85"/>
                </a:cxn>
                <a:cxn ang="0">
                  <a:pos x="395" y="65"/>
                </a:cxn>
                <a:cxn ang="0">
                  <a:pos x="421" y="46"/>
                </a:cxn>
                <a:cxn ang="0">
                  <a:pos x="449" y="28"/>
                </a:cxn>
                <a:cxn ang="0">
                  <a:pos x="475" y="9"/>
                </a:cxn>
                <a:cxn ang="0">
                  <a:pos x="490" y="0"/>
                </a:cxn>
                <a:cxn ang="0">
                  <a:pos x="490" y="0"/>
                </a:cxn>
                <a:cxn ang="0">
                  <a:pos x="489" y="0"/>
                </a:cxn>
              </a:cxnLst>
              <a:rect l="0" t="0" r="r" b="b"/>
              <a:pathLst>
                <a:path w="490" h="860">
                  <a:moveTo>
                    <a:pt x="489" y="0"/>
                  </a:moveTo>
                  <a:lnTo>
                    <a:pt x="463" y="18"/>
                  </a:lnTo>
                  <a:lnTo>
                    <a:pt x="436" y="35"/>
                  </a:lnTo>
                  <a:lnTo>
                    <a:pt x="411" y="53"/>
                  </a:lnTo>
                  <a:lnTo>
                    <a:pt x="385" y="71"/>
                  </a:lnTo>
                  <a:lnTo>
                    <a:pt x="360" y="90"/>
                  </a:lnTo>
                  <a:lnTo>
                    <a:pt x="336" y="110"/>
                  </a:lnTo>
                  <a:lnTo>
                    <a:pt x="314" y="131"/>
                  </a:lnTo>
                  <a:lnTo>
                    <a:pt x="291" y="154"/>
                  </a:lnTo>
                  <a:lnTo>
                    <a:pt x="271" y="176"/>
                  </a:lnTo>
                  <a:lnTo>
                    <a:pt x="251" y="199"/>
                  </a:lnTo>
                  <a:lnTo>
                    <a:pt x="233" y="223"/>
                  </a:lnTo>
                  <a:lnTo>
                    <a:pt x="214" y="246"/>
                  </a:lnTo>
                  <a:lnTo>
                    <a:pt x="196" y="271"/>
                  </a:lnTo>
                  <a:lnTo>
                    <a:pt x="179" y="296"/>
                  </a:lnTo>
                  <a:lnTo>
                    <a:pt x="163" y="321"/>
                  </a:lnTo>
                  <a:lnTo>
                    <a:pt x="146" y="346"/>
                  </a:lnTo>
                  <a:lnTo>
                    <a:pt x="113" y="405"/>
                  </a:lnTo>
                  <a:lnTo>
                    <a:pt x="84" y="465"/>
                  </a:lnTo>
                  <a:lnTo>
                    <a:pt x="59" y="528"/>
                  </a:lnTo>
                  <a:lnTo>
                    <a:pt x="39" y="593"/>
                  </a:lnTo>
                  <a:lnTo>
                    <a:pt x="23" y="658"/>
                  </a:lnTo>
                  <a:lnTo>
                    <a:pt x="11" y="724"/>
                  </a:lnTo>
                  <a:lnTo>
                    <a:pt x="4" y="791"/>
                  </a:lnTo>
                  <a:lnTo>
                    <a:pt x="0" y="859"/>
                  </a:lnTo>
                  <a:lnTo>
                    <a:pt x="1" y="860"/>
                  </a:lnTo>
                  <a:lnTo>
                    <a:pt x="4" y="860"/>
                  </a:lnTo>
                  <a:lnTo>
                    <a:pt x="5" y="859"/>
                  </a:lnTo>
                  <a:lnTo>
                    <a:pt x="6" y="856"/>
                  </a:lnTo>
                  <a:lnTo>
                    <a:pt x="10" y="824"/>
                  </a:lnTo>
                  <a:lnTo>
                    <a:pt x="14" y="793"/>
                  </a:lnTo>
                  <a:lnTo>
                    <a:pt x="18" y="760"/>
                  </a:lnTo>
                  <a:lnTo>
                    <a:pt x="21" y="729"/>
                  </a:lnTo>
                  <a:lnTo>
                    <a:pt x="26" y="698"/>
                  </a:lnTo>
                  <a:lnTo>
                    <a:pt x="33" y="665"/>
                  </a:lnTo>
                  <a:lnTo>
                    <a:pt x="39" y="634"/>
                  </a:lnTo>
                  <a:lnTo>
                    <a:pt x="46" y="603"/>
                  </a:lnTo>
                  <a:lnTo>
                    <a:pt x="55" y="570"/>
                  </a:lnTo>
                  <a:lnTo>
                    <a:pt x="64" y="538"/>
                  </a:lnTo>
                  <a:lnTo>
                    <a:pt x="75" y="506"/>
                  </a:lnTo>
                  <a:lnTo>
                    <a:pt x="88" y="475"/>
                  </a:lnTo>
                  <a:lnTo>
                    <a:pt x="100" y="445"/>
                  </a:lnTo>
                  <a:lnTo>
                    <a:pt x="115" y="415"/>
                  </a:lnTo>
                  <a:lnTo>
                    <a:pt x="130" y="385"/>
                  </a:lnTo>
                  <a:lnTo>
                    <a:pt x="146" y="356"/>
                  </a:lnTo>
                  <a:lnTo>
                    <a:pt x="163" y="331"/>
                  </a:lnTo>
                  <a:lnTo>
                    <a:pt x="179" y="305"/>
                  </a:lnTo>
                  <a:lnTo>
                    <a:pt x="195" y="280"/>
                  </a:lnTo>
                  <a:lnTo>
                    <a:pt x="213" y="256"/>
                  </a:lnTo>
                  <a:lnTo>
                    <a:pt x="230" y="233"/>
                  </a:lnTo>
                  <a:lnTo>
                    <a:pt x="249" y="209"/>
                  </a:lnTo>
                  <a:lnTo>
                    <a:pt x="268" y="185"/>
                  </a:lnTo>
                  <a:lnTo>
                    <a:pt x="286" y="163"/>
                  </a:lnTo>
                  <a:lnTo>
                    <a:pt x="298" y="150"/>
                  </a:lnTo>
                  <a:lnTo>
                    <a:pt x="309" y="139"/>
                  </a:lnTo>
                  <a:lnTo>
                    <a:pt x="320" y="128"/>
                  </a:lnTo>
                  <a:lnTo>
                    <a:pt x="333" y="116"/>
                  </a:lnTo>
                  <a:lnTo>
                    <a:pt x="344" y="105"/>
                  </a:lnTo>
                  <a:lnTo>
                    <a:pt x="356" y="95"/>
                  </a:lnTo>
                  <a:lnTo>
                    <a:pt x="370" y="85"/>
                  </a:lnTo>
                  <a:lnTo>
                    <a:pt x="383" y="75"/>
                  </a:lnTo>
                  <a:lnTo>
                    <a:pt x="395" y="65"/>
                  </a:lnTo>
                  <a:lnTo>
                    <a:pt x="409" y="55"/>
                  </a:lnTo>
                  <a:lnTo>
                    <a:pt x="421" y="46"/>
                  </a:lnTo>
                  <a:lnTo>
                    <a:pt x="435" y="36"/>
                  </a:lnTo>
                  <a:lnTo>
                    <a:pt x="449" y="28"/>
                  </a:lnTo>
                  <a:lnTo>
                    <a:pt x="463" y="19"/>
                  </a:lnTo>
                  <a:lnTo>
                    <a:pt x="475" y="9"/>
                  </a:lnTo>
                  <a:lnTo>
                    <a:pt x="489" y="0"/>
                  </a:lnTo>
                  <a:lnTo>
                    <a:pt x="490" y="0"/>
                  </a:lnTo>
                  <a:lnTo>
                    <a:pt x="490" y="0"/>
                  </a:lnTo>
                  <a:lnTo>
                    <a:pt x="490" y="0"/>
                  </a:lnTo>
                  <a:lnTo>
                    <a:pt x="489" y="0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1275" y="3526"/>
              <a:ext cx="46" cy="78"/>
            </a:xfrm>
            <a:custGeom>
              <a:avLst/>
              <a:gdLst/>
              <a:ahLst/>
              <a:cxnLst>
                <a:cxn ang="0">
                  <a:pos x="186" y="0"/>
                </a:cxn>
                <a:cxn ang="0">
                  <a:pos x="170" y="18"/>
                </a:cxn>
                <a:cxn ang="0">
                  <a:pos x="155" y="35"/>
                </a:cxn>
                <a:cxn ang="0">
                  <a:pos x="140" y="54"/>
                </a:cxn>
                <a:cxn ang="0">
                  <a:pos x="125" y="73"/>
                </a:cxn>
                <a:cxn ang="0">
                  <a:pos x="111" y="93"/>
                </a:cxn>
                <a:cxn ang="0">
                  <a:pos x="98" y="112"/>
                </a:cxn>
                <a:cxn ang="0">
                  <a:pos x="84" y="132"/>
                </a:cxn>
                <a:cxn ang="0">
                  <a:pos x="71" y="152"/>
                </a:cxn>
                <a:cxn ang="0">
                  <a:pos x="59" y="170"/>
                </a:cxn>
                <a:cxn ang="0">
                  <a:pos x="48" y="189"/>
                </a:cxn>
                <a:cxn ang="0">
                  <a:pos x="36" y="208"/>
                </a:cxn>
                <a:cxn ang="0">
                  <a:pos x="26" y="227"/>
                </a:cxn>
                <a:cxn ang="0">
                  <a:pos x="18" y="247"/>
                </a:cxn>
                <a:cxn ang="0">
                  <a:pos x="10" y="267"/>
                </a:cxn>
                <a:cxn ang="0">
                  <a:pos x="5" y="288"/>
                </a:cxn>
                <a:cxn ang="0">
                  <a:pos x="0" y="310"/>
                </a:cxn>
                <a:cxn ang="0">
                  <a:pos x="1" y="313"/>
                </a:cxn>
                <a:cxn ang="0">
                  <a:pos x="4" y="313"/>
                </a:cxn>
                <a:cxn ang="0">
                  <a:pos x="6" y="310"/>
                </a:cxn>
                <a:cxn ang="0">
                  <a:pos x="8" y="308"/>
                </a:cxn>
                <a:cxn ang="0">
                  <a:pos x="14" y="288"/>
                </a:cxn>
                <a:cxn ang="0">
                  <a:pos x="20" y="268"/>
                </a:cxn>
                <a:cxn ang="0">
                  <a:pos x="28" y="248"/>
                </a:cxn>
                <a:cxn ang="0">
                  <a:pos x="36" y="229"/>
                </a:cxn>
                <a:cxn ang="0">
                  <a:pos x="45" y="210"/>
                </a:cxn>
                <a:cxn ang="0">
                  <a:pos x="55" y="192"/>
                </a:cxn>
                <a:cxn ang="0">
                  <a:pos x="65" y="173"/>
                </a:cxn>
                <a:cxn ang="0">
                  <a:pos x="76" y="155"/>
                </a:cxn>
                <a:cxn ang="0">
                  <a:pos x="89" y="135"/>
                </a:cxn>
                <a:cxn ang="0">
                  <a:pos x="101" y="115"/>
                </a:cxn>
                <a:cxn ang="0">
                  <a:pos x="114" y="95"/>
                </a:cxn>
                <a:cxn ang="0">
                  <a:pos x="128" y="75"/>
                </a:cxn>
                <a:cxn ang="0">
                  <a:pos x="141" y="57"/>
                </a:cxn>
                <a:cxn ang="0">
                  <a:pos x="156" y="38"/>
                </a:cxn>
                <a:cxn ang="0">
                  <a:pos x="171" y="19"/>
                </a:cxn>
                <a:cxn ang="0">
                  <a:pos x="187" y="2"/>
                </a:cxn>
                <a:cxn ang="0">
                  <a:pos x="187" y="2"/>
                </a:cxn>
                <a:cxn ang="0">
                  <a:pos x="187" y="0"/>
                </a:cxn>
                <a:cxn ang="0">
                  <a:pos x="187" y="0"/>
                </a:cxn>
                <a:cxn ang="0">
                  <a:pos x="186" y="0"/>
                </a:cxn>
                <a:cxn ang="0">
                  <a:pos x="186" y="0"/>
                </a:cxn>
              </a:cxnLst>
              <a:rect l="0" t="0" r="r" b="b"/>
              <a:pathLst>
                <a:path w="187" h="313">
                  <a:moveTo>
                    <a:pt x="186" y="0"/>
                  </a:moveTo>
                  <a:lnTo>
                    <a:pt x="170" y="18"/>
                  </a:lnTo>
                  <a:lnTo>
                    <a:pt x="155" y="35"/>
                  </a:lnTo>
                  <a:lnTo>
                    <a:pt x="140" y="54"/>
                  </a:lnTo>
                  <a:lnTo>
                    <a:pt x="125" y="73"/>
                  </a:lnTo>
                  <a:lnTo>
                    <a:pt x="111" y="93"/>
                  </a:lnTo>
                  <a:lnTo>
                    <a:pt x="98" y="112"/>
                  </a:lnTo>
                  <a:lnTo>
                    <a:pt x="84" y="132"/>
                  </a:lnTo>
                  <a:lnTo>
                    <a:pt x="71" y="152"/>
                  </a:lnTo>
                  <a:lnTo>
                    <a:pt x="59" y="170"/>
                  </a:lnTo>
                  <a:lnTo>
                    <a:pt x="48" y="189"/>
                  </a:lnTo>
                  <a:lnTo>
                    <a:pt x="36" y="208"/>
                  </a:lnTo>
                  <a:lnTo>
                    <a:pt x="26" y="227"/>
                  </a:lnTo>
                  <a:lnTo>
                    <a:pt x="18" y="247"/>
                  </a:lnTo>
                  <a:lnTo>
                    <a:pt x="10" y="267"/>
                  </a:lnTo>
                  <a:lnTo>
                    <a:pt x="5" y="288"/>
                  </a:lnTo>
                  <a:lnTo>
                    <a:pt x="0" y="310"/>
                  </a:lnTo>
                  <a:lnTo>
                    <a:pt x="1" y="313"/>
                  </a:lnTo>
                  <a:lnTo>
                    <a:pt x="4" y="313"/>
                  </a:lnTo>
                  <a:lnTo>
                    <a:pt x="6" y="310"/>
                  </a:lnTo>
                  <a:lnTo>
                    <a:pt x="8" y="308"/>
                  </a:lnTo>
                  <a:lnTo>
                    <a:pt x="14" y="288"/>
                  </a:lnTo>
                  <a:lnTo>
                    <a:pt x="20" y="268"/>
                  </a:lnTo>
                  <a:lnTo>
                    <a:pt x="28" y="248"/>
                  </a:lnTo>
                  <a:lnTo>
                    <a:pt x="36" y="229"/>
                  </a:lnTo>
                  <a:lnTo>
                    <a:pt x="45" y="210"/>
                  </a:lnTo>
                  <a:lnTo>
                    <a:pt x="55" y="192"/>
                  </a:lnTo>
                  <a:lnTo>
                    <a:pt x="65" y="173"/>
                  </a:lnTo>
                  <a:lnTo>
                    <a:pt x="76" y="155"/>
                  </a:lnTo>
                  <a:lnTo>
                    <a:pt x="89" y="135"/>
                  </a:lnTo>
                  <a:lnTo>
                    <a:pt x="101" y="115"/>
                  </a:lnTo>
                  <a:lnTo>
                    <a:pt x="114" y="95"/>
                  </a:lnTo>
                  <a:lnTo>
                    <a:pt x="128" y="75"/>
                  </a:lnTo>
                  <a:lnTo>
                    <a:pt x="141" y="57"/>
                  </a:lnTo>
                  <a:lnTo>
                    <a:pt x="156" y="38"/>
                  </a:lnTo>
                  <a:lnTo>
                    <a:pt x="171" y="19"/>
                  </a:lnTo>
                  <a:lnTo>
                    <a:pt x="187" y="2"/>
                  </a:lnTo>
                  <a:lnTo>
                    <a:pt x="187" y="2"/>
                  </a:lnTo>
                  <a:lnTo>
                    <a:pt x="187" y="0"/>
                  </a:lnTo>
                  <a:lnTo>
                    <a:pt x="187" y="0"/>
                  </a:lnTo>
                  <a:lnTo>
                    <a:pt x="186" y="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1228" y="3600"/>
              <a:ext cx="52" cy="16"/>
            </a:xfrm>
            <a:custGeom>
              <a:avLst/>
              <a:gdLst/>
              <a:ahLst/>
              <a:cxnLst>
                <a:cxn ang="0">
                  <a:pos x="1" y="65"/>
                </a:cxn>
                <a:cxn ang="0">
                  <a:pos x="12" y="57"/>
                </a:cxn>
                <a:cxn ang="0">
                  <a:pos x="24" y="48"/>
                </a:cxn>
                <a:cxn ang="0">
                  <a:pos x="35" y="42"/>
                </a:cxn>
                <a:cxn ang="0">
                  <a:pos x="47" y="35"/>
                </a:cxn>
                <a:cxn ang="0">
                  <a:pos x="60" y="30"/>
                </a:cxn>
                <a:cxn ang="0">
                  <a:pos x="74" y="27"/>
                </a:cxn>
                <a:cxn ang="0">
                  <a:pos x="86" y="23"/>
                </a:cxn>
                <a:cxn ang="0">
                  <a:pos x="100" y="20"/>
                </a:cxn>
                <a:cxn ang="0">
                  <a:pos x="112" y="19"/>
                </a:cxn>
                <a:cxn ang="0">
                  <a:pos x="125" y="18"/>
                </a:cxn>
                <a:cxn ang="0">
                  <a:pos x="139" y="17"/>
                </a:cxn>
                <a:cxn ang="0">
                  <a:pos x="151" y="17"/>
                </a:cxn>
                <a:cxn ang="0">
                  <a:pos x="164" y="17"/>
                </a:cxn>
                <a:cxn ang="0">
                  <a:pos x="176" y="17"/>
                </a:cxn>
                <a:cxn ang="0">
                  <a:pos x="189" y="15"/>
                </a:cxn>
                <a:cxn ang="0">
                  <a:pos x="201" y="14"/>
                </a:cxn>
                <a:cxn ang="0">
                  <a:pos x="204" y="12"/>
                </a:cxn>
                <a:cxn ang="0">
                  <a:pos x="207" y="8"/>
                </a:cxn>
                <a:cxn ang="0">
                  <a:pos x="207" y="4"/>
                </a:cxn>
                <a:cxn ang="0">
                  <a:pos x="205" y="2"/>
                </a:cxn>
                <a:cxn ang="0">
                  <a:pos x="191" y="0"/>
                </a:cxn>
                <a:cxn ang="0">
                  <a:pos x="177" y="0"/>
                </a:cxn>
                <a:cxn ang="0">
                  <a:pos x="164" y="0"/>
                </a:cxn>
                <a:cxn ang="0">
                  <a:pos x="149" y="3"/>
                </a:cxn>
                <a:cxn ang="0">
                  <a:pos x="135" y="5"/>
                </a:cxn>
                <a:cxn ang="0">
                  <a:pos x="120" y="9"/>
                </a:cxn>
                <a:cxn ang="0">
                  <a:pos x="106" y="12"/>
                </a:cxn>
                <a:cxn ang="0">
                  <a:pos x="94" y="15"/>
                </a:cxn>
                <a:cxn ang="0">
                  <a:pos x="81" y="19"/>
                </a:cxn>
                <a:cxn ang="0">
                  <a:pos x="67" y="23"/>
                </a:cxn>
                <a:cxn ang="0">
                  <a:pos x="56" y="28"/>
                </a:cxn>
                <a:cxn ang="0">
                  <a:pos x="44" y="34"/>
                </a:cxn>
                <a:cxn ang="0">
                  <a:pos x="32" y="40"/>
                </a:cxn>
                <a:cxn ang="0">
                  <a:pos x="21" y="47"/>
                </a:cxn>
                <a:cxn ang="0">
                  <a:pos x="10" y="55"/>
                </a:cxn>
                <a:cxn ang="0">
                  <a:pos x="0" y="64"/>
                </a:cxn>
                <a:cxn ang="0">
                  <a:pos x="0" y="64"/>
                </a:cxn>
                <a:cxn ang="0">
                  <a:pos x="0" y="64"/>
                </a:cxn>
                <a:cxn ang="0">
                  <a:pos x="0" y="65"/>
                </a:cxn>
                <a:cxn ang="0">
                  <a:pos x="1" y="65"/>
                </a:cxn>
                <a:cxn ang="0">
                  <a:pos x="1" y="65"/>
                </a:cxn>
              </a:cxnLst>
              <a:rect l="0" t="0" r="r" b="b"/>
              <a:pathLst>
                <a:path w="207" h="65">
                  <a:moveTo>
                    <a:pt x="1" y="65"/>
                  </a:moveTo>
                  <a:lnTo>
                    <a:pt x="12" y="57"/>
                  </a:lnTo>
                  <a:lnTo>
                    <a:pt x="24" y="48"/>
                  </a:lnTo>
                  <a:lnTo>
                    <a:pt x="35" y="42"/>
                  </a:lnTo>
                  <a:lnTo>
                    <a:pt x="47" y="35"/>
                  </a:lnTo>
                  <a:lnTo>
                    <a:pt x="60" y="30"/>
                  </a:lnTo>
                  <a:lnTo>
                    <a:pt x="74" y="27"/>
                  </a:lnTo>
                  <a:lnTo>
                    <a:pt x="86" y="23"/>
                  </a:lnTo>
                  <a:lnTo>
                    <a:pt x="100" y="20"/>
                  </a:lnTo>
                  <a:lnTo>
                    <a:pt x="112" y="19"/>
                  </a:lnTo>
                  <a:lnTo>
                    <a:pt x="125" y="18"/>
                  </a:lnTo>
                  <a:lnTo>
                    <a:pt x="139" y="17"/>
                  </a:lnTo>
                  <a:lnTo>
                    <a:pt x="151" y="17"/>
                  </a:lnTo>
                  <a:lnTo>
                    <a:pt x="164" y="17"/>
                  </a:lnTo>
                  <a:lnTo>
                    <a:pt x="176" y="17"/>
                  </a:lnTo>
                  <a:lnTo>
                    <a:pt x="189" y="15"/>
                  </a:lnTo>
                  <a:lnTo>
                    <a:pt x="201" y="14"/>
                  </a:lnTo>
                  <a:lnTo>
                    <a:pt x="204" y="12"/>
                  </a:lnTo>
                  <a:lnTo>
                    <a:pt x="207" y="8"/>
                  </a:lnTo>
                  <a:lnTo>
                    <a:pt x="207" y="4"/>
                  </a:lnTo>
                  <a:lnTo>
                    <a:pt x="205" y="2"/>
                  </a:lnTo>
                  <a:lnTo>
                    <a:pt x="191" y="0"/>
                  </a:lnTo>
                  <a:lnTo>
                    <a:pt x="177" y="0"/>
                  </a:lnTo>
                  <a:lnTo>
                    <a:pt x="164" y="0"/>
                  </a:lnTo>
                  <a:lnTo>
                    <a:pt x="149" y="3"/>
                  </a:lnTo>
                  <a:lnTo>
                    <a:pt x="135" y="5"/>
                  </a:lnTo>
                  <a:lnTo>
                    <a:pt x="120" y="9"/>
                  </a:lnTo>
                  <a:lnTo>
                    <a:pt x="106" y="12"/>
                  </a:lnTo>
                  <a:lnTo>
                    <a:pt x="94" y="15"/>
                  </a:lnTo>
                  <a:lnTo>
                    <a:pt x="81" y="19"/>
                  </a:lnTo>
                  <a:lnTo>
                    <a:pt x="67" y="23"/>
                  </a:lnTo>
                  <a:lnTo>
                    <a:pt x="56" y="28"/>
                  </a:lnTo>
                  <a:lnTo>
                    <a:pt x="44" y="34"/>
                  </a:lnTo>
                  <a:lnTo>
                    <a:pt x="32" y="40"/>
                  </a:lnTo>
                  <a:lnTo>
                    <a:pt x="21" y="47"/>
                  </a:lnTo>
                  <a:lnTo>
                    <a:pt x="10" y="55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5"/>
                  </a:lnTo>
                  <a:lnTo>
                    <a:pt x="1" y="65"/>
                  </a:lnTo>
                  <a:lnTo>
                    <a:pt x="1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1225" y="3610"/>
              <a:ext cx="31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19"/>
                </a:cxn>
                <a:cxn ang="0">
                  <a:pos x="28" y="38"/>
                </a:cxn>
                <a:cxn ang="0">
                  <a:pos x="43" y="55"/>
                </a:cxn>
                <a:cxn ang="0">
                  <a:pos x="59" y="71"/>
                </a:cxn>
                <a:cxn ang="0">
                  <a:pos x="74" y="88"/>
                </a:cxn>
                <a:cxn ang="0">
                  <a:pos x="90" y="105"/>
                </a:cxn>
                <a:cxn ang="0">
                  <a:pos x="104" y="124"/>
                </a:cxn>
                <a:cxn ang="0">
                  <a:pos x="117" y="143"/>
                </a:cxn>
                <a:cxn ang="0">
                  <a:pos x="119" y="144"/>
                </a:cxn>
                <a:cxn ang="0">
                  <a:pos x="123" y="143"/>
                </a:cxn>
                <a:cxn ang="0">
                  <a:pos x="125" y="139"/>
                </a:cxn>
                <a:cxn ang="0">
                  <a:pos x="125" y="136"/>
                </a:cxn>
                <a:cxn ang="0">
                  <a:pos x="115" y="115"/>
                </a:cxn>
                <a:cxn ang="0">
                  <a:pos x="102" y="98"/>
                </a:cxn>
                <a:cxn ang="0">
                  <a:pos x="85" y="80"/>
                </a:cxn>
                <a:cxn ang="0">
                  <a:pos x="68" y="65"/>
                </a:cxn>
                <a:cxn ang="0">
                  <a:pos x="50" y="50"/>
                </a:cxn>
                <a:cxn ang="0">
                  <a:pos x="33" y="34"/>
                </a:cxn>
                <a:cxn ang="0">
                  <a:pos x="17" y="18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5" h="144">
                  <a:moveTo>
                    <a:pt x="0" y="0"/>
                  </a:moveTo>
                  <a:lnTo>
                    <a:pt x="13" y="19"/>
                  </a:lnTo>
                  <a:lnTo>
                    <a:pt x="28" y="38"/>
                  </a:lnTo>
                  <a:lnTo>
                    <a:pt x="43" y="55"/>
                  </a:lnTo>
                  <a:lnTo>
                    <a:pt x="59" y="71"/>
                  </a:lnTo>
                  <a:lnTo>
                    <a:pt x="74" y="88"/>
                  </a:lnTo>
                  <a:lnTo>
                    <a:pt x="90" y="105"/>
                  </a:lnTo>
                  <a:lnTo>
                    <a:pt x="104" y="124"/>
                  </a:lnTo>
                  <a:lnTo>
                    <a:pt x="117" y="143"/>
                  </a:lnTo>
                  <a:lnTo>
                    <a:pt x="119" y="144"/>
                  </a:lnTo>
                  <a:lnTo>
                    <a:pt x="123" y="143"/>
                  </a:lnTo>
                  <a:lnTo>
                    <a:pt x="125" y="139"/>
                  </a:lnTo>
                  <a:lnTo>
                    <a:pt x="125" y="136"/>
                  </a:lnTo>
                  <a:lnTo>
                    <a:pt x="115" y="115"/>
                  </a:lnTo>
                  <a:lnTo>
                    <a:pt x="102" y="98"/>
                  </a:lnTo>
                  <a:lnTo>
                    <a:pt x="85" y="80"/>
                  </a:lnTo>
                  <a:lnTo>
                    <a:pt x="68" y="65"/>
                  </a:lnTo>
                  <a:lnTo>
                    <a:pt x="50" y="50"/>
                  </a:lnTo>
                  <a:lnTo>
                    <a:pt x="33" y="34"/>
                  </a:lnTo>
                  <a:lnTo>
                    <a:pt x="17" y="18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1208" y="3644"/>
              <a:ext cx="47" cy="75"/>
            </a:xfrm>
            <a:custGeom>
              <a:avLst/>
              <a:gdLst/>
              <a:ahLst/>
              <a:cxnLst>
                <a:cxn ang="0">
                  <a:pos x="0" y="298"/>
                </a:cxn>
                <a:cxn ang="0">
                  <a:pos x="3" y="286"/>
                </a:cxn>
                <a:cxn ang="0">
                  <a:pos x="7" y="275"/>
                </a:cxn>
                <a:cxn ang="0">
                  <a:pos x="12" y="263"/>
                </a:cxn>
                <a:cxn ang="0">
                  <a:pos x="17" y="252"/>
                </a:cxn>
                <a:cxn ang="0">
                  <a:pos x="22" y="242"/>
                </a:cxn>
                <a:cxn ang="0">
                  <a:pos x="28" y="231"/>
                </a:cxn>
                <a:cxn ang="0">
                  <a:pos x="35" y="221"/>
                </a:cxn>
                <a:cxn ang="0">
                  <a:pos x="41" y="210"/>
                </a:cxn>
                <a:cxn ang="0">
                  <a:pos x="46" y="201"/>
                </a:cxn>
                <a:cxn ang="0">
                  <a:pos x="52" y="191"/>
                </a:cxn>
                <a:cxn ang="0">
                  <a:pos x="57" y="182"/>
                </a:cxn>
                <a:cxn ang="0">
                  <a:pos x="63" y="173"/>
                </a:cxn>
                <a:cxn ang="0">
                  <a:pos x="68" y="163"/>
                </a:cxn>
                <a:cxn ang="0">
                  <a:pos x="75" y="155"/>
                </a:cxn>
                <a:cxn ang="0">
                  <a:pos x="81" y="146"/>
                </a:cxn>
                <a:cxn ang="0">
                  <a:pos x="87" y="137"/>
                </a:cxn>
                <a:cxn ang="0">
                  <a:pos x="93" y="128"/>
                </a:cxn>
                <a:cxn ang="0">
                  <a:pos x="98" y="120"/>
                </a:cxn>
                <a:cxn ang="0">
                  <a:pos x="105" y="110"/>
                </a:cxn>
                <a:cxn ang="0">
                  <a:pos x="110" y="101"/>
                </a:cxn>
                <a:cxn ang="0">
                  <a:pos x="116" y="92"/>
                </a:cxn>
                <a:cxn ang="0">
                  <a:pos x="122" y="85"/>
                </a:cxn>
                <a:cxn ang="0">
                  <a:pos x="130" y="76"/>
                </a:cxn>
                <a:cxn ang="0">
                  <a:pos x="137" y="68"/>
                </a:cxn>
                <a:cxn ang="0">
                  <a:pos x="143" y="62"/>
                </a:cxn>
                <a:cxn ang="0">
                  <a:pos x="150" y="57"/>
                </a:cxn>
                <a:cxn ang="0">
                  <a:pos x="157" y="51"/>
                </a:cxn>
                <a:cxn ang="0">
                  <a:pos x="163" y="45"/>
                </a:cxn>
                <a:cxn ang="0">
                  <a:pos x="168" y="40"/>
                </a:cxn>
                <a:cxn ang="0">
                  <a:pos x="175" y="33"/>
                </a:cxn>
                <a:cxn ang="0">
                  <a:pos x="180" y="26"/>
                </a:cxn>
                <a:cxn ang="0">
                  <a:pos x="185" y="20"/>
                </a:cxn>
                <a:cxn ang="0">
                  <a:pos x="188" y="11"/>
                </a:cxn>
                <a:cxn ang="0">
                  <a:pos x="186" y="3"/>
                </a:cxn>
                <a:cxn ang="0">
                  <a:pos x="181" y="0"/>
                </a:cxn>
                <a:cxn ang="0">
                  <a:pos x="172" y="2"/>
                </a:cxn>
                <a:cxn ang="0">
                  <a:pos x="153" y="16"/>
                </a:cxn>
                <a:cxn ang="0">
                  <a:pos x="137" y="33"/>
                </a:cxn>
                <a:cxn ang="0">
                  <a:pos x="122" y="51"/>
                </a:cxn>
                <a:cxn ang="0">
                  <a:pos x="110" y="70"/>
                </a:cxn>
                <a:cxn ang="0">
                  <a:pos x="97" y="91"/>
                </a:cxn>
                <a:cxn ang="0">
                  <a:pos x="86" y="111"/>
                </a:cxn>
                <a:cxn ang="0">
                  <a:pos x="76" y="132"/>
                </a:cxn>
                <a:cxn ang="0">
                  <a:pos x="65" y="152"/>
                </a:cxn>
                <a:cxn ang="0">
                  <a:pos x="60" y="162"/>
                </a:cxn>
                <a:cxn ang="0">
                  <a:pos x="53" y="172"/>
                </a:cxn>
                <a:cxn ang="0">
                  <a:pos x="48" y="182"/>
                </a:cxn>
                <a:cxn ang="0">
                  <a:pos x="45" y="193"/>
                </a:cxn>
                <a:cxn ang="0">
                  <a:pos x="40" y="203"/>
                </a:cxn>
                <a:cxn ang="0">
                  <a:pos x="35" y="213"/>
                </a:cxn>
                <a:cxn ang="0">
                  <a:pos x="28" y="225"/>
                </a:cxn>
                <a:cxn ang="0">
                  <a:pos x="23" y="235"/>
                </a:cxn>
                <a:cxn ang="0">
                  <a:pos x="15" y="250"/>
                </a:cxn>
                <a:cxn ang="0">
                  <a:pos x="7" y="265"/>
                </a:cxn>
                <a:cxn ang="0">
                  <a:pos x="2" y="281"/>
                </a:cxn>
                <a:cxn ang="0">
                  <a:pos x="0" y="298"/>
                </a:cxn>
                <a:cxn ang="0">
                  <a:pos x="0" y="298"/>
                </a:cxn>
                <a:cxn ang="0">
                  <a:pos x="0" y="298"/>
                </a:cxn>
                <a:cxn ang="0">
                  <a:pos x="0" y="298"/>
                </a:cxn>
                <a:cxn ang="0">
                  <a:pos x="0" y="298"/>
                </a:cxn>
                <a:cxn ang="0">
                  <a:pos x="0" y="298"/>
                </a:cxn>
              </a:cxnLst>
              <a:rect l="0" t="0" r="r" b="b"/>
              <a:pathLst>
                <a:path w="188" h="298">
                  <a:moveTo>
                    <a:pt x="0" y="298"/>
                  </a:moveTo>
                  <a:lnTo>
                    <a:pt x="3" y="286"/>
                  </a:lnTo>
                  <a:lnTo>
                    <a:pt x="7" y="275"/>
                  </a:lnTo>
                  <a:lnTo>
                    <a:pt x="12" y="263"/>
                  </a:lnTo>
                  <a:lnTo>
                    <a:pt x="17" y="252"/>
                  </a:lnTo>
                  <a:lnTo>
                    <a:pt x="22" y="242"/>
                  </a:lnTo>
                  <a:lnTo>
                    <a:pt x="28" y="231"/>
                  </a:lnTo>
                  <a:lnTo>
                    <a:pt x="35" y="221"/>
                  </a:lnTo>
                  <a:lnTo>
                    <a:pt x="41" y="210"/>
                  </a:lnTo>
                  <a:lnTo>
                    <a:pt x="46" y="201"/>
                  </a:lnTo>
                  <a:lnTo>
                    <a:pt x="52" y="191"/>
                  </a:lnTo>
                  <a:lnTo>
                    <a:pt x="57" y="182"/>
                  </a:lnTo>
                  <a:lnTo>
                    <a:pt x="63" y="173"/>
                  </a:lnTo>
                  <a:lnTo>
                    <a:pt x="68" y="163"/>
                  </a:lnTo>
                  <a:lnTo>
                    <a:pt x="75" y="155"/>
                  </a:lnTo>
                  <a:lnTo>
                    <a:pt x="81" y="146"/>
                  </a:lnTo>
                  <a:lnTo>
                    <a:pt x="87" y="137"/>
                  </a:lnTo>
                  <a:lnTo>
                    <a:pt x="93" y="128"/>
                  </a:lnTo>
                  <a:lnTo>
                    <a:pt x="98" y="120"/>
                  </a:lnTo>
                  <a:lnTo>
                    <a:pt x="105" y="110"/>
                  </a:lnTo>
                  <a:lnTo>
                    <a:pt x="110" y="101"/>
                  </a:lnTo>
                  <a:lnTo>
                    <a:pt x="116" y="92"/>
                  </a:lnTo>
                  <a:lnTo>
                    <a:pt x="122" y="85"/>
                  </a:lnTo>
                  <a:lnTo>
                    <a:pt x="130" y="76"/>
                  </a:lnTo>
                  <a:lnTo>
                    <a:pt x="137" y="68"/>
                  </a:lnTo>
                  <a:lnTo>
                    <a:pt x="143" y="62"/>
                  </a:lnTo>
                  <a:lnTo>
                    <a:pt x="150" y="57"/>
                  </a:lnTo>
                  <a:lnTo>
                    <a:pt x="157" y="51"/>
                  </a:lnTo>
                  <a:lnTo>
                    <a:pt x="163" y="45"/>
                  </a:lnTo>
                  <a:lnTo>
                    <a:pt x="168" y="40"/>
                  </a:lnTo>
                  <a:lnTo>
                    <a:pt x="175" y="33"/>
                  </a:lnTo>
                  <a:lnTo>
                    <a:pt x="180" y="26"/>
                  </a:lnTo>
                  <a:lnTo>
                    <a:pt x="185" y="20"/>
                  </a:lnTo>
                  <a:lnTo>
                    <a:pt x="188" y="11"/>
                  </a:lnTo>
                  <a:lnTo>
                    <a:pt x="186" y="3"/>
                  </a:lnTo>
                  <a:lnTo>
                    <a:pt x="181" y="0"/>
                  </a:lnTo>
                  <a:lnTo>
                    <a:pt x="172" y="2"/>
                  </a:lnTo>
                  <a:lnTo>
                    <a:pt x="153" y="16"/>
                  </a:lnTo>
                  <a:lnTo>
                    <a:pt x="137" y="33"/>
                  </a:lnTo>
                  <a:lnTo>
                    <a:pt x="122" y="51"/>
                  </a:lnTo>
                  <a:lnTo>
                    <a:pt x="110" y="70"/>
                  </a:lnTo>
                  <a:lnTo>
                    <a:pt x="97" y="91"/>
                  </a:lnTo>
                  <a:lnTo>
                    <a:pt x="86" y="111"/>
                  </a:lnTo>
                  <a:lnTo>
                    <a:pt x="76" y="132"/>
                  </a:lnTo>
                  <a:lnTo>
                    <a:pt x="65" y="152"/>
                  </a:lnTo>
                  <a:lnTo>
                    <a:pt x="60" y="162"/>
                  </a:lnTo>
                  <a:lnTo>
                    <a:pt x="53" y="172"/>
                  </a:lnTo>
                  <a:lnTo>
                    <a:pt x="48" y="182"/>
                  </a:lnTo>
                  <a:lnTo>
                    <a:pt x="45" y="193"/>
                  </a:lnTo>
                  <a:lnTo>
                    <a:pt x="40" y="203"/>
                  </a:lnTo>
                  <a:lnTo>
                    <a:pt x="35" y="213"/>
                  </a:lnTo>
                  <a:lnTo>
                    <a:pt x="28" y="225"/>
                  </a:lnTo>
                  <a:lnTo>
                    <a:pt x="23" y="235"/>
                  </a:lnTo>
                  <a:lnTo>
                    <a:pt x="15" y="250"/>
                  </a:lnTo>
                  <a:lnTo>
                    <a:pt x="7" y="265"/>
                  </a:lnTo>
                  <a:lnTo>
                    <a:pt x="2" y="281"/>
                  </a:lnTo>
                  <a:lnTo>
                    <a:pt x="0" y="298"/>
                  </a:lnTo>
                  <a:lnTo>
                    <a:pt x="0" y="298"/>
                  </a:lnTo>
                  <a:lnTo>
                    <a:pt x="0" y="298"/>
                  </a:lnTo>
                  <a:lnTo>
                    <a:pt x="0" y="298"/>
                  </a:lnTo>
                  <a:lnTo>
                    <a:pt x="0" y="298"/>
                  </a:lnTo>
                  <a:lnTo>
                    <a:pt x="0" y="29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057" y="3587"/>
              <a:ext cx="32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4"/>
                </a:cxn>
                <a:cxn ang="0">
                  <a:pos x="13" y="42"/>
                </a:cxn>
                <a:cxn ang="0">
                  <a:pos x="28" y="56"/>
                </a:cxn>
                <a:cxn ang="0">
                  <a:pos x="45" y="69"/>
                </a:cxn>
                <a:cxn ang="0">
                  <a:pos x="66" y="79"/>
                </a:cxn>
                <a:cxn ang="0">
                  <a:pos x="87" y="87"/>
                </a:cxn>
                <a:cxn ang="0">
                  <a:pos x="107" y="96"/>
                </a:cxn>
                <a:cxn ang="0">
                  <a:pos x="127" y="105"/>
                </a:cxn>
                <a:cxn ang="0">
                  <a:pos x="129" y="105"/>
                </a:cxn>
                <a:cxn ang="0">
                  <a:pos x="130" y="104"/>
                </a:cxn>
                <a:cxn ang="0">
                  <a:pos x="130" y="102"/>
                </a:cxn>
                <a:cxn ang="0">
                  <a:pos x="130" y="101"/>
                </a:cxn>
                <a:cxn ang="0">
                  <a:pos x="122" y="95"/>
                </a:cxn>
                <a:cxn ang="0">
                  <a:pos x="115" y="90"/>
                </a:cxn>
                <a:cxn ang="0">
                  <a:pos x="107" y="85"/>
                </a:cxn>
                <a:cxn ang="0">
                  <a:pos x="100" y="80"/>
                </a:cxn>
                <a:cxn ang="0">
                  <a:pos x="92" y="76"/>
                </a:cxn>
                <a:cxn ang="0">
                  <a:pos x="84" y="71"/>
                </a:cxn>
                <a:cxn ang="0">
                  <a:pos x="76" y="67"/>
                </a:cxn>
                <a:cxn ang="0">
                  <a:pos x="67" y="64"/>
                </a:cxn>
                <a:cxn ang="0">
                  <a:pos x="56" y="59"/>
                </a:cxn>
                <a:cxn ang="0">
                  <a:pos x="45" y="52"/>
                </a:cxn>
                <a:cxn ang="0">
                  <a:pos x="34" y="46"/>
                </a:cxn>
                <a:cxn ang="0">
                  <a:pos x="24" y="40"/>
                </a:cxn>
                <a:cxn ang="0">
                  <a:pos x="15" y="32"/>
                </a:cxn>
                <a:cxn ang="0">
                  <a:pos x="8" y="22"/>
                </a:cxn>
                <a:cxn ang="0">
                  <a:pos x="3" y="1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30" h="105">
                  <a:moveTo>
                    <a:pt x="0" y="0"/>
                  </a:moveTo>
                  <a:lnTo>
                    <a:pt x="4" y="24"/>
                  </a:lnTo>
                  <a:lnTo>
                    <a:pt x="13" y="42"/>
                  </a:lnTo>
                  <a:lnTo>
                    <a:pt x="28" y="56"/>
                  </a:lnTo>
                  <a:lnTo>
                    <a:pt x="45" y="69"/>
                  </a:lnTo>
                  <a:lnTo>
                    <a:pt x="66" y="79"/>
                  </a:lnTo>
                  <a:lnTo>
                    <a:pt x="87" y="87"/>
                  </a:lnTo>
                  <a:lnTo>
                    <a:pt x="107" y="96"/>
                  </a:lnTo>
                  <a:lnTo>
                    <a:pt x="127" y="105"/>
                  </a:lnTo>
                  <a:lnTo>
                    <a:pt x="129" y="105"/>
                  </a:lnTo>
                  <a:lnTo>
                    <a:pt x="130" y="104"/>
                  </a:lnTo>
                  <a:lnTo>
                    <a:pt x="130" y="102"/>
                  </a:lnTo>
                  <a:lnTo>
                    <a:pt x="130" y="101"/>
                  </a:lnTo>
                  <a:lnTo>
                    <a:pt x="122" y="95"/>
                  </a:lnTo>
                  <a:lnTo>
                    <a:pt x="115" y="90"/>
                  </a:lnTo>
                  <a:lnTo>
                    <a:pt x="107" y="85"/>
                  </a:lnTo>
                  <a:lnTo>
                    <a:pt x="100" y="80"/>
                  </a:lnTo>
                  <a:lnTo>
                    <a:pt x="92" y="76"/>
                  </a:lnTo>
                  <a:lnTo>
                    <a:pt x="84" y="71"/>
                  </a:lnTo>
                  <a:lnTo>
                    <a:pt x="76" y="67"/>
                  </a:lnTo>
                  <a:lnTo>
                    <a:pt x="67" y="64"/>
                  </a:lnTo>
                  <a:lnTo>
                    <a:pt x="56" y="59"/>
                  </a:lnTo>
                  <a:lnTo>
                    <a:pt x="45" y="52"/>
                  </a:lnTo>
                  <a:lnTo>
                    <a:pt x="34" y="46"/>
                  </a:lnTo>
                  <a:lnTo>
                    <a:pt x="24" y="40"/>
                  </a:lnTo>
                  <a:lnTo>
                    <a:pt x="15" y="32"/>
                  </a:lnTo>
                  <a:lnTo>
                    <a:pt x="8" y="22"/>
                  </a:lnTo>
                  <a:lnTo>
                    <a:pt x="3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083" y="3609"/>
              <a:ext cx="23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4"/>
                </a:cxn>
                <a:cxn ang="0">
                  <a:pos x="11" y="9"/>
                </a:cxn>
                <a:cxn ang="0">
                  <a:pos x="15" y="14"/>
                </a:cxn>
                <a:cxn ang="0">
                  <a:pos x="20" y="17"/>
                </a:cxn>
                <a:cxn ang="0">
                  <a:pos x="25" y="22"/>
                </a:cxn>
                <a:cxn ang="0">
                  <a:pos x="30" y="27"/>
                </a:cxn>
                <a:cxn ang="0">
                  <a:pos x="34" y="32"/>
                </a:cxn>
                <a:cxn ang="0">
                  <a:pos x="39" y="37"/>
                </a:cxn>
                <a:cxn ang="0">
                  <a:pos x="44" y="42"/>
                </a:cxn>
                <a:cxn ang="0">
                  <a:pos x="50" y="47"/>
                </a:cxn>
                <a:cxn ang="0">
                  <a:pos x="55" y="52"/>
                </a:cxn>
                <a:cxn ang="0">
                  <a:pos x="61" y="56"/>
                </a:cxn>
                <a:cxn ang="0">
                  <a:pos x="66" y="61"/>
                </a:cxn>
                <a:cxn ang="0">
                  <a:pos x="73" y="65"/>
                </a:cxn>
                <a:cxn ang="0">
                  <a:pos x="79" y="70"/>
                </a:cxn>
                <a:cxn ang="0">
                  <a:pos x="85" y="74"/>
                </a:cxn>
                <a:cxn ang="0">
                  <a:pos x="88" y="74"/>
                </a:cxn>
                <a:cxn ang="0">
                  <a:pos x="90" y="72"/>
                </a:cxn>
                <a:cxn ang="0">
                  <a:pos x="91" y="70"/>
                </a:cxn>
                <a:cxn ang="0">
                  <a:pos x="90" y="67"/>
                </a:cxn>
                <a:cxn ang="0">
                  <a:pos x="85" y="62"/>
                </a:cxn>
                <a:cxn ang="0">
                  <a:pos x="80" y="56"/>
                </a:cxn>
                <a:cxn ang="0">
                  <a:pos x="75" y="51"/>
                </a:cxn>
                <a:cxn ang="0">
                  <a:pos x="69" y="46"/>
                </a:cxn>
                <a:cxn ang="0">
                  <a:pos x="64" y="42"/>
                </a:cxn>
                <a:cxn ang="0">
                  <a:pos x="58" y="37"/>
                </a:cxn>
                <a:cxn ang="0">
                  <a:pos x="53" y="34"/>
                </a:cxn>
                <a:cxn ang="0">
                  <a:pos x="46" y="30"/>
                </a:cxn>
                <a:cxn ang="0">
                  <a:pos x="40" y="26"/>
                </a:cxn>
                <a:cxn ang="0">
                  <a:pos x="35" y="22"/>
                </a:cxn>
                <a:cxn ang="0">
                  <a:pos x="29" y="19"/>
                </a:cxn>
                <a:cxn ang="0">
                  <a:pos x="24" y="15"/>
                </a:cxn>
                <a:cxn ang="0">
                  <a:pos x="18" y="11"/>
                </a:cxn>
                <a:cxn ang="0">
                  <a:pos x="13" y="7"/>
                </a:cxn>
                <a:cxn ang="0">
                  <a:pos x="6" y="4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1" h="74">
                  <a:moveTo>
                    <a:pt x="0" y="0"/>
                  </a:moveTo>
                  <a:lnTo>
                    <a:pt x="5" y="4"/>
                  </a:lnTo>
                  <a:lnTo>
                    <a:pt x="11" y="9"/>
                  </a:lnTo>
                  <a:lnTo>
                    <a:pt x="15" y="14"/>
                  </a:lnTo>
                  <a:lnTo>
                    <a:pt x="20" y="17"/>
                  </a:lnTo>
                  <a:lnTo>
                    <a:pt x="25" y="22"/>
                  </a:lnTo>
                  <a:lnTo>
                    <a:pt x="30" y="27"/>
                  </a:lnTo>
                  <a:lnTo>
                    <a:pt x="34" y="32"/>
                  </a:lnTo>
                  <a:lnTo>
                    <a:pt x="39" y="37"/>
                  </a:lnTo>
                  <a:lnTo>
                    <a:pt x="44" y="42"/>
                  </a:lnTo>
                  <a:lnTo>
                    <a:pt x="50" y="47"/>
                  </a:lnTo>
                  <a:lnTo>
                    <a:pt x="55" y="52"/>
                  </a:lnTo>
                  <a:lnTo>
                    <a:pt x="61" y="56"/>
                  </a:lnTo>
                  <a:lnTo>
                    <a:pt x="66" y="61"/>
                  </a:lnTo>
                  <a:lnTo>
                    <a:pt x="73" y="65"/>
                  </a:lnTo>
                  <a:lnTo>
                    <a:pt x="79" y="70"/>
                  </a:lnTo>
                  <a:lnTo>
                    <a:pt x="85" y="74"/>
                  </a:lnTo>
                  <a:lnTo>
                    <a:pt x="88" y="74"/>
                  </a:lnTo>
                  <a:lnTo>
                    <a:pt x="90" y="72"/>
                  </a:lnTo>
                  <a:lnTo>
                    <a:pt x="91" y="70"/>
                  </a:lnTo>
                  <a:lnTo>
                    <a:pt x="90" y="67"/>
                  </a:lnTo>
                  <a:lnTo>
                    <a:pt x="85" y="62"/>
                  </a:lnTo>
                  <a:lnTo>
                    <a:pt x="80" y="56"/>
                  </a:lnTo>
                  <a:lnTo>
                    <a:pt x="75" y="51"/>
                  </a:lnTo>
                  <a:lnTo>
                    <a:pt x="69" y="46"/>
                  </a:lnTo>
                  <a:lnTo>
                    <a:pt x="64" y="42"/>
                  </a:lnTo>
                  <a:lnTo>
                    <a:pt x="58" y="37"/>
                  </a:lnTo>
                  <a:lnTo>
                    <a:pt x="53" y="34"/>
                  </a:lnTo>
                  <a:lnTo>
                    <a:pt x="46" y="30"/>
                  </a:lnTo>
                  <a:lnTo>
                    <a:pt x="40" y="26"/>
                  </a:lnTo>
                  <a:lnTo>
                    <a:pt x="35" y="22"/>
                  </a:lnTo>
                  <a:lnTo>
                    <a:pt x="29" y="19"/>
                  </a:lnTo>
                  <a:lnTo>
                    <a:pt x="24" y="15"/>
                  </a:lnTo>
                  <a:lnTo>
                    <a:pt x="18" y="11"/>
                  </a:lnTo>
                  <a:lnTo>
                    <a:pt x="13" y="7"/>
                  </a:lnTo>
                  <a:lnTo>
                    <a:pt x="6" y="4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222" y="3484"/>
              <a:ext cx="18" cy="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3"/>
                </a:cxn>
                <a:cxn ang="0">
                  <a:pos x="5" y="5"/>
                </a:cxn>
                <a:cxn ang="0">
                  <a:pos x="6" y="8"/>
                </a:cxn>
                <a:cxn ang="0">
                  <a:pos x="9" y="9"/>
                </a:cxn>
                <a:cxn ang="0">
                  <a:pos x="15" y="11"/>
                </a:cxn>
                <a:cxn ang="0">
                  <a:pos x="20" y="15"/>
                </a:cxn>
                <a:cxn ang="0">
                  <a:pos x="26" y="18"/>
                </a:cxn>
                <a:cxn ang="0">
                  <a:pos x="31" y="21"/>
                </a:cxn>
                <a:cxn ang="0">
                  <a:pos x="35" y="25"/>
                </a:cxn>
                <a:cxn ang="0">
                  <a:pos x="40" y="28"/>
                </a:cxn>
                <a:cxn ang="0">
                  <a:pos x="45" y="30"/>
                </a:cxn>
                <a:cxn ang="0">
                  <a:pos x="49" y="31"/>
                </a:cxn>
                <a:cxn ang="0">
                  <a:pos x="54" y="33"/>
                </a:cxn>
                <a:cxn ang="0">
                  <a:pos x="59" y="33"/>
                </a:cxn>
                <a:cxn ang="0">
                  <a:pos x="65" y="33"/>
                </a:cxn>
                <a:cxn ang="0">
                  <a:pos x="70" y="33"/>
                </a:cxn>
                <a:cxn ang="0">
                  <a:pos x="71" y="33"/>
                </a:cxn>
                <a:cxn ang="0">
                  <a:pos x="72" y="30"/>
                </a:cxn>
                <a:cxn ang="0">
                  <a:pos x="74" y="29"/>
                </a:cxn>
                <a:cxn ang="0">
                  <a:pos x="72" y="29"/>
                </a:cxn>
                <a:cxn ang="0">
                  <a:pos x="67" y="28"/>
                </a:cxn>
                <a:cxn ang="0">
                  <a:pos x="61" y="26"/>
                </a:cxn>
                <a:cxn ang="0">
                  <a:pos x="56" y="26"/>
                </a:cxn>
                <a:cxn ang="0">
                  <a:pos x="50" y="26"/>
                </a:cxn>
                <a:cxn ang="0">
                  <a:pos x="44" y="25"/>
                </a:cxn>
                <a:cxn ang="0">
                  <a:pos x="40" y="21"/>
                </a:cxn>
                <a:cxn ang="0">
                  <a:pos x="35" y="18"/>
                </a:cxn>
                <a:cxn ang="0">
                  <a:pos x="31" y="14"/>
                </a:cxn>
                <a:cxn ang="0">
                  <a:pos x="27" y="11"/>
                </a:cxn>
                <a:cxn ang="0">
                  <a:pos x="22" y="10"/>
                </a:cxn>
                <a:cxn ang="0">
                  <a:pos x="17" y="9"/>
                </a:cxn>
                <a:cxn ang="0">
                  <a:pos x="14" y="8"/>
                </a:cxn>
                <a:cxn ang="0">
                  <a:pos x="10" y="6"/>
                </a:cxn>
                <a:cxn ang="0">
                  <a:pos x="7" y="4"/>
                </a:cxn>
                <a:cxn ang="0">
                  <a:pos x="4" y="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74" h="33">
                  <a:moveTo>
                    <a:pt x="0" y="0"/>
                  </a:moveTo>
                  <a:lnTo>
                    <a:pt x="2" y="3"/>
                  </a:lnTo>
                  <a:lnTo>
                    <a:pt x="5" y="5"/>
                  </a:lnTo>
                  <a:lnTo>
                    <a:pt x="6" y="8"/>
                  </a:lnTo>
                  <a:lnTo>
                    <a:pt x="9" y="9"/>
                  </a:lnTo>
                  <a:lnTo>
                    <a:pt x="15" y="11"/>
                  </a:lnTo>
                  <a:lnTo>
                    <a:pt x="20" y="15"/>
                  </a:lnTo>
                  <a:lnTo>
                    <a:pt x="26" y="18"/>
                  </a:lnTo>
                  <a:lnTo>
                    <a:pt x="31" y="21"/>
                  </a:lnTo>
                  <a:lnTo>
                    <a:pt x="35" y="25"/>
                  </a:lnTo>
                  <a:lnTo>
                    <a:pt x="40" y="28"/>
                  </a:lnTo>
                  <a:lnTo>
                    <a:pt x="45" y="30"/>
                  </a:lnTo>
                  <a:lnTo>
                    <a:pt x="49" y="31"/>
                  </a:lnTo>
                  <a:lnTo>
                    <a:pt x="54" y="33"/>
                  </a:lnTo>
                  <a:lnTo>
                    <a:pt x="59" y="33"/>
                  </a:lnTo>
                  <a:lnTo>
                    <a:pt x="65" y="33"/>
                  </a:lnTo>
                  <a:lnTo>
                    <a:pt x="70" y="33"/>
                  </a:lnTo>
                  <a:lnTo>
                    <a:pt x="71" y="33"/>
                  </a:lnTo>
                  <a:lnTo>
                    <a:pt x="72" y="30"/>
                  </a:lnTo>
                  <a:lnTo>
                    <a:pt x="74" y="29"/>
                  </a:lnTo>
                  <a:lnTo>
                    <a:pt x="72" y="29"/>
                  </a:lnTo>
                  <a:lnTo>
                    <a:pt x="67" y="28"/>
                  </a:lnTo>
                  <a:lnTo>
                    <a:pt x="61" y="26"/>
                  </a:lnTo>
                  <a:lnTo>
                    <a:pt x="56" y="26"/>
                  </a:lnTo>
                  <a:lnTo>
                    <a:pt x="50" y="26"/>
                  </a:lnTo>
                  <a:lnTo>
                    <a:pt x="44" y="25"/>
                  </a:lnTo>
                  <a:lnTo>
                    <a:pt x="40" y="21"/>
                  </a:lnTo>
                  <a:lnTo>
                    <a:pt x="35" y="18"/>
                  </a:lnTo>
                  <a:lnTo>
                    <a:pt x="31" y="14"/>
                  </a:lnTo>
                  <a:lnTo>
                    <a:pt x="27" y="11"/>
                  </a:lnTo>
                  <a:lnTo>
                    <a:pt x="22" y="10"/>
                  </a:lnTo>
                  <a:lnTo>
                    <a:pt x="17" y="9"/>
                  </a:lnTo>
                  <a:lnTo>
                    <a:pt x="14" y="8"/>
                  </a:lnTo>
                  <a:lnTo>
                    <a:pt x="10" y="6"/>
                  </a:lnTo>
                  <a:lnTo>
                    <a:pt x="7" y="4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26" y="3489"/>
              <a:ext cx="13" cy="1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6"/>
                </a:cxn>
                <a:cxn ang="0">
                  <a:pos x="3" y="12"/>
                </a:cxn>
                <a:cxn ang="0">
                  <a:pos x="3" y="17"/>
                </a:cxn>
                <a:cxn ang="0">
                  <a:pos x="3" y="23"/>
                </a:cxn>
                <a:cxn ang="0">
                  <a:pos x="3" y="26"/>
                </a:cxn>
                <a:cxn ang="0">
                  <a:pos x="1" y="27"/>
                </a:cxn>
                <a:cxn ang="0">
                  <a:pos x="1" y="30"/>
                </a:cxn>
                <a:cxn ang="0">
                  <a:pos x="0" y="32"/>
                </a:cxn>
                <a:cxn ang="0">
                  <a:pos x="0" y="37"/>
                </a:cxn>
                <a:cxn ang="0">
                  <a:pos x="3" y="41"/>
                </a:cxn>
                <a:cxn ang="0">
                  <a:pos x="6" y="45"/>
                </a:cxn>
                <a:cxn ang="0">
                  <a:pos x="10" y="45"/>
                </a:cxn>
                <a:cxn ang="0">
                  <a:pos x="15" y="43"/>
                </a:cxn>
                <a:cxn ang="0">
                  <a:pos x="20" y="41"/>
                </a:cxn>
                <a:cxn ang="0">
                  <a:pos x="24" y="37"/>
                </a:cxn>
                <a:cxn ang="0">
                  <a:pos x="28" y="33"/>
                </a:cxn>
                <a:cxn ang="0">
                  <a:pos x="34" y="27"/>
                </a:cxn>
                <a:cxn ang="0">
                  <a:pos x="39" y="22"/>
                </a:cxn>
                <a:cxn ang="0">
                  <a:pos x="45" y="16"/>
                </a:cxn>
                <a:cxn ang="0">
                  <a:pos x="51" y="12"/>
                </a:cxn>
                <a:cxn ang="0">
                  <a:pos x="51" y="11"/>
                </a:cxn>
                <a:cxn ang="0">
                  <a:pos x="53" y="8"/>
                </a:cxn>
                <a:cxn ang="0">
                  <a:pos x="53" y="7"/>
                </a:cxn>
                <a:cxn ang="0">
                  <a:pos x="51" y="7"/>
                </a:cxn>
                <a:cxn ang="0">
                  <a:pos x="43" y="10"/>
                </a:cxn>
                <a:cxn ang="0">
                  <a:pos x="35" y="15"/>
                </a:cxn>
                <a:cxn ang="0">
                  <a:pos x="28" y="21"/>
                </a:cxn>
                <a:cxn ang="0">
                  <a:pos x="21" y="27"/>
                </a:cxn>
                <a:cxn ang="0">
                  <a:pos x="19" y="30"/>
                </a:cxn>
                <a:cxn ang="0">
                  <a:pos x="16" y="32"/>
                </a:cxn>
                <a:cxn ang="0">
                  <a:pos x="13" y="33"/>
                </a:cxn>
                <a:cxn ang="0">
                  <a:pos x="9" y="32"/>
                </a:cxn>
                <a:cxn ang="0">
                  <a:pos x="8" y="31"/>
                </a:cxn>
                <a:cxn ang="0">
                  <a:pos x="6" y="28"/>
                </a:cxn>
                <a:cxn ang="0">
                  <a:pos x="6" y="25"/>
                </a:cxn>
                <a:cxn ang="0">
                  <a:pos x="6" y="22"/>
                </a:cxn>
                <a:cxn ang="0">
                  <a:pos x="6" y="16"/>
                </a:cxn>
                <a:cxn ang="0">
                  <a:pos x="5" y="11"/>
                </a:cxn>
                <a:cxn ang="0">
                  <a:pos x="3" y="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53" h="45">
                  <a:moveTo>
                    <a:pt x="0" y="1"/>
                  </a:moveTo>
                  <a:lnTo>
                    <a:pt x="1" y="6"/>
                  </a:lnTo>
                  <a:lnTo>
                    <a:pt x="3" y="12"/>
                  </a:lnTo>
                  <a:lnTo>
                    <a:pt x="3" y="17"/>
                  </a:lnTo>
                  <a:lnTo>
                    <a:pt x="3" y="23"/>
                  </a:lnTo>
                  <a:lnTo>
                    <a:pt x="3" y="26"/>
                  </a:lnTo>
                  <a:lnTo>
                    <a:pt x="1" y="27"/>
                  </a:lnTo>
                  <a:lnTo>
                    <a:pt x="1" y="30"/>
                  </a:lnTo>
                  <a:lnTo>
                    <a:pt x="0" y="32"/>
                  </a:lnTo>
                  <a:lnTo>
                    <a:pt x="0" y="37"/>
                  </a:lnTo>
                  <a:lnTo>
                    <a:pt x="3" y="41"/>
                  </a:lnTo>
                  <a:lnTo>
                    <a:pt x="6" y="45"/>
                  </a:lnTo>
                  <a:lnTo>
                    <a:pt x="10" y="45"/>
                  </a:lnTo>
                  <a:lnTo>
                    <a:pt x="15" y="43"/>
                  </a:lnTo>
                  <a:lnTo>
                    <a:pt x="20" y="41"/>
                  </a:lnTo>
                  <a:lnTo>
                    <a:pt x="24" y="37"/>
                  </a:lnTo>
                  <a:lnTo>
                    <a:pt x="28" y="33"/>
                  </a:lnTo>
                  <a:lnTo>
                    <a:pt x="34" y="27"/>
                  </a:lnTo>
                  <a:lnTo>
                    <a:pt x="39" y="22"/>
                  </a:lnTo>
                  <a:lnTo>
                    <a:pt x="45" y="16"/>
                  </a:lnTo>
                  <a:lnTo>
                    <a:pt x="51" y="12"/>
                  </a:lnTo>
                  <a:lnTo>
                    <a:pt x="51" y="11"/>
                  </a:lnTo>
                  <a:lnTo>
                    <a:pt x="53" y="8"/>
                  </a:lnTo>
                  <a:lnTo>
                    <a:pt x="53" y="7"/>
                  </a:lnTo>
                  <a:lnTo>
                    <a:pt x="51" y="7"/>
                  </a:lnTo>
                  <a:lnTo>
                    <a:pt x="43" y="10"/>
                  </a:lnTo>
                  <a:lnTo>
                    <a:pt x="35" y="15"/>
                  </a:lnTo>
                  <a:lnTo>
                    <a:pt x="28" y="21"/>
                  </a:lnTo>
                  <a:lnTo>
                    <a:pt x="21" y="27"/>
                  </a:lnTo>
                  <a:lnTo>
                    <a:pt x="19" y="30"/>
                  </a:lnTo>
                  <a:lnTo>
                    <a:pt x="16" y="32"/>
                  </a:lnTo>
                  <a:lnTo>
                    <a:pt x="13" y="33"/>
                  </a:lnTo>
                  <a:lnTo>
                    <a:pt x="9" y="32"/>
                  </a:lnTo>
                  <a:lnTo>
                    <a:pt x="8" y="31"/>
                  </a:lnTo>
                  <a:lnTo>
                    <a:pt x="6" y="28"/>
                  </a:lnTo>
                  <a:lnTo>
                    <a:pt x="6" y="25"/>
                  </a:lnTo>
                  <a:lnTo>
                    <a:pt x="6" y="22"/>
                  </a:lnTo>
                  <a:lnTo>
                    <a:pt x="6" y="16"/>
                  </a:lnTo>
                  <a:lnTo>
                    <a:pt x="5" y="11"/>
                  </a:lnTo>
                  <a:lnTo>
                    <a:pt x="3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180" y="3554"/>
              <a:ext cx="57" cy="161"/>
            </a:xfrm>
            <a:custGeom>
              <a:avLst/>
              <a:gdLst/>
              <a:ahLst/>
              <a:cxnLst>
                <a:cxn ang="0">
                  <a:pos x="213" y="15"/>
                </a:cxn>
                <a:cxn ang="0">
                  <a:pos x="188" y="48"/>
                </a:cxn>
                <a:cxn ang="0">
                  <a:pos x="165" y="83"/>
                </a:cxn>
                <a:cxn ang="0">
                  <a:pos x="141" y="118"/>
                </a:cxn>
                <a:cxn ang="0">
                  <a:pos x="116" y="155"/>
                </a:cxn>
                <a:cxn ang="0">
                  <a:pos x="92" y="197"/>
                </a:cxn>
                <a:cxn ang="0">
                  <a:pos x="71" y="238"/>
                </a:cxn>
                <a:cxn ang="0">
                  <a:pos x="53" y="282"/>
                </a:cxn>
                <a:cxn ang="0">
                  <a:pos x="37" y="327"/>
                </a:cxn>
                <a:cxn ang="0">
                  <a:pos x="25" y="372"/>
                </a:cxn>
                <a:cxn ang="0">
                  <a:pos x="15" y="418"/>
                </a:cxn>
                <a:cxn ang="0">
                  <a:pos x="6" y="464"/>
                </a:cxn>
                <a:cxn ang="0">
                  <a:pos x="0" y="524"/>
                </a:cxn>
                <a:cxn ang="0">
                  <a:pos x="4" y="602"/>
                </a:cxn>
                <a:cxn ang="0">
                  <a:pos x="20" y="644"/>
                </a:cxn>
                <a:cxn ang="0">
                  <a:pos x="36" y="647"/>
                </a:cxn>
                <a:cxn ang="0">
                  <a:pos x="56" y="630"/>
                </a:cxn>
                <a:cxn ang="0">
                  <a:pos x="73" y="602"/>
                </a:cxn>
                <a:cxn ang="0">
                  <a:pos x="81" y="569"/>
                </a:cxn>
                <a:cxn ang="0">
                  <a:pos x="85" y="535"/>
                </a:cxn>
                <a:cxn ang="0">
                  <a:pos x="90" y="474"/>
                </a:cxn>
                <a:cxn ang="0">
                  <a:pos x="103" y="388"/>
                </a:cxn>
                <a:cxn ang="0">
                  <a:pos x="116" y="323"/>
                </a:cxn>
                <a:cxn ang="0">
                  <a:pos x="126" y="279"/>
                </a:cxn>
                <a:cxn ang="0">
                  <a:pos x="136" y="235"/>
                </a:cxn>
                <a:cxn ang="0">
                  <a:pos x="148" y="192"/>
                </a:cxn>
                <a:cxn ang="0">
                  <a:pos x="161" y="148"/>
                </a:cxn>
                <a:cxn ang="0">
                  <a:pos x="175" y="103"/>
                </a:cxn>
                <a:cxn ang="0">
                  <a:pos x="191" y="60"/>
                </a:cxn>
                <a:cxn ang="0">
                  <a:pos x="213" y="19"/>
                </a:cxn>
                <a:cxn ang="0">
                  <a:pos x="228" y="0"/>
                </a:cxn>
                <a:cxn ang="0">
                  <a:pos x="228" y="0"/>
                </a:cxn>
                <a:cxn ang="0">
                  <a:pos x="228" y="0"/>
                </a:cxn>
              </a:cxnLst>
              <a:rect l="0" t="0" r="r" b="b"/>
              <a:pathLst>
                <a:path w="228" h="647">
                  <a:moveTo>
                    <a:pt x="228" y="0"/>
                  </a:moveTo>
                  <a:lnTo>
                    <a:pt x="213" y="15"/>
                  </a:lnTo>
                  <a:lnTo>
                    <a:pt x="201" y="32"/>
                  </a:lnTo>
                  <a:lnTo>
                    <a:pt x="188" y="48"/>
                  </a:lnTo>
                  <a:lnTo>
                    <a:pt x="176" y="65"/>
                  </a:lnTo>
                  <a:lnTo>
                    <a:pt x="165" y="83"/>
                  </a:lnTo>
                  <a:lnTo>
                    <a:pt x="152" y="100"/>
                  </a:lnTo>
                  <a:lnTo>
                    <a:pt x="141" y="118"/>
                  </a:lnTo>
                  <a:lnTo>
                    <a:pt x="130" y="135"/>
                  </a:lnTo>
                  <a:lnTo>
                    <a:pt x="116" y="155"/>
                  </a:lnTo>
                  <a:lnTo>
                    <a:pt x="105" y="175"/>
                  </a:lnTo>
                  <a:lnTo>
                    <a:pt x="92" y="197"/>
                  </a:lnTo>
                  <a:lnTo>
                    <a:pt x="82" y="217"/>
                  </a:lnTo>
                  <a:lnTo>
                    <a:pt x="71" y="238"/>
                  </a:lnTo>
                  <a:lnTo>
                    <a:pt x="62" y="260"/>
                  </a:lnTo>
                  <a:lnTo>
                    <a:pt x="53" y="282"/>
                  </a:lnTo>
                  <a:lnTo>
                    <a:pt x="45" y="304"/>
                  </a:lnTo>
                  <a:lnTo>
                    <a:pt x="37" y="327"/>
                  </a:lnTo>
                  <a:lnTo>
                    <a:pt x="31" y="349"/>
                  </a:lnTo>
                  <a:lnTo>
                    <a:pt x="25" y="372"/>
                  </a:lnTo>
                  <a:lnTo>
                    <a:pt x="20" y="395"/>
                  </a:lnTo>
                  <a:lnTo>
                    <a:pt x="15" y="418"/>
                  </a:lnTo>
                  <a:lnTo>
                    <a:pt x="10" y="442"/>
                  </a:lnTo>
                  <a:lnTo>
                    <a:pt x="6" y="464"/>
                  </a:lnTo>
                  <a:lnTo>
                    <a:pt x="4" y="488"/>
                  </a:lnTo>
                  <a:lnTo>
                    <a:pt x="0" y="524"/>
                  </a:lnTo>
                  <a:lnTo>
                    <a:pt x="0" y="563"/>
                  </a:lnTo>
                  <a:lnTo>
                    <a:pt x="4" y="602"/>
                  </a:lnTo>
                  <a:lnTo>
                    <a:pt x="15" y="637"/>
                  </a:lnTo>
                  <a:lnTo>
                    <a:pt x="20" y="644"/>
                  </a:lnTo>
                  <a:lnTo>
                    <a:pt x="27" y="647"/>
                  </a:lnTo>
                  <a:lnTo>
                    <a:pt x="36" y="647"/>
                  </a:lnTo>
                  <a:lnTo>
                    <a:pt x="43" y="643"/>
                  </a:lnTo>
                  <a:lnTo>
                    <a:pt x="56" y="630"/>
                  </a:lnTo>
                  <a:lnTo>
                    <a:pt x="66" y="617"/>
                  </a:lnTo>
                  <a:lnTo>
                    <a:pt x="73" y="602"/>
                  </a:lnTo>
                  <a:lnTo>
                    <a:pt x="78" y="585"/>
                  </a:lnTo>
                  <a:lnTo>
                    <a:pt x="81" y="569"/>
                  </a:lnTo>
                  <a:lnTo>
                    <a:pt x="83" y="553"/>
                  </a:lnTo>
                  <a:lnTo>
                    <a:pt x="85" y="535"/>
                  </a:lnTo>
                  <a:lnTo>
                    <a:pt x="86" y="518"/>
                  </a:lnTo>
                  <a:lnTo>
                    <a:pt x="90" y="474"/>
                  </a:lnTo>
                  <a:lnTo>
                    <a:pt x="96" y="432"/>
                  </a:lnTo>
                  <a:lnTo>
                    <a:pt x="103" y="388"/>
                  </a:lnTo>
                  <a:lnTo>
                    <a:pt x="112" y="345"/>
                  </a:lnTo>
                  <a:lnTo>
                    <a:pt x="116" y="323"/>
                  </a:lnTo>
                  <a:lnTo>
                    <a:pt x="121" y="300"/>
                  </a:lnTo>
                  <a:lnTo>
                    <a:pt x="126" y="279"/>
                  </a:lnTo>
                  <a:lnTo>
                    <a:pt x="131" y="257"/>
                  </a:lnTo>
                  <a:lnTo>
                    <a:pt x="136" y="235"/>
                  </a:lnTo>
                  <a:lnTo>
                    <a:pt x="142" y="214"/>
                  </a:lnTo>
                  <a:lnTo>
                    <a:pt x="148" y="192"/>
                  </a:lnTo>
                  <a:lnTo>
                    <a:pt x="155" y="170"/>
                  </a:lnTo>
                  <a:lnTo>
                    <a:pt x="161" y="148"/>
                  </a:lnTo>
                  <a:lnTo>
                    <a:pt x="167" y="125"/>
                  </a:lnTo>
                  <a:lnTo>
                    <a:pt x="175" y="103"/>
                  </a:lnTo>
                  <a:lnTo>
                    <a:pt x="182" y="82"/>
                  </a:lnTo>
                  <a:lnTo>
                    <a:pt x="191" y="60"/>
                  </a:lnTo>
                  <a:lnTo>
                    <a:pt x="201" y="39"/>
                  </a:lnTo>
                  <a:lnTo>
                    <a:pt x="213" y="19"/>
                  </a:lnTo>
                  <a:lnTo>
                    <a:pt x="228" y="2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241" y="3514"/>
              <a:ext cx="5" cy="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33"/>
                </a:cxn>
                <a:cxn ang="0">
                  <a:pos x="5" y="65"/>
                </a:cxn>
                <a:cxn ang="0">
                  <a:pos x="10" y="97"/>
                </a:cxn>
                <a:cxn ang="0">
                  <a:pos x="16" y="128"/>
                </a:cxn>
                <a:cxn ang="0">
                  <a:pos x="18" y="129"/>
                </a:cxn>
                <a:cxn ang="0">
                  <a:pos x="19" y="128"/>
                </a:cxn>
                <a:cxn ang="0">
                  <a:pos x="21" y="127"/>
                </a:cxn>
                <a:cxn ang="0">
                  <a:pos x="21" y="125"/>
                </a:cxn>
                <a:cxn ang="0">
                  <a:pos x="16" y="94"/>
                </a:cxn>
                <a:cxn ang="0">
                  <a:pos x="10" y="63"/>
                </a:cxn>
                <a:cxn ang="0">
                  <a:pos x="4" y="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1" h="129">
                  <a:moveTo>
                    <a:pt x="0" y="0"/>
                  </a:moveTo>
                  <a:lnTo>
                    <a:pt x="1" y="33"/>
                  </a:lnTo>
                  <a:lnTo>
                    <a:pt x="5" y="65"/>
                  </a:lnTo>
                  <a:lnTo>
                    <a:pt x="10" y="97"/>
                  </a:lnTo>
                  <a:lnTo>
                    <a:pt x="16" y="128"/>
                  </a:lnTo>
                  <a:lnTo>
                    <a:pt x="18" y="129"/>
                  </a:lnTo>
                  <a:lnTo>
                    <a:pt x="19" y="128"/>
                  </a:lnTo>
                  <a:lnTo>
                    <a:pt x="21" y="127"/>
                  </a:lnTo>
                  <a:lnTo>
                    <a:pt x="21" y="125"/>
                  </a:lnTo>
                  <a:lnTo>
                    <a:pt x="16" y="94"/>
                  </a:lnTo>
                  <a:lnTo>
                    <a:pt x="10" y="63"/>
                  </a:lnTo>
                  <a:lnTo>
                    <a:pt x="4" y="3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229" y="3514"/>
              <a:ext cx="81" cy="37"/>
            </a:xfrm>
            <a:custGeom>
              <a:avLst/>
              <a:gdLst/>
              <a:ahLst/>
              <a:cxnLst>
                <a:cxn ang="0">
                  <a:pos x="325" y="0"/>
                </a:cxn>
                <a:cxn ang="0">
                  <a:pos x="317" y="4"/>
                </a:cxn>
                <a:cxn ang="0">
                  <a:pos x="308" y="8"/>
                </a:cxn>
                <a:cxn ang="0">
                  <a:pos x="301" y="13"/>
                </a:cxn>
                <a:cxn ang="0">
                  <a:pos x="293" y="17"/>
                </a:cxn>
                <a:cxn ang="0">
                  <a:pos x="286" y="23"/>
                </a:cxn>
                <a:cxn ang="0">
                  <a:pos x="278" y="28"/>
                </a:cxn>
                <a:cxn ang="0">
                  <a:pos x="272" y="33"/>
                </a:cxn>
                <a:cxn ang="0">
                  <a:pos x="265" y="38"/>
                </a:cxn>
                <a:cxn ang="0">
                  <a:pos x="255" y="45"/>
                </a:cxn>
                <a:cxn ang="0">
                  <a:pos x="245" y="52"/>
                </a:cxn>
                <a:cxn ang="0">
                  <a:pos x="235" y="58"/>
                </a:cxn>
                <a:cxn ang="0">
                  <a:pos x="225" y="63"/>
                </a:cxn>
                <a:cxn ang="0">
                  <a:pos x="215" y="68"/>
                </a:cxn>
                <a:cxn ang="0">
                  <a:pos x="203" y="73"/>
                </a:cxn>
                <a:cxn ang="0">
                  <a:pos x="193" y="78"/>
                </a:cxn>
                <a:cxn ang="0">
                  <a:pos x="182" y="82"/>
                </a:cxn>
                <a:cxn ang="0">
                  <a:pos x="161" y="89"/>
                </a:cxn>
                <a:cxn ang="0">
                  <a:pos x="140" y="97"/>
                </a:cxn>
                <a:cxn ang="0">
                  <a:pos x="117" y="102"/>
                </a:cxn>
                <a:cxn ang="0">
                  <a:pos x="96" y="108"/>
                </a:cxn>
                <a:cxn ang="0">
                  <a:pos x="73" y="113"/>
                </a:cxn>
                <a:cxn ang="0">
                  <a:pos x="51" y="119"/>
                </a:cxn>
                <a:cxn ang="0">
                  <a:pos x="30" y="124"/>
                </a:cxn>
                <a:cxn ang="0">
                  <a:pos x="8" y="132"/>
                </a:cxn>
                <a:cxn ang="0">
                  <a:pos x="3" y="135"/>
                </a:cxn>
                <a:cxn ang="0">
                  <a:pos x="0" y="142"/>
                </a:cxn>
                <a:cxn ang="0">
                  <a:pos x="0" y="147"/>
                </a:cxn>
                <a:cxn ang="0">
                  <a:pos x="6" y="148"/>
                </a:cxn>
                <a:cxn ang="0">
                  <a:pos x="27" y="145"/>
                </a:cxn>
                <a:cxn ang="0">
                  <a:pos x="48" y="140"/>
                </a:cxn>
                <a:cxn ang="0">
                  <a:pos x="70" y="134"/>
                </a:cxn>
                <a:cxn ang="0">
                  <a:pos x="92" y="127"/>
                </a:cxn>
                <a:cxn ang="0">
                  <a:pos x="112" y="118"/>
                </a:cxn>
                <a:cxn ang="0">
                  <a:pos x="133" y="109"/>
                </a:cxn>
                <a:cxn ang="0">
                  <a:pos x="153" y="102"/>
                </a:cxn>
                <a:cxn ang="0">
                  <a:pos x="173" y="93"/>
                </a:cxn>
                <a:cxn ang="0">
                  <a:pos x="182" y="89"/>
                </a:cxn>
                <a:cxn ang="0">
                  <a:pos x="190" y="85"/>
                </a:cxn>
                <a:cxn ang="0">
                  <a:pos x="198" y="82"/>
                </a:cxn>
                <a:cxn ang="0">
                  <a:pos x="207" y="77"/>
                </a:cxn>
                <a:cxn ang="0">
                  <a:pos x="215" y="73"/>
                </a:cxn>
                <a:cxn ang="0">
                  <a:pos x="223" y="68"/>
                </a:cxn>
                <a:cxn ang="0">
                  <a:pos x="231" y="63"/>
                </a:cxn>
                <a:cxn ang="0">
                  <a:pos x="238" y="58"/>
                </a:cxn>
                <a:cxn ang="0">
                  <a:pos x="250" y="50"/>
                </a:cxn>
                <a:cxn ang="0">
                  <a:pos x="260" y="43"/>
                </a:cxn>
                <a:cxn ang="0">
                  <a:pos x="271" y="35"/>
                </a:cxn>
                <a:cxn ang="0">
                  <a:pos x="281" y="28"/>
                </a:cxn>
                <a:cxn ang="0">
                  <a:pos x="292" y="20"/>
                </a:cxn>
                <a:cxn ang="0">
                  <a:pos x="302" y="13"/>
                </a:cxn>
                <a:cxn ang="0">
                  <a:pos x="313" y="7"/>
                </a:cxn>
                <a:cxn ang="0">
                  <a:pos x="325" y="0"/>
                </a:cxn>
                <a:cxn ang="0">
                  <a:pos x="325" y="0"/>
                </a:cxn>
                <a:cxn ang="0">
                  <a:pos x="325" y="0"/>
                </a:cxn>
                <a:cxn ang="0">
                  <a:pos x="325" y="0"/>
                </a:cxn>
                <a:cxn ang="0">
                  <a:pos x="325" y="0"/>
                </a:cxn>
                <a:cxn ang="0">
                  <a:pos x="325" y="0"/>
                </a:cxn>
              </a:cxnLst>
              <a:rect l="0" t="0" r="r" b="b"/>
              <a:pathLst>
                <a:path w="325" h="148">
                  <a:moveTo>
                    <a:pt x="325" y="0"/>
                  </a:moveTo>
                  <a:lnTo>
                    <a:pt x="317" y="4"/>
                  </a:lnTo>
                  <a:lnTo>
                    <a:pt x="308" y="8"/>
                  </a:lnTo>
                  <a:lnTo>
                    <a:pt x="301" y="13"/>
                  </a:lnTo>
                  <a:lnTo>
                    <a:pt x="293" y="17"/>
                  </a:lnTo>
                  <a:lnTo>
                    <a:pt x="286" y="23"/>
                  </a:lnTo>
                  <a:lnTo>
                    <a:pt x="278" y="28"/>
                  </a:lnTo>
                  <a:lnTo>
                    <a:pt x="272" y="33"/>
                  </a:lnTo>
                  <a:lnTo>
                    <a:pt x="265" y="38"/>
                  </a:lnTo>
                  <a:lnTo>
                    <a:pt x="255" y="45"/>
                  </a:lnTo>
                  <a:lnTo>
                    <a:pt x="245" y="52"/>
                  </a:lnTo>
                  <a:lnTo>
                    <a:pt x="235" y="58"/>
                  </a:lnTo>
                  <a:lnTo>
                    <a:pt x="225" y="63"/>
                  </a:lnTo>
                  <a:lnTo>
                    <a:pt x="215" y="68"/>
                  </a:lnTo>
                  <a:lnTo>
                    <a:pt x="203" y="73"/>
                  </a:lnTo>
                  <a:lnTo>
                    <a:pt x="193" y="78"/>
                  </a:lnTo>
                  <a:lnTo>
                    <a:pt x="182" y="82"/>
                  </a:lnTo>
                  <a:lnTo>
                    <a:pt x="161" y="89"/>
                  </a:lnTo>
                  <a:lnTo>
                    <a:pt x="140" y="97"/>
                  </a:lnTo>
                  <a:lnTo>
                    <a:pt x="117" y="102"/>
                  </a:lnTo>
                  <a:lnTo>
                    <a:pt x="96" y="108"/>
                  </a:lnTo>
                  <a:lnTo>
                    <a:pt x="73" y="113"/>
                  </a:lnTo>
                  <a:lnTo>
                    <a:pt x="51" y="119"/>
                  </a:lnTo>
                  <a:lnTo>
                    <a:pt x="30" y="124"/>
                  </a:lnTo>
                  <a:lnTo>
                    <a:pt x="8" y="132"/>
                  </a:lnTo>
                  <a:lnTo>
                    <a:pt x="3" y="135"/>
                  </a:lnTo>
                  <a:lnTo>
                    <a:pt x="0" y="142"/>
                  </a:lnTo>
                  <a:lnTo>
                    <a:pt x="0" y="147"/>
                  </a:lnTo>
                  <a:lnTo>
                    <a:pt x="6" y="148"/>
                  </a:lnTo>
                  <a:lnTo>
                    <a:pt x="27" y="145"/>
                  </a:lnTo>
                  <a:lnTo>
                    <a:pt x="48" y="140"/>
                  </a:lnTo>
                  <a:lnTo>
                    <a:pt x="70" y="134"/>
                  </a:lnTo>
                  <a:lnTo>
                    <a:pt x="92" y="127"/>
                  </a:lnTo>
                  <a:lnTo>
                    <a:pt x="112" y="118"/>
                  </a:lnTo>
                  <a:lnTo>
                    <a:pt x="133" y="109"/>
                  </a:lnTo>
                  <a:lnTo>
                    <a:pt x="153" y="102"/>
                  </a:lnTo>
                  <a:lnTo>
                    <a:pt x="173" y="93"/>
                  </a:lnTo>
                  <a:lnTo>
                    <a:pt x="182" y="89"/>
                  </a:lnTo>
                  <a:lnTo>
                    <a:pt x="190" y="85"/>
                  </a:lnTo>
                  <a:lnTo>
                    <a:pt x="198" y="82"/>
                  </a:lnTo>
                  <a:lnTo>
                    <a:pt x="207" y="77"/>
                  </a:lnTo>
                  <a:lnTo>
                    <a:pt x="215" y="73"/>
                  </a:lnTo>
                  <a:lnTo>
                    <a:pt x="223" y="68"/>
                  </a:lnTo>
                  <a:lnTo>
                    <a:pt x="231" y="63"/>
                  </a:lnTo>
                  <a:lnTo>
                    <a:pt x="238" y="58"/>
                  </a:lnTo>
                  <a:lnTo>
                    <a:pt x="250" y="50"/>
                  </a:lnTo>
                  <a:lnTo>
                    <a:pt x="260" y="43"/>
                  </a:lnTo>
                  <a:lnTo>
                    <a:pt x="271" y="35"/>
                  </a:lnTo>
                  <a:lnTo>
                    <a:pt x="281" y="28"/>
                  </a:lnTo>
                  <a:lnTo>
                    <a:pt x="292" y="20"/>
                  </a:lnTo>
                  <a:lnTo>
                    <a:pt x="302" y="13"/>
                  </a:lnTo>
                  <a:lnTo>
                    <a:pt x="313" y="7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240" y="3544"/>
              <a:ext cx="5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37"/>
                </a:cxn>
                <a:cxn ang="0">
                  <a:pos x="0" y="75"/>
                </a:cxn>
                <a:cxn ang="0">
                  <a:pos x="3" y="114"/>
                </a:cxn>
                <a:cxn ang="0">
                  <a:pos x="14" y="148"/>
                </a:cxn>
                <a:cxn ang="0">
                  <a:pos x="16" y="148"/>
                </a:cxn>
                <a:cxn ang="0">
                  <a:pos x="19" y="147"/>
                </a:cxn>
                <a:cxn ang="0">
                  <a:pos x="21" y="145"/>
                </a:cxn>
                <a:cxn ang="0">
                  <a:pos x="21" y="143"/>
                </a:cxn>
                <a:cxn ang="0">
                  <a:pos x="13" y="108"/>
                </a:cxn>
                <a:cxn ang="0">
                  <a:pos x="8" y="73"/>
                </a:cxn>
                <a:cxn ang="0">
                  <a:pos x="6" y="37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21" h="148">
                  <a:moveTo>
                    <a:pt x="5" y="0"/>
                  </a:moveTo>
                  <a:lnTo>
                    <a:pt x="3" y="37"/>
                  </a:lnTo>
                  <a:lnTo>
                    <a:pt x="0" y="75"/>
                  </a:lnTo>
                  <a:lnTo>
                    <a:pt x="3" y="114"/>
                  </a:lnTo>
                  <a:lnTo>
                    <a:pt x="14" y="148"/>
                  </a:lnTo>
                  <a:lnTo>
                    <a:pt x="16" y="148"/>
                  </a:lnTo>
                  <a:lnTo>
                    <a:pt x="19" y="147"/>
                  </a:lnTo>
                  <a:lnTo>
                    <a:pt x="21" y="145"/>
                  </a:lnTo>
                  <a:lnTo>
                    <a:pt x="21" y="143"/>
                  </a:lnTo>
                  <a:lnTo>
                    <a:pt x="13" y="108"/>
                  </a:lnTo>
                  <a:lnTo>
                    <a:pt x="8" y="73"/>
                  </a:lnTo>
                  <a:lnTo>
                    <a:pt x="6" y="37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1223" y="3541"/>
              <a:ext cx="26" cy="30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8" y="117"/>
                </a:cxn>
                <a:cxn ang="0">
                  <a:pos x="13" y="115"/>
                </a:cxn>
                <a:cxn ang="0">
                  <a:pos x="19" y="114"/>
                </a:cxn>
                <a:cxn ang="0">
                  <a:pos x="25" y="112"/>
                </a:cxn>
                <a:cxn ang="0">
                  <a:pos x="30" y="110"/>
                </a:cxn>
                <a:cxn ang="0">
                  <a:pos x="35" y="109"/>
                </a:cxn>
                <a:cxn ang="0">
                  <a:pos x="39" y="106"/>
                </a:cxn>
                <a:cxn ang="0">
                  <a:pos x="44" y="105"/>
                </a:cxn>
                <a:cxn ang="0">
                  <a:pos x="49" y="104"/>
                </a:cxn>
                <a:cxn ang="0">
                  <a:pos x="53" y="101"/>
                </a:cxn>
                <a:cxn ang="0">
                  <a:pos x="56" y="99"/>
                </a:cxn>
                <a:cxn ang="0">
                  <a:pos x="60" y="96"/>
                </a:cxn>
                <a:cxn ang="0">
                  <a:pos x="61" y="95"/>
                </a:cxn>
                <a:cxn ang="0">
                  <a:pos x="64" y="92"/>
                </a:cxn>
                <a:cxn ang="0">
                  <a:pos x="65" y="91"/>
                </a:cxn>
                <a:cxn ang="0">
                  <a:pos x="66" y="90"/>
                </a:cxn>
                <a:cxn ang="0">
                  <a:pos x="69" y="89"/>
                </a:cxn>
                <a:cxn ang="0">
                  <a:pos x="71" y="89"/>
                </a:cxn>
                <a:cxn ang="0">
                  <a:pos x="71" y="89"/>
                </a:cxn>
                <a:cxn ang="0">
                  <a:pos x="69" y="90"/>
                </a:cxn>
                <a:cxn ang="0">
                  <a:pos x="79" y="86"/>
                </a:cxn>
                <a:cxn ang="0">
                  <a:pos x="88" y="80"/>
                </a:cxn>
                <a:cxn ang="0">
                  <a:pos x="95" y="71"/>
                </a:cxn>
                <a:cxn ang="0">
                  <a:pos x="100" y="61"/>
                </a:cxn>
                <a:cxn ang="0">
                  <a:pos x="103" y="51"/>
                </a:cxn>
                <a:cxn ang="0">
                  <a:pos x="104" y="40"/>
                </a:cxn>
                <a:cxn ang="0">
                  <a:pos x="103" y="30"/>
                </a:cxn>
                <a:cxn ang="0">
                  <a:pos x="99" y="20"/>
                </a:cxn>
                <a:cxn ang="0">
                  <a:pos x="91" y="10"/>
                </a:cxn>
                <a:cxn ang="0">
                  <a:pos x="81" y="4"/>
                </a:cxn>
                <a:cxn ang="0">
                  <a:pos x="70" y="0"/>
                </a:cxn>
                <a:cxn ang="0">
                  <a:pos x="59" y="0"/>
                </a:cxn>
                <a:cxn ang="0">
                  <a:pos x="46" y="2"/>
                </a:cxn>
                <a:cxn ang="0">
                  <a:pos x="36" y="9"/>
                </a:cxn>
                <a:cxn ang="0">
                  <a:pos x="26" y="16"/>
                </a:cxn>
                <a:cxn ang="0">
                  <a:pos x="19" y="26"/>
                </a:cxn>
                <a:cxn ang="0">
                  <a:pos x="14" y="37"/>
                </a:cxn>
                <a:cxn ang="0">
                  <a:pos x="11" y="50"/>
                </a:cxn>
                <a:cxn ang="0">
                  <a:pos x="9" y="61"/>
                </a:cxn>
                <a:cxn ang="0">
                  <a:pos x="8" y="74"/>
                </a:cxn>
                <a:cxn ang="0">
                  <a:pos x="8" y="77"/>
                </a:cxn>
                <a:cxn ang="0">
                  <a:pos x="5" y="81"/>
                </a:cxn>
                <a:cxn ang="0">
                  <a:pos x="4" y="86"/>
                </a:cxn>
                <a:cxn ang="0">
                  <a:pos x="3" y="90"/>
                </a:cxn>
                <a:cxn ang="0">
                  <a:pos x="1" y="97"/>
                </a:cxn>
                <a:cxn ang="0">
                  <a:pos x="1" y="105"/>
                </a:cxn>
                <a:cxn ang="0">
                  <a:pos x="0" y="112"/>
                </a:cxn>
                <a:cxn ang="0">
                  <a:pos x="0" y="120"/>
                </a:cxn>
                <a:cxn ang="0">
                  <a:pos x="0" y="120"/>
                </a:cxn>
                <a:cxn ang="0">
                  <a:pos x="0" y="120"/>
                </a:cxn>
                <a:cxn ang="0">
                  <a:pos x="0" y="120"/>
                </a:cxn>
                <a:cxn ang="0">
                  <a:pos x="0" y="120"/>
                </a:cxn>
                <a:cxn ang="0">
                  <a:pos x="0" y="120"/>
                </a:cxn>
              </a:cxnLst>
              <a:rect l="0" t="0" r="r" b="b"/>
              <a:pathLst>
                <a:path w="104" h="120">
                  <a:moveTo>
                    <a:pt x="0" y="120"/>
                  </a:moveTo>
                  <a:lnTo>
                    <a:pt x="8" y="117"/>
                  </a:lnTo>
                  <a:lnTo>
                    <a:pt x="13" y="115"/>
                  </a:lnTo>
                  <a:lnTo>
                    <a:pt x="19" y="114"/>
                  </a:lnTo>
                  <a:lnTo>
                    <a:pt x="25" y="112"/>
                  </a:lnTo>
                  <a:lnTo>
                    <a:pt x="30" y="110"/>
                  </a:lnTo>
                  <a:lnTo>
                    <a:pt x="35" y="109"/>
                  </a:lnTo>
                  <a:lnTo>
                    <a:pt x="39" y="106"/>
                  </a:lnTo>
                  <a:lnTo>
                    <a:pt x="44" y="105"/>
                  </a:lnTo>
                  <a:lnTo>
                    <a:pt x="49" y="104"/>
                  </a:lnTo>
                  <a:lnTo>
                    <a:pt x="53" y="101"/>
                  </a:lnTo>
                  <a:lnTo>
                    <a:pt x="56" y="99"/>
                  </a:lnTo>
                  <a:lnTo>
                    <a:pt x="60" y="96"/>
                  </a:lnTo>
                  <a:lnTo>
                    <a:pt x="61" y="95"/>
                  </a:lnTo>
                  <a:lnTo>
                    <a:pt x="64" y="92"/>
                  </a:lnTo>
                  <a:lnTo>
                    <a:pt x="65" y="91"/>
                  </a:lnTo>
                  <a:lnTo>
                    <a:pt x="66" y="90"/>
                  </a:lnTo>
                  <a:lnTo>
                    <a:pt x="69" y="89"/>
                  </a:lnTo>
                  <a:lnTo>
                    <a:pt x="71" y="89"/>
                  </a:lnTo>
                  <a:lnTo>
                    <a:pt x="71" y="89"/>
                  </a:lnTo>
                  <a:lnTo>
                    <a:pt x="69" y="90"/>
                  </a:lnTo>
                  <a:lnTo>
                    <a:pt x="79" y="86"/>
                  </a:lnTo>
                  <a:lnTo>
                    <a:pt x="88" y="80"/>
                  </a:lnTo>
                  <a:lnTo>
                    <a:pt x="95" y="71"/>
                  </a:lnTo>
                  <a:lnTo>
                    <a:pt x="100" y="61"/>
                  </a:lnTo>
                  <a:lnTo>
                    <a:pt x="103" y="51"/>
                  </a:lnTo>
                  <a:lnTo>
                    <a:pt x="104" y="40"/>
                  </a:lnTo>
                  <a:lnTo>
                    <a:pt x="103" y="30"/>
                  </a:lnTo>
                  <a:lnTo>
                    <a:pt x="99" y="20"/>
                  </a:lnTo>
                  <a:lnTo>
                    <a:pt x="91" y="10"/>
                  </a:lnTo>
                  <a:lnTo>
                    <a:pt x="81" y="4"/>
                  </a:lnTo>
                  <a:lnTo>
                    <a:pt x="70" y="0"/>
                  </a:lnTo>
                  <a:lnTo>
                    <a:pt x="59" y="0"/>
                  </a:lnTo>
                  <a:lnTo>
                    <a:pt x="46" y="2"/>
                  </a:lnTo>
                  <a:lnTo>
                    <a:pt x="36" y="9"/>
                  </a:lnTo>
                  <a:lnTo>
                    <a:pt x="26" y="16"/>
                  </a:lnTo>
                  <a:lnTo>
                    <a:pt x="19" y="26"/>
                  </a:lnTo>
                  <a:lnTo>
                    <a:pt x="14" y="37"/>
                  </a:lnTo>
                  <a:lnTo>
                    <a:pt x="11" y="50"/>
                  </a:lnTo>
                  <a:lnTo>
                    <a:pt x="9" y="61"/>
                  </a:lnTo>
                  <a:lnTo>
                    <a:pt x="8" y="74"/>
                  </a:lnTo>
                  <a:lnTo>
                    <a:pt x="8" y="77"/>
                  </a:lnTo>
                  <a:lnTo>
                    <a:pt x="5" y="81"/>
                  </a:lnTo>
                  <a:lnTo>
                    <a:pt x="4" y="86"/>
                  </a:lnTo>
                  <a:lnTo>
                    <a:pt x="3" y="90"/>
                  </a:lnTo>
                  <a:lnTo>
                    <a:pt x="1" y="97"/>
                  </a:lnTo>
                  <a:lnTo>
                    <a:pt x="1" y="105"/>
                  </a:lnTo>
                  <a:lnTo>
                    <a:pt x="0" y="112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209" y="3546"/>
              <a:ext cx="31" cy="15"/>
            </a:xfrm>
            <a:custGeom>
              <a:avLst/>
              <a:gdLst/>
              <a:ahLst/>
              <a:cxnLst>
                <a:cxn ang="0">
                  <a:pos x="0" y="62"/>
                </a:cxn>
                <a:cxn ang="0">
                  <a:pos x="5" y="60"/>
                </a:cxn>
                <a:cxn ang="0">
                  <a:pos x="10" y="59"/>
                </a:cxn>
                <a:cxn ang="0">
                  <a:pos x="15" y="56"/>
                </a:cxn>
                <a:cxn ang="0">
                  <a:pos x="20" y="52"/>
                </a:cxn>
                <a:cxn ang="0">
                  <a:pos x="24" y="50"/>
                </a:cxn>
                <a:cxn ang="0">
                  <a:pos x="29" y="47"/>
                </a:cxn>
                <a:cxn ang="0">
                  <a:pos x="34" y="44"/>
                </a:cxn>
                <a:cxn ang="0">
                  <a:pos x="37" y="40"/>
                </a:cxn>
                <a:cxn ang="0">
                  <a:pos x="47" y="34"/>
                </a:cxn>
                <a:cxn ang="0">
                  <a:pos x="56" y="27"/>
                </a:cxn>
                <a:cxn ang="0">
                  <a:pos x="66" y="22"/>
                </a:cxn>
                <a:cxn ang="0">
                  <a:pos x="76" y="19"/>
                </a:cxn>
                <a:cxn ang="0">
                  <a:pos x="86" y="16"/>
                </a:cxn>
                <a:cxn ang="0">
                  <a:pos x="97" y="14"/>
                </a:cxn>
                <a:cxn ang="0">
                  <a:pos x="107" y="12"/>
                </a:cxn>
                <a:cxn ang="0">
                  <a:pos x="119" y="10"/>
                </a:cxn>
                <a:cxn ang="0">
                  <a:pos x="121" y="7"/>
                </a:cxn>
                <a:cxn ang="0">
                  <a:pos x="124" y="5"/>
                </a:cxn>
                <a:cxn ang="0">
                  <a:pos x="125" y="2"/>
                </a:cxn>
                <a:cxn ang="0">
                  <a:pos x="122" y="1"/>
                </a:cxn>
                <a:cxn ang="0">
                  <a:pos x="115" y="0"/>
                </a:cxn>
                <a:cxn ang="0">
                  <a:pos x="106" y="0"/>
                </a:cxn>
                <a:cxn ang="0">
                  <a:pos x="99" y="0"/>
                </a:cxn>
                <a:cxn ang="0">
                  <a:pos x="91" y="1"/>
                </a:cxn>
                <a:cxn ang="0">
                  <a:pos x="84" y="2"/>
                </a:cxn>
                <a:cxn ang="0">
                  <a:pos x="76" y="5"/>
                </a:cxn>
                <a:cxn ang="0">
                  <a:pos x="70" y="7"/>
                </a:cxn>
                <a:cxn ang="0">
                  <a:pos x="62" y="11"/>
                </a:cxn>
                <a:cxn ang="0">
                  <a:pos x="54" y="17"/>
                </a:cxn>
                <a:cxn ang="0">
                  <a:pos x="46" y="24"/>
                </a:cxn>
                <a:cxn ang="0">
                  <a:pos x="39" y="30"/>
                </a:cxn>
                <a:cxn ang="0">
                  <a:pos x="31" y="37"/>
                </a:cxn>
                <a:cxn ang="0">
                  <a:pos x="25" y="45"/>
                </a:cxn>
                <a:cxn ang="0">
                  <a:pos x="17" y="51"/>
                </a:cxn>
                <a:cxn ang="0">
                  <a:pos x="9" y="57"/>
                </a:cxn>
                <a:cxn ang="0">
                  <a:pos x="0" y="62"/>
                </a:cxn>
                <a:cxn ang="0">
                  <a:pos x="0" y="62"/>
                </a:cxn>
                <a:cxn ang="0">
                  <a:pos x="0" y="62"/>
                </a:cxn>
                <a:cxn ang="0">
                  <a:pos x="0" y="62"/>
                </a:cxn>
                <a:cxn ang="0">
                  <a:pos x="0" y="62"/>
                </a:cxn>
                <a:cxn ang="0">
                  <a:pos x="0" y="62"/>
                </a:cxn>
              </a:cxnLst>
              <a:rect l="0" t="0" r="r" b="b"/>
              <a:pathLst>
                <a:path w="125" h="62">
                  <a:moveTo>
                    <a:pt x="0" y="62"/>
                  </a:moveTo>
                  <a:lnTo>
                    <a:pt x="5" y="60"/>
                  </a:lnTo>
                  <a:lnTo>
                    <a:pt x="10" y="59"/>
                  </a:lnTo>
                  <a:lnTo>
                    <a:pt x="15" y="56"/>
                  </a:lnTo>
                  <a:lnTo>
                    <a:pt x="20" y="52"/>
                  </a:lnTo>
                  <a:lnTo>
                    <a:pt x="24" y="50"/>
                  </a:lnTo>
                  <a:lnTo>
                    <a:pt x="29" y="47"/>
                  </a:lnTo>
                  <a:lnTo>
                    <a:pt x="34" y="44"/>
                  </a:lnTo>
                  <a:lnTo>
                    <a:pt x="37" y="40"/>
                  </a:lnTo>
                  <a:lnTo>
                    <a:pt x="47" y="34"/>
                  </a:lnTo>
                  <a:lnTo>
                    <a:pt x="56" y="27"/>
                  </a:lnTo>
                  <a:lnTo>
                    <a:pt x="66" y="22"/>
                  </a:lnTo>
                  <a:lnTo>
                    <a:pt x="76" y="19"/>
                  </a:lnTo>
                  <a:lnTo>
                    <a:pt x="86" y="16"/>
                  </a:lnTo>
                  <a:lnTo>
                    <a:pt x="97" y="14"/>
                  </a:lnTo>
                  <a:lnTo>
                    <a:pt x="107" y="12"/>
                  </a:lnTo>
                  <a:lnTo>
                    <a:pt x="119" y="10"/>
                  </a:lnTo>
                  <a:lnTo>
                    <a:pt x="121" y="7"/>
                  </a:lnTo>
                  <a:lnTo>
                    <a:pt x="124" y="5"/>
                  </a:lnTo>
                  <a:lnTo>
                    <a:pt x="125" y="2"/>
                  </a:lnTo>
                  <a:lnTo>
                    <a:pt x="122" y="1"/>
                  </a:lnTo>
                  <a:lnTo>
                    <a:pt x="115" y="0"/>
                  </a:lnTo>
                  <a:lnTo>
                    <a:pt x="106" y="0"/>
                  </a:lnTo>
                  <a:lnTo>
                    <a:pt x="99" y="0"/>
                  </a:lnTo>
                  <a:lnTo>
                    <a:pt x="91" y="1"/>
                  </a:lnTo>
                  <a:lnTo>
                    <a:pt x="84" y="2"/>
                  </a:lnTo>
                  <a:lnTo>
                    <a:pt x="76" y="5"/>
                  </a:lnTo>
                  <a:lnTo>
                    <a:pt x="70" y="7"/>
                  </a:lnTo>
                  <a:lnTo>
                    <a:pt x="62" y="11"/>
                  </a:lnTo>
                  <a:lnTo>
                    <a:pt x="54" y="17"/>
                  </a:lnTo>
                  <a:lnTo>
                    <a:pt x="46" y="24"/>
                  </a:lnTo>
                  <a:lnTo>
                    <a:pt x="39" y="30"/>
                  </a:lnTo>
                  <a:lnTo>
                    <a:pt x="31" y="37"/>
                  </a:lnTo>
                  <a:lnTo>
                    <a:pt x="25" y="45"/>
                  </a:lnTo>
                  <a:lnTo>
                    <a:pt x="17" y="51"/>
                  </a:lnTo>
                  <a:lnTo>
                    <a:pt x="9" y="57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178" y="3527"/>
              <a:ext cx="53" cy="188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197" y="20"/>
                </a:cxn>
                <a:cxn ang="0">
                  <a:pos x="183" y="41"/>
                </a:cxn>
                <a:cxn ang="0">
                  <a:pos x="170" y="61"/>
                </a:cxn>
                <a:cxn ang="0">
                  <a:pos x="156" y="82"/>
                </a:cxn>
                <a:cxn ang="0">
                  <a:pos x="142" y="104"/>
                </a:cxn>
                <a:cxn ang="0">
                  <a:pos x="128" y="126"/>
                </a:cxn>
                <a:cxn ang="0">
                  <a:pos x="116" y="147"/>
                </a:cxn>
                <a:cxn ang="0">
                  <a:pos x="103" y="169"/>
                </a:cxn>
                <a:cxn ang="0">
                  <a:pos x="92" y="189"/>
                </a:cxn>
                <a:cxn ang="0">
                  <a:pos x="82" y="211"/>
                </a:cxn>
                <a:cxn ang="0">
                  <a:pos x="75" y="232"/>
                </a:cxn>
                <a:cxn ang="0">
                  <a:pos x="66" y="255"/>
                </a:cxn>
                <a:cxn ang="0">
                  <a:pos x="58" y="277"/>
                </a:cxn>
                <a:cxn ang="0">
                  <a:pos x="52" y="301"/>
                </a:cxn>
                <a:cxn ang="0">
                  <a:pos x="46" y="324"/>
                </a:cxn>
                <a:cxn ang="0">
                  <a:pos x="39" y="346"/>
                </a:cxn>
                <a:cxn ang="0">
                  <a:pos x="25" y="396"/>
                </a:cxn>
                <a:cxn ang="0">
                  <a:pos x="16" y="446"/>
                </a:cxn>
                <a:cxn ang="0">
                  <a:pos x="9" y="497"/>
                </a:cxn>
                <a:cxn ang="0">
                  <a:pos x="4" y="549"/>
                </a:cxn>
                <a:cxn ang="0">
                  <a:pos x="0" y="599"/>
                </a:cxn>
                <a:cxn ang="0">
                  <a:pos x="0" y="649"/>
                </a:cxn>
                <a:cxn ang="0">
                  <a:pos x="2" y="700"/>
                </a:cxn>
                <a:cxn ang="0">
                  <a:pos x="9" y="750"/>
                </a:cxn>
                <a:cxn ang="0">
                  <a:pos x="11" y="752"/>
                </a:cxn>
                <a:cxn ang="0">
                  <a:pos x="15" y="750"/>
                </a:cxn>
                <a:cxn ang="0">
                  <a:pos x="19" y="747"/>
                </a:cxn>
                <a:cxn ang="0">
                  <a:pos x="20" y="744"/>
                </a:cxn>
                <a:cxn ang="0">
                  <a:pos x="25" y="642"/>
                </a:cxn>
                <a:cxn ang="0">
                  <a:pos x="30" y="542"/>
                </a:cxn>
                <a:cxn ang="0">
                  <a:pos x="39" y="442"/>
                </a:cxn>
                <a:cxn ang="0">
                  <a:pos x="56" y="342"/>
                </a:cxn>
                <a:cxn ang="0">
                  <a:pos x="62" y="319"/>
                </a:cxn>
                <a:cxn ang="0">
                  <a:pos x="68" y="296"/>
                </a:cxn>
                <a:cxn ang="0">
                  <a:pos x="75" y="272"/>
                </a:cxn>
                <a:cxn ang="0">
                  <a:pos x="82" y="250"/>
                </a:cxn>
                <a:cxn ang="0">
                  <a:pos x="90" y="226"/>
                </a:cxn>
                <a:cxn ang="0">
                  <a:pos x="98" y="205"/>
                </a:cxn>
                <a:cxn ang="0">
                  <a:pos x="107" y="182"/>
                </a:cxn>
                <a:cxn ang="0">
                  <a:pos x="118" y="161"/>
                </a:cxn>
                <a:cxn ang="0">
                  <a:pos x="130" y="141"/>
                </a:cxn>
                <a:cxn ang="0">
                  <a:pos x="141" y="120"/>
                </a:cxn>
                <a:cxn ang="0">
                  <a:pos x="153" y="100"/>
                </a:cxn>
                <a:cxn ang="0">
                  <a:pos x="166" y="80"/>
                </a:cxn>
                <a:cxn ang="0">
                  <a:pos x="177" y="61"/>
                </a:cxn>
                <a:cxn ang="0">
                  <a:pos x="190" y="41"/>
                </a:cxn>
                <a:cxn ang="0">
                  <a:pos x="201" y="20"/>
                </a:cxn>
                <a:cxn ang="0">
                  <a:pos x="212" y="0"/>
                </a:cxn>
                <a:cxn ang="0">
                  <a:pos x="212" y="0"/>
                </a:cxn>
                <a:cxn ang="0">
                  <a:pos x="212" y="0"/>
                </a:cxn>
                <a:cxn ang="0">
                  <a:pos x="212" y="0"/>
                </a:cxn>
                <a:cxn ang="0">
                  <a:pos x="212" y="0"/>
                </a:cxn>
                <a:cxn ang="0">
                  <a:pos x="212" y="0"/>
                </a:cxn>
              </a:cxnLst>
              <a:rect l="0" t="0" r="r" b="b"/>
              <a:pathLst>
                <a:path w="212" h="752">
                  <a:moveTo>
                    <a:pt x="212" y="0"/>
                  </a:moveTo>
                  <a:lnTo>
                    <a:pt x="197" y="20"/>
                  </a:lnTo>
                  <a:lnTo>
                    <a:pt x="183" y="41"/>
                  </a:lnTo>
                  <a:lnTo>
                    <a:pt x="170" y="61"/>
                  </a:lnTo>
                  <a:lnTo>
                    <a:pt x="156" y="82"/>
                  </a:lnTo>
                  <a:lnTo>
                    <a:pt x="142" y="104"/>
                  </a:lnTo>
                  <a:lnTo>
                    <a:pt x="128" y="126"/>
                  </a:lnTo>
                  <a:lnTo>
                    <a:pt x="116" y="147"/>
                  </a:lnTo>
                  <a:lnTo>
                    <a:pt x="103" y="169"/>
                  </a:lnTo>
                  <a:lnTo>
                    <a:pt x="92" y="189"/>
                  </a:lnTo>
                  <a:lnTo>
                    <a:pt x="82" y="211"/>
                  </a:lnTo>
                  <a:lnTo>
                    <a:pt x="75" y="232"/>
                  </a:lnTo>
                  <a:lnTo>
                    <a:pt x="66" y="255"/>
                  </a:lnTo>
                  <a:lnTo>
                    <a:pt x="58" y="277"/>
                  </a:lnTo>
                  <a:lnTo>
                    <a:pt x="52" y="301"/>
                  </a:lnTo>
                  <a:lnTo>
                    <a:pt x="46" y="324"/>
                  </a:lnTo>
                  <a:lnTo>
                    <a:pt x="39" y="346"/>
                  </a:lnTo>
                  <a:lnTo>
                    <a:pt x="25" y="396"/>
                  </a:lnTo>
                  <a:lnTo>
                    <a:pt x="16" y="446"/>
                  </a:lnTo>
                  <a:lnTo>
                    <a:pt x="9" y="497"/>
                  </a:lnTo>
                  <a:lnTo>
                    <a:pt x="4" y="549"/>
                  </a:lnTo>
                  <a:lnTo>
                    <a:pt x="0" y="599"/>
                  </a:lnTo>
                  <a:lnTo>
                    <a:pt x="0" y="649"/>
                  </a:lnTo>
                  <a:lnTo>
                    <a:pt x="2" y="700"/>
                  </a:lnTo>
                  <a:lnTo>
                    <a:pt x="9" y="750"/>
                  </a:lnTo>
                  <a:lnTo>
                    <a:pt x="11" y="752"/>
                  </a:lnTo>
                  <a:lnTo>
                    <a:pt x="15" y="750"/>
                  </a:lnTo>
                  <a:lnTo>
                    <a:pt x="19" y="747"/>
                  </a:lnTo>
                  <a:lnTo>
                    <a:pt x="20" y="744"/>
                  </a:lnTo>
                  <a:lnTo>
                    <a:pt x="25" y="642"/>
                  </a:lnTo>
                  <a:lnTo>
                    <a:pt x="30" y="542"/>
                  </a:lnTo>
                  <a:lnTo>
                    <a:pt x="39" y="442"/>
                  </a:lnTo>
                  <a:lnTo>
                    <a:pt x="56" y="342"/>
                  </a:lnTo>
                  <a:lnTo>
                    <a:pt x="62" y="319"/>
                  </a:lnTo>
                  <a:lnTo>
                    <a:pt x="68" y="296"/>
                  </a:lnTo>
                  <a:lnTo>
                    <a:pt x="75" y="272"/>
                  </a:lnTo>
                  <a:lnTo>
                    <a:pt x="82" y="250"/>
                  </a:lnTo>
                  <a:lnTo>
                    <a:pt x="90" y="226"/>
                  </a:lnTo>
                  <a:lnTo>
                    <a:pt x="98" y="205"/>
                  </a:lnTo>
                  <a:lnTo>
                    <a:pt x="107" y="182"/>
                  </a:lnTo>
                  <a:lnTo>
                    <a:pt x="118" y="161"/>
                  </a:lnTo>
                  <a:lnTo>
                    <a:pt x="130" y="141"/>
                  </a:lnTo>
                  <a:lnTo>
                    <a:pt x="141" y="120"/>
                  </a:lnTo>
                  <a:lnTo>
                    <a:pt x="153" y="100"/>
                  </a:lnTo>
                  <a:lnTo>
                    <a:pt x="166" y="80"/>
                  </a:lnTo>
                  <a:lnTo>
                    <a:pt x="177" y="61"/>
                  </a:lnTo>
                  <a:lnTo>
                    <a:pt x="190" y="41"/>
                  </a:lnTo>
                  <a:lnTo>
                    <a:pt x="201" y="20"/>
                  </a:lnTo>
                  <a:lnTo>
                    <a:pt x="212" y="0"/>
                  </a:lnTo>
                  <a:lnTo>
                    <a:pt x="212" y="0"/>
                  </a:lnTo>
                  <a:lnTo>
                    <a:pt x="212" y="0"/>
                  </a:lnTo>
                  <a:lnTo>
                    <a:pt x="212" y="0"/>
                  </a:lnTo>
                  <a:lnTo>
                    <a:pt x="212" y="0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181" y="3530"/>
              <a:ext cx="50" cy="51"/>
            </a:xfrm>
            <a:custGeom>
              <a:avLst/>
              <a:gdLst/>
              <a:ahLst/>
              <a:cxnLst>
                <a:cxn ang="0">
                  <a:pos x="200" y="0"/>
                </a:cxn>
                <a:cxn ang="0">
                  <a:pos x="193" y="3"/>
                </a:cxn>
                <a:cxn ang="0">
                  <a:pos x="186" y="5"/>
                </a:cxn>
                <a:cxn ang="0">
                  <a:pos x="180" y="9"/>
                </a:cxn>
                <a:cxn ang="0">
                  <a:pos x="173" y="13"/>
                </a:cxn>
                <a:cxn ang="0">
                  <a:pos x="167" y="16"/>
                </a:cxn>
                <a:cxn ang="0">
                  <a:pos x="162" y="20"/>
                </a:cxn>
                <a:cxn ang="0">
                  <a:pos x="156" y="24"/>
                </a:cxn>
                <a:cxn ang="0">
                  <a:pos x="150" y="29"/>
                </a:cxn>
                <a:cxn ang="0">
                  <a:pos x="143" y="34"/>
                </a:cxn>
                <a:cxn ang="0">
                  <a:pos x="136" y="39"/>
                </a:cxn>
                <a:cxn ang="0">
                  <a:pos x="130" y="44"/>
                </a:cxn>
                <a:cxn ang="0">
                  <a:pos x="122" y="50"/>
                </a:cxn>
                <a:cxn ang="0">
                  <a:pos x="115" y="56"/>
                </a:cxn>
                <a:cxn ang="0">
                  <a:pos x="108" y="61"/>
                </a:cxn>
                <a:cxn ang="0">
                  <a:pos x="102" y="68"/>
                </a:cxn>
                <a:cxn ang="0">
                  <a:pos x="97" y="74"/>
                </a:cxn>
                <a:cxn ang="0">
                  <a:pos x="90" y="83"/>
                </a:cxn>
                <a:cxn ang="0">
                  <a:pos x="83" y="90"/>
                </a:cxn>
                <a:cxn ang="0">
                  <a:pos x="76" y="99"/>
                </a:cxn>
                <a:cxn ang="0">
                  <a:pos x="68" y="106"/>
                </a:cxn>
                <a:cxn ang="0">
                  <a:pos x="61" y="115"/>
                </a:cxn>
                <a:cxn ang="0">
                  <a:pos x="53" y="123"/>
                </a:cxn>
                <a:cxn ang="0">
                  <a:pos x="47" y="131"/>
                </a:cxn>
                <a:cxn ang="0">
                  <a:pos x="40" y="139"/>
                </a:cxn>
                <a:cxn ang="0">
                  <a:pos x="34" y="146"/>
                </a:cxn>
                <a:cxn ang="0">
                  <a:pos x="29" y="154"/>
                </a:cxn>
                <a:cxn ang="0">
                  <a:pos x="25" y="161"/>
                </a:cxn>
                <a:cxn ang="0">
                  <a:pos x="20" y="169"/>
                </a:cxn>
                <a:cxn ang="0">
                  <a:pos x="16" y="176"/>
                </a:cxn>
                <a:cxn ang="0">
                  <a:pos x="11" y="184"/>
                </a:cxn>
                <a:cxn ang="0">
                  <a:pos x="6" y="191"/>
                </a:cxn>
                <a:cxn ang="0">
                  <a:pos x="1" y="199"/>
                </a:cxn>
                <a:cxn ang="0">
                  <a:pos x="0" y="201"/>
                </a:cxn>
                <a:cxn ang="0">
                  <a:pos x="1" y="204"/>
                </a:cxn>
                <a:cxn ang="0">
                  <a:pos x="2" y="204"/>
                </a:cxn>
                <a:cxn ang="0">
                  <a:pos x="5" y="203"/>
                </a:cxn>
                <a:cxn ang="0">
                  <a:pos x="14" y="194"/>
                </a:cxn>
                <a:cxn ang="0">
                  <a:pos x="21" y="184"/>
                </a:cxn>
                <a:cxn ang="0">
                  <a:pos x="27" y="173"/>
                </a:cxn>
                <a:cxn ang="0">
                  <a:pos x="34" y="163"/>
                </a:cxn>
                <a:cxn ang="0">
                  <a:pos x="38" y="154"/>
                </a:cxn>
                <a:cxn ang="0">
                  <a:pos x="45" y="145"/>
                </a:cxn>
                <a:cxn ang="0">
                  <a:pos x="51" y="136"/>
                </a:cxn>
                <a:cxn ang="0">
                  <a:pos x="58" y="128"/>
                </a:cxn>
                <a:cxn ang="0">
                  <a:pos x="65" y="119"/>
                </a:cxn>
                <a:cxn ang="0">
                  <a:pos x="72" y="111"/>
                </a:cxn>
                <a:cxn ang="0">
                  <a:pos x="80" y="103"/>
                </a:cxn>
                <a:cxn ang="0">
                  <a:pos x="86" y="95"/>
                </a:cxn>
                <a:cxn ang="0">
                  <a:pos x="97" y="81"/>
                </a:cxn>
                <a:cxn ang="0">
                  <a:pos x="110" y="68"/>
                </a:cxn>
                <a:cxn ang="0">
                  <a:pos x="123" y="54"/>
                </a:cxn>
                <a:cxn ang="0">
                  <a:pos x="137" y="40"/>
                </a:cxn>
                <a:cxn ang="0">
                  <a:pos x="152" y="29"/>
                </a:cxn>
                <a:cxn ang="0">
                  <a:pos x="167" y="18"/>
                </a:cxn>
                <a:cxn ang="0">
                  <a:pos x="183" y="8"/>
                </a:cxn>
                <a:cxn ang="0">
                  <a:pos x="200" y="0"/>
                </a:cxn>
                <a:cxn ang="0">
                  <a:pos x="200" y="0"/>
                </a:cxn>
                <a:cxn ang="0">
                  <a:pos x="200" y="0"/>
                </a:cxn>
                <a:cxn ang="0">
                  <a:pos x="200" y="0"/>
                </a:cxn>
                <a:cxn ang="0">
                  <a:pos x="200" y="0"/>
                </a:cxn>
                <a:cxn ang="0">
                  <a:pos x="200" y="0"/>
                </a:cxn>
              </a:cxnLst>
              <a:rect l="0" t="0" r="r" b="b"/>
              <a:pathLst>
                <a:path w="200" h="204">
                  <a:moveTo>
                    <a:pt x="200" y="0"/>
                  </a:moveTo>
                  <a:lnTo>
                    <a:pt x="193" y="3"/>
                  </a:lnTo>
                  <a:lnTo>
                    <a:pt x="186" y="5"/>
                  </a:lnTo>
                  <a:lnTo>
                    <a:pt x="180" y="9"/>
                  </a:lnTo>
                  <a:lnTo>
                    <a:pt x="173" y="13"/>
                  </a:lnTo>
                  <a:lnTo>
                    <a:pt x="167" y="16"/>
                  </a:lnTo>
                  <a:lnTo>
                    <a:pt x="162" y="20"/>
                  </a:lnTo>
                  <a:lnTo>
                    <a:pt x="156" y="24"/>
                  </a:lnTo>
                  <a:lnTo>
                    <a:pt x="150" y="29"/>
                  </a:lnTo>
                  <a:lnTo>
                    <a:pt x="143" y="34"/>
                  </a:lnTo>
                  <a:lnTo>
                    <a:pt x="136" y="39"/>
                  </a:lnTo>
                  <a:lnTo>
                    <a:pt x="130" y="44"/>
                  </a:lnTo>
                  <a:lnTo>
                    <a:pt x="122" y="50"/>
                  </a:lnTo>
                  <a:lnTo>
                    <a:pt x="115" y="56"/>
                  </a:lnTo>
                  <a:lnTo>
                    <a:pt x="108" y="61"/>
                  </a:lnTo>
                  <a:lnTo>
                    <a:pt x="102" y="68"/>
                  </a:lnTo>
                  <a:lnTo>
                    <a:pt x="97" y="74"/>
                  </a:lnTo>
                  <a:lnTo>
                    <a:pt x="90" y="83"/>
                  </a:lnTo>
                  <a:lnTo>
                    <a:pt x="83" y="90"/>
                  </a:lnTo>
                  <a:lnTo>
                    <a:pt x="76" y="99"/>
                  </a:lnTo>
                  <a:lnTo>
                    <a:pt x="68" y="106"/>
                  </a:lnTo>
                  <a:lnTo>
                    <a:pt x="61" y="115"/>
                  </a:lnTo>
                  <a:lnTo>
                    <a:pt x="53" y="123"/>
                  </a:lnTo>
                  <a:lnTo>
                    <a:pt x="47" y="131"/>
                  </a:lnTo>
                  <a:lnTo>
                    <a:pt x="40" y="139"/>
                  </a:lnTo>
                  <a:lnTo>
                    <a:pt x="34" y="146"/>
                  </a:lnTo>
                  <a:lnTo>
                    <a:pt x="29" y="154"/>
                  </a:lnTo>
                  <a:lnTo>
                    <a:pt x="25" y="161"/>
                  </a:lnTo>
                  <a:lnTo>
                    <a:pt x="20" y="169"/>
                  </a:lnTo>
                  <a:lnTo>
                    <a:pt x="16" y="176"/>
                  </a:lnTo>
                  <a:lnTo>
                    <a:pt x="11" y="184"/>
                  </a:lnTo>
                  <a:lnTo>
                    <a:pt x="6" y="191"/>
                  </a:lnTo>
                  <a:lnTo>
                    <a:pt x="1" y="199"/>
                  </a:lnTo>
                  <a:lnTo>
                    <a:pt x="0" y="201"/>
                  </a:lnTo>
                  <a:lnTo>
                    <a:pt x="1" y="204"/>
                  </a:lnTo>
                  <a:lnTo>
                    <a:pt x="2" y="204"/>
                  </a:lnTo>
                  <a:lnTo>
                    <a:pt x="5" y="203"/>
                  </a:lnTo>
                  <a:lnTo>
                    <a:pt x="14" y="194"/>
                  </a:lnTo>
                  <a:lnTo>
                    <a:pt x="21" y="184"/>
                  </a:lnTo>
                  <a:lnTo>
                    <a:pt x="27" y="173"/>
                  </a:lnTo>
                  <a:lnTo>
                    <a:pt x="34" y="163"/>
                  </a:lnTo>
                  <a:lnTo>
                    <a:pt x="38" y="154"/>
                  </a:lnTo>
                  <a:lnTo>
                    <a:pt x="45" y="145"/>
                  </a:lnTo>
                  <a:lnTo>
                    <a:pt x="51" y="136"/>
                  </a:lnTo>
                  <a:lnTo>
                    <a:pt x="58" y="128"/>
                  </a:lnTo>
                  <a:lnTo>
                    <a:pt x="65" y="119"/>
                  </a:lnTo>
                  <a:lnTo>
                    <a:pt x="72" y="111"/>
                  </a:lnTo>
                  <a:lnTo>
                    <a:pt x="80" y="103"/>
                  </a:lnTo>
                  <a:lnTo>
                    <a:pt x="86" y="95"/>
                  </a:lnTo>
                  <a:lnTo>
                    <a:pt x="97" y="81"/>
                  </a:lnTo>
                  <a:lnTo>
                    <a:pt x="110" y="68"/>
                  </a:lnTo>
                  <a:lnTo>
                    <a:pt x="123" y="54"/>
                  </a:lnTo>
                  <a:lnTo>
                    <a:pt x="137" y="40"/>
                  </a:lnTo>
                  <a:lnTo>
                    <a:pt x="152" y="29"/>
                  </a:lnTo>
                  <a:lnTo>
                    <a:pt x="167" y="18"/>
                  </a:lnTo>
                  <a:lnTo>
                    <a:pt x="183" y="8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1179" y="3581"/>
              <a:ext cx="14" cy="2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8" y="13"/>
                </a:cxn>
                <a:cxn ang="0">
                  <a:pos x="14" y="24"/>
                </a:cxn>
                <a:cxn ang="0">
                  <a:pos x="20" y="37"/>
                </a:cxn>
                <a:cxn ang="0">
                  <a:pos x="26" y="49"/>
                </a:cxn>
                <a:cxn ang="0">
                  <a:pos x="31" y="62"/>
                </a:cxn>
                <a:cxn ang="0">
                  <a:pos x="36" y="74"/>
                </a:cxn>
                <a:cxn ang="0">
                  <a:pos x="41" y="87"/>
                </a:cxn>
                <a:cxn ang="0">
                  <a:pos x="47" y="99"/>
                </a:cxn>
                <a:cxn ang="0">
                  <a:pos x="50" y="100"/>
                </a:cxn>
                <a:cxn ang="0">
                  <a:pos x="51" y="98"/>
                </a:cxn>
                <a:cxn ang="0">
                  <a:pos x="54" y="95"/>
                </a:cxn>
                <a:cxn ang="0">
                  <a:pos x="54" y="93"/>
                </a:cxn>
                <a:cxn ang="0">
                  <a:pos x="50" y="80"/>
                </a:cxn>
                <a:cxn ang="0">
                  <a:pos x="45" y="67"/>
                </a:cxn>
                <a:cxn ang="0">
                  <a:pos x="40" y="54"/>
                </a:cxn>
                <a:cxn ang="0">
                  <a:pos x="34" y="43"/>
                </a:cxn>
                <a:cxn ang="0">
                  <a:pos x="28" y="30"/>
                </a:cxn>
                <a:cxn ang="0">
                  <a:pos x="20" y="20"/>
                </a:cxn>
                <a:cxn ang="0">
                  <a:pos x="10" y="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54" h="100">
                  <a:moveTo>
                    <a:pt x="0" y="2"/>
                  </a:moveTo>
                  <a:lnTo>
                    <a:pt x="8" y="13"/>
                  </a:lnTo>
                  <a:lnTo>
                    <a:pt x="14" y="24"/>
                  </a:lnTo>
                  <a:lnTo>
                    <a:pt x="20" y="37"/>
                  </a:lnTo>
                  <a:lnTo>
                    <a:pt x="26" y="49"/>
                  </a:lnTo>
                  <a:lnTo>
                    <a:pt x="31" y="62"/>
                  </a:lnTo>
                  <a:lnTo>
                    <a:pt x="36" y="74"/>
                  </a:lnTo>
                  <a:lnTo>
                    <a:pt x="41" y="87"/>
                  </a:lnTo>
                  <a:lnTo>
                    <a:pt x="47" y="99"/>
                  </a:lnTo>
                  <a:lnTo>
                    <a:pt x="50" y="100"/>
                  </a:lnTo>
                  <a:lnTo>
                    <a:pt x="51" y="98"/>
                  </a:lnTo>
                  <a:lnTo>
                    <a:pt x="54" y="95"/>
                  </a:lnTo>
                  <a:lnTo>
                    <a:pt x="54" y="93"/>
                  </a:lnTo>
                  <a:lnTo>
                    <a:pt x="50" y="80"/>
                  </a:lnTo>
                  <a:lnTo>
                    <a:pt x="45" y="67"/>
                  </a:lnTo>
                  <a:lnTo>
                    <a:pt x="40" y="54"/>
                  </a:lnTo>
                  <a:lnTo>
                    <a:pt x="34" y="43"/>
                  </a:lnTo>
                  <a:lnTo>
                    <a:pt x="28" y="30"/>
                  </a:lnTo>
                  <a:lnTo>
                    <a:pt x="20" y="20"/>
                  </a:lnTo>
                  <a:lnTo>
                    <a:pt x="10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160" y="3607"/>
              <a:ext cx="35" cy="17"/>
            </a:xfrm>
            <a:custGeom>
              <a:avLst/>
              <a:gdLst/>
              <a:ahLst/>
              <a:cxnLst>
                <a:cxn ang="0">
                  <a:pos x="0" y="69"/>
                </a:cxn>
                <a:cxn ang="0">
                  <a:pos x="16" y="60"/>
                </a:cxn>
                <a:cxn ang="0">
                  <a:pos x="32" y="51"/>
                </a:cxn>
                <a:cxn ang="0">
                  <a:pos x="49" y="42"/>
                </a:cxn>
                <a:cxn ang="0">
                  <a:pos x="65" y="35"/>
                </a:cxn>
                <a:cxn ang="0">
                  <a:pos x="81" y="27"/>
                </a:cxn>
                <a:cxn ang="0">
                  <a:pos x="97" y="21"/>
                </a:cxn>
                <a:cxn ang="0">
                  <a:pos x="115" y="15"/>
                </a:cxn>
                <a:cxn ang="0">
                  <a:pos x="132" y="10"/>
                </a:cxn>
                <a:cxn ang="0">
                  <a:pos x="136" y="7"/>
                </a:cxn>
                <a:cxn ang="0">
                  <a:pos x="138" y="5"/>
                </a:cxn>
                <a:cxn ang="0">
                  <a:pos x="138" y="1"/>
                </a:cxn>
                <a:cxn ang="0">
                  <a:pos x="135" y="0"/>
                </a:cxn>
                <a:cxn ang="0">
                  <a:pos x="116" y="1"/>
                </a:cxn>
                <a:cxn ang="0">
                  <a:pos x="97" y="6"/>
                </a:cxn>
                <a:cxn ang="0">
                  <a:pos x="80" y="14"/>
                </a:cxn>
                <a:cxn ang="0">
                  <a:pos x="64" y="22"/>
                </a:cxn>
                <a:cxn ang="0">
                  <a:pos x="46" y="34"/>
                </a:cxn>
                <a:cxn ang="0">
                  <a:pos x="31" y="45"/>
                </a:cxn>
                <a:cxn ang="0">
                  <a:pos x="15" y="57"/>
                </a:cxn>
                <a:cxn ang="0">
                  <a:pos x="0" y="69"/>
                </a:cxn>
                <a:cxn ang="0">
                  <a:pos x="0" y="69"/>
                </a:cxn>
                <a:cxn ang="0">
                  <a:pos x="0" y="69"/>
                </a:cxn>
                <a:cxn ang="0">
                  <a:pos x="0" y="69"/>
                </a:cxn>
                <a:cxn ang="0">
                  <a:pos x="0" y="69"/>
                </a:cxn>
                <a:cxn ang="0">
                  <a:pos x="0" y="69"/>
                </a:cxn>
              </a:cxnLst>
              <a:rect l="0" t="0" r="r" b="b"/>
              <a:pathLst>
                <a:path w="138" h="69">
                  <a:moveTo>
                    <a:pt x="0" y="69"/>
                  </a:moveTo>
                  <a:lnTo>
                    <a:pt x="16" y="60"/>
                  </a:lnTo>
                  <a:lnTo>
                    <a:pt x="32" y="51"/>
                  </a:lnTo>
                  <a:lnTo>
                    <a:pt x="49" y="42"/>
                  </a:lnTo>
                  <a:lnTo>
                    <a:pt x="65" y="35"/>
                  </a:lnTo>
                  <a:lnTo>
                    <a:pt x="81" y="27"/>
                  </a:lnTo>
                  <a:lnTo>
                    <a:pt x="97" y="21"/>
                  </a:lnTo>
                  <a:lnTo>
                    <a:pt x="115" y="15"/>
                  </a:lnTo>
                  <a:lnTo>
                    <a:pt x="132" y="10"/>
                  </a:lnTo>
                  <a:lnTo>
                    <a:pt x="136" y="7"/>
                  </a:lnTo>
                  <a:lnTo>
                    <a:pt x="138" y="5"/>
                  </a:lnTo>
                  <a:lnTo>
                    <a:pt x="138" y="1"/>
                  </a:lnTo>
                  <a:lnTo>
                    <a:pt x="135" y="0"/>
                  </a:lnTo>
                  <a:lnTo>
                    <a:pt x="116" y="1"/>
                  </a:lnTo>
                  <a:lnTo>
                    <a:pt x="97" y="6"/>
                  </a:lnTo>
                  <a:lnTo>
                    <a:pt x="80" y="14"/>
                  </a:lnTo>
                  <a:lnTo>
                    <a:pt x="64" y="22"/>
                  </a:lnTo>
                  <a:lnTo>
                    <a:pt x="46" y="34"/>
                  </a:lnTo>
                  <a:lnTo>
                    <a:pt x="31" y="45"/>
                  </a:lnTo>
                  <a:lnTo>
                    <a:pt x="15" y="57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160" y="3621"/>
              <a:ext cx="16" cy="87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" y="45"/>
                </a:cxn>
                <a:cxn ang="0">
                  <a:pos x="0" y="92"/>
                </a:cxn>
                <a:cxn ang="0">
                  <a:pos x="4" y="138"/>
                </a:cxn>
                <a:cxn ang="0">
                  <a:pos x="10" y="183"/>
                </a:cxn>
                <a:cxn ang="0">
                  <a:pos x="14" y="203"/>
                </a:cxn>
                <a:cxn ang="0">
                  <a:pos x="17" y="224"/>
                </a:cxn>
                <a:cxn ang="0">
                  <a:pos x="21" y="245"/>
                </a:cxn>
                <a:cxn ang="0">
                  <a:pos x="27" y="267"/>
                </a:cxn>
                <a:cxn ang="0">
                  <a:pos x="32" y="288"/>
                </a:cxn>
                <a:cxn ang="0">
                  <a:pos x="40" y="308"/>
                </a:cxn>
                <a:cxn ang="0">
                  <a:pos x="49" y="327"/>
                </a:cxn>
                <a:cxn ang="0">
                  <a:pos x="59" y="345"/>
                </a:cxn>
                <a:cxn ang="0">
                  <a:pos x="60" y="347"/>
                </a:cxn>
                <a:cxn ang="0">
                  <a:pos x="62" y="345"/>
                </a:cxn>
                <a:cxn ang="0">
                  <a:pos x="64" y="343"/>
                </a:cxn>
                <a:cxn ang="0">
                  <a:pos x="64" y="342"/>
                </a:cxn>
                <a:cxn ang="0">
                  <a:pos x="56" y="324"/>
                </a:cxn>
                <a:cxn ang="0">
                  <a:pos x="49" y="307"/>
                </a:cxn>
                <a:cxn ang="0">
                  <a:pos x="41" y="289"/>
                </a:cxn>
                <a:cxn ang="0">
                  <a:pos x="36" y="270"/>
                </a:cxn>
                <a:cxn ang="0">
                  <a:pos x="30" y="253"/>
                </a:cxn>
                <a:cxn ang="0">
                  <a:pos x="26" y="234"/>
                </a:cxn>
                <a:cxn ang="0">
                  <a:pos x="21" y="215"/>
                </a:cxn>
                <a:cxn ang="0">
                  <a:pos x="17" y="197"/>
                </a:cxn>
                <a:cxn ang="0">
                  <a:pos x="9" y="149"/>
                </a:cxn>
                <a:cxn ang="0">
                  <a:pos x="5" y="100"/>
                </a:cxn>
                <a:cxn ang="0">
                  <a:pos x="5" y="50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64" h="347">
                  <a:moveTo>
                    <a:pt x="10" y="0"/>
                  </a:moveTo>
                  <a:lnTo>
                    <a:pt x="1" y="45"/>
                  </a:lnTo>
                  <a:lnTo>
                    <a:pt x="0" y="92"/>
                  </a:lnTo>
                  <a:lnTo>
                    <a:pt x="4" y="138"/>
                  </a:lnTo>
                  <a:lnTo>
                    <a:pt x="10" y="183"/>
                  </a:lnTo>
                  <a:lnTo>
                    <a:pt x="14" y="203"/>
                  </a:lnTo>
                  <a:lnTo>
                    <a:pt x="17" y="224"/>
                  </a:lnTo>
                  <a:lnTo>
                    <a:pt x="21" y="245"/>
                  </a:lnTo>
                  <a:lnTo>
                    <a:pt x="27" y="267"/>
                  </a:lnTo>
                  <a:lnTo>
                    <a:pt x="32" y="288"/>
                  </a:lnTo>
                  <a:lnTo>
                    <a:pt x="40" y="308"/>
                  </a:lnTo>
                  <a:lnTo>
                    <a:pt x="49" y="327"/>
                  </a:lnTo>
                  <a:lnTo>
                    <a:pt x="59" y="345"/>
                  </a:lnTo>
                  <a:lnTo>
                    <a:pt x="60" y="347"/>
                  </a:lnTo>
                  <a:lnTo>
                    <a:pt x="62" y="345"/>
                  </a:lnTo>
                  <a:lnTo>
                    <a:pt x="64" y="343"/>
                  </a:lnTo>
                  <a:lnTo>
                    <a:pt x="64" y="342"/>
                  </a:lnTo>
                  <a:lnTo>
                    <a:pt x="56" y="324"/>
                  </a:lnTo>
                  <a:lnTo>
                    <a:pt x="49" y="307"/>
                  </a:lnTo>
                  <a:lnTo>
                    <a:pt x="41" y="289"/>
                  </a:lnTo>
                  <a:lnTo>
                    <a:pt x="36" y="270"/>
                  </a:lnTo>
                  <a:lnTo>
                    <a:pt x="30" y="253"/>
                  </a:lnTo>
                  <a:lnTo>
                    <a:pt x="26" y="234"/>
                  </a:lnTo>
                  <a:lnTo>
                    <a:pt x="21" y="215"/>
                  </a:lnTo>
                  <a:lnTo>
                    <a:pt x="17" y="197"/>
                  </a:lnTo>
                  <a:lnTo>
                    <a:pt x="9" y="149"/>
                  </a:lnTo>
                  <a:lnTo>
                    <a:pt x="5" y="100"/>
                  </a:lnTo>
                  <a:lnTo>
                    <a:pt x="5" y="5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148" y="3531"/>
              <a:ext cx="76" cy="33"/>
            </a:xfrm>
            <a:custGeom>
              <a:avLst/>
              <a:gdLst/>
              <a:ahLst/>
              <a:cxnLst>
                <a:cxn ang="0">
                  <a:pos x="295" y="5"/>
                </a:cxn>
                <a:cxn ang="0">
                  <a:pos x="282" y="17"/>
                </a:cxn>
                <a:cxn ang="0">
                  <a:pos x="270" y="27"/>
                </a:cxn>
                <a:cxn ang="0">
                  <a:pos x="257" y="38"/>
                </a:cxn>
                <a:cxn ang="0">
                  <a:pos x="241" y="50"/>
                </a:cxn>
                <a:cxn ang="0">
                  <a:pos x="219" y="60"/>
                </a:cxn>
                <a:cxn ang="0">
                  <a:pos x="195" y="69"/>
                </a:cxn>
                <a:cxn ang="0">
                  <a:pos x="171" y="77"/>
                </a:cxn>
                <a:cxn ang="0">
                  <a:pos x="151" y="83"/>
                </a:cxn>
                <a:cxn ang="0">
                  <a:pos x="134" y="88"/>
                </a:cxn>
                <a:cxn ang="0">
                  <a:pos x="115" y="92"/>
                </a:cxn>
                <a:cxn ang="0">
                  <a:pos x="98" y="95"/>
                </a:cxn>
                <a:cxn ang="0">
                  <a:pos x="79" y="100"/>
                </a:cxn>
                <a:cxn ang="0">
                  <a:pos x="59" y="105"/>
                </a:cxn>
                <a:cxn ang="0">
                  <a:pos x="39" y="109"/>
                </a:cxn>
                <a:cxn ang="0">
                  <a:pos x="19" y="113"/>
                </a:cxn>
                <a:cxn ang="0">
                  <a:pos x="5" y="114"/>
                </a:cxn>
                <a:cxn ang="0">
                  <a:pos x="0" y="122"/>
                </a:cxn>
                <a:cxn ang="0">
                  <a:pos x="9" y="129"/>
                </a:cxn>
                <a:cxn ang="0">
                  <a:pos x="23" y="132"/>
                </a:cxn>
                <a:cxn ang="0">
                  <a:pos x="36" y="128"/>
                </a:cxn>
                <a:cxn ang="0">
                  <a:pos x="50" y="123"/>
                </a:cxn>
                <a:cxn ang="0">
                  <a:pos x="70" y="118"/>
                </a:cxn>
                <a:cxn ang="0">
                  <a:pos x="95" y="110"/>
                </a:cxn>
                <a:cxn ang="0">
                  <a:pos x="120" y="103"/>
                </a:cxn>
                <a:cxn ang="0">
                  <a:pos x="145" y="95"/>
                </a:cxn>
                <a:cxn ang="0">
                  <a:pos x="168" y="87"/>
                </a:cxn>
                <a:cxn ang="0">
                  <a:pos x="187" y="79"/>
                </a:cxn>
                <a:cxn ang="0">
                  <a:pos x="207" y="72"/>
                </a:cxn>
                <a:cxn ang="0">
                  <a:pos x="227" y="64"/>
                </a:cxn>
                <a:cxn ang="0">
                  <a:pos x="246" y="53"/>
                </a:cxn>
                <a:cxn ang="0">
                  <a:pos x="262" y="40"/>
                </a:cxn>
                <a:cxn ang="0">
                  <a:pos x="279" y="25"/>
                </a:cxn>
                <a:cxn ang="0">
                  <a:pos x="294" y="9"/>
                </a:cxn>
                <a:cxn ang="0">
                  <a:pos x="302" y="0"/>
                </a:cxn>
                <a:cxn ang="0">
                  <a:pos x="302" y="0"/>
                </a:cxn>
                <a:cxn ang="0">
                  <a:pos x="301" y="0"/>
                </a:cxn>
              </a:cxnLst>
              <a:rect l="0" t="0" r="r" b="b"/>
              <a:pathLst>
                <a:path w="302" h="132">
                  <a:moveTo>
                    <a:pt x="301" y="0"/>
                  </a:moveTo>
                  <a:lnTo>
                    <a:pt x="295" y="5"/>
                  </a:lnTo>
                  <a:lnTo>
                    <a:pt x="289" y="10"/>
                  </a:lnTo>
                  <a:lnTo>
                    <a:pt x="282" y="17"/>
                  </a:lnTo>
                  <a:lnTo>
                    <a:pt x="276" y="22"/>
                  </a:lnTo>
                  <a:lnTo>
                    <a:pt x="270" y="27"/>
                  </a:lnTo>
                  <a:lnTo>
                    <a:pt x="264" y="33"/>
                  </a:lnTo>
                  <a:lnTo>
                    <a:pt x="257" y="38"/>
                  </a:lnTo>
                  <a:lnTo>
                    <a:pt x="251" y="43"/>
                  </a:lnTo>
                  <a:lnTo>
                    <a:pt x="241" y="50"/>
                  </a:lnTo>
                  <a:lnTo>
                    <a:pt x="230" y="55"/>
                  </a:lnTo>
                  <a:lnTo>
                    <a:pt x="219" y="60"/>
                  </a:lnTo>
                  <a:lnTo>
                    <a:pt x="207" y="65"/>
                  </a:lnTo>
                  <a:lnTo>
                    <a:pt x="195" y="69"/>
                  </a:lnTo>
                  <a:lnTo>
                    <a:pt x="184" y="73"/>
                  </a:lnTo>
                  <a:lnTo>
                    <a:pt x="171" y="77"/>
                  </a:lnTo>
                  <a:lnTo>
                    <a:pt x="160" y="80"/>
                  </a:lnTo>
                  <a:lnTo>
                    <a:pt x="151" y="83"/>
                  </a:lnTo>
                  <a:lnTo>
                    <a:pt x="143" y="85"/>
                  </a:lnTo>
                  <a:lnTo>
                    <a:pt x="134" y="88"/>
                  </a:lnTo>
                  <a:lnTo>
                    <a:pt x="125" y="90"/>
                  </a:lnTo>
                  <a:lnTo>
                    <a:pt x="115" y="92"/>
                  </a:lnTo>
                  <a:lnTo>
                    <a:pt x="106" y="94"/>
                  </a:lnTo>
                  <a:lnTo>
                    <a:pt x="98" y="95"/>
                  </a:lnTo>
                  <a:lnTo>
                    <a:pt x="89" y="98"/>
                  </a:lnTo>
                  <a:lnTo>
                    <a:pt x="79" y="100"/>
                  </a:lnTo>
                  <a:lnTo>
                    <a:pt x="69" y="103"/>
                  </a:lnTo>
                  <a:lnTo>
                    <a:pt x="59" y="105"/>
                  </a:lnTo>
                  <a:lnTo>
                    <a:pt x="49" y="107"/>
                  </a:lnTo>
                  <a:lnTo>
                    <a:pt x="39" y="109"/>
                  </a:lnTo>
                  <a:lnTo>
                    <a:pt x="28" y="112"/>
                  </a:lnTo>
                  <a:lnTo>
                    <a:pt x="19" y="113"/>
                  </a:lnTo>
                  <a:lnTo>
                    <a:pt x="9" y="113"/>
                  </a:lnTo>
                  <a:lnTo>
                    <a:pt x="5" y="114"/>
                  </a:lnTo>
                  <a:lnTo>
                    <a:pt x="1" y="118"/>
                  </a:lnTo>
                  <a:lnTo>
                    <a:pt x="0" y="122"/>
                  </a:lnTo>
                  <a:lnTo>
                    <a:pt x="1" y="125"/>
                  </a:lnTo>
                  <a:lnTo>
                    <a:pt x="9" y="129"/>
                  </a:lnTo>
                  <a:lnTo>
                    <a:pt x="15" y="132"/>
                  </a:lnTo>
                  <a:lnTo>
                    <a:pt x="23" y="132"/>
                  </a:lnTo>
                  <a:lnTo>
                    <a:pt x="29" y="130"/>
                  </a:lnTo>
                  <a:lnTo>
                    <a:pt x="36" y="128"/>
                  </a:lnTo>
                  <a:lnTo>
                    <a:pt x="43" y="125"/>
                  </a:lnTo>
                  <a:lnTo>
                    <a:pt x="50" y="123"/>
                  </a:lnTo>
                  <a:lnTo>
                    <a:pt x="58" y="120"/>
                  </a:lnTo>
                  <a:lnTo>
                    <a:pt x="70" y="118"/>
                  </a:lnTo>
                  <a:lnTo>
                    <a:pt x="83" y="114"/>
                  </a:lnTo>
                  <a:lnTo>
                    <a:pt x="95" y="110"/>
                  </a:lnTo>
                  <a:lnTo>
                    <a:pt x="108" y="107"/>
                  </a:lnTo>
                  <a:lnTo>
                    <a:pt x="120" y="103"/>
                  </a:lnTo>
                  <a:lnTo>
                    <a:pt x="133" y="99"/>
                  </a:lnTo>
                  <a:lnTo>
                    <a:pt x="145" y="95"/>
                  </a:lnTo>
                  <a:lnTo>
                    <a:pt x="158" y="90"/>
                  </a:lnTo>
                  <a:lnTo>
                    <a:pt x="168" y="87"/>
                  </a:lnTo>
                  <a:lnTo>
                    <a:pt x="177" y="83"/>
                  </a:lnTo>
                  <a:lnTo>
                    <a:pt x="187" y="79"/>
                  </a:lnTo>
                  <a:lnTo>
                    <a:pt x="197" y="75"/>
                  </a:lnTo>
                  <a:lnTo>
                    <a:pt x="207" y="72"/>
                  </a:lnTo>
                  <a:lnTo>
                    <a:pt x="217" y="68"/>
                  </a:lnTo>
                  <a:lnTo>
                    <a:pt x="227" y="64"/>
                  </a:lnTo>
                  <a:lnTo>
                    <a:pt x="236" y="59"/>
                  </a:lnTo>
                  <a:lnTo>
                    <a:pt x="246" y="53"/>
                  </a:lnTo>
                  <a:lnTo>
                    <a:pt x="255" y="47"/>
                  </a:lnTo>
                  <a:lnTo>
                    <a:pt x="262" y="40"/>
                  </a:lnTo>
                  <a:lnTo>
                    <a:pt x="271" y="33"/>
                  </a:lnTo>
                  <a:lnTo>
                    <a:pt x="279" y="25"/>
                  </a:lnTo>
                  <a:lnTo>
                    <a:pt x="286" y="17"/>
                  </a:lnTo>
                  <a:lnTo>
                    <a:pt x="294" y="9"/>
                  </a:lnTo>
                  <a:lnTo>
                    <a:pt x="301" y="0"/>
                  </a:lnTo>
                  <a:lnTo>
                    <a:pt x="302" y="0"/>
                  </a:lnTo>
                  <a:lnTo>
                    <a:pt x="302" y="0"/>
                  </a:lnTo>
                  <a:lnTo>
                    <a:pt x="302" y="0"/>
                  </a:lnTo>
                  <a:lnTo>
                    <a:pt x="301" y="0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140" y="3584"/>
              <a:ext cx="14" cy="104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5" y="70"/>
                </a:cxn>
                <a:cxn ang="0">
                  <a:pos x="0" y="141"/>
                </a:cxn>
                <a:cxn ang="0">
                  <a:pos x="1" y="212"/>
                </a:cxn>
                <a:cxn ang="0">
                  <a:pos x="8" y="284"/>
                </a:cxn>
                <a:cxn ang="0">
                  <a:pos x="12" y="307"/>
                </a:cxn>
                <a:cxn ang="0">
                  <a:pos x="17" y="331"/>
                </a:cxn>
                <a:cxn ang="0">
                  <a:pos x="23" y="355"/>
                </a:cxn>
                <a:cxn ang="0">
                  <a:pos x="30" y="379"/>
                </a:cxn>
                <a:cxn ang="0">
                  <a:pos x="32" y="389"/>
                </a:cxn>
                <a:cxn ang="0">
                  <a:pos x="36" y="397"/>
                </a:cxn>
                <a:cxn ang="0">
                  <a:pos x="42" y="406"/>
                </a:cxn>
                <a:cxn ang="0">
                  <a:pos x="50" y="414"/>
                </a:cxn>
                <a:cxn ang="0">
                  <a:pos x="52" y="414"/>
                </a:cxn>
                <a:cxn ang="0">
                  <a:pos x="55" y="411"/>
                </a:cxn>
                <a:cxn ang="0">
                  <a:pos x="56" y="407"/>
                </a:cxn>
                <a:cxn ang="0">
                  <a:pos x="55" y="405"/>
                </a:cxn>
                <a:cxn ang="0">
                  <a:pos x="50" y="395"/>
                </a:cxn>
                <a:cxn ang="0">
                  <a:pos x="46" y="384"/>
                </a:cxn>
                <a:cxn ang="0">
                  <a:pos x="43" y="372"/>
                </a:cxn>
                <a:cxn ang="0">
                  <a:pos x="40" y="362"/>
                </a:cxn>
                <a:cxn ang="0">
                  <a:pos x="33" y="341"/>
                </a:cxn>
                <a:cxn ang="0">
                  <a:pos x="27" y="320"/>
                </a:cxn>
                <a:cxn ang="0">
                  <a:pos x="22" y="299"/>
                </a:cxn>
                <a:cxn ang="0">
                  <a:pos x="17" y="277"/>
                </a:cxn>
                <a:cxn ang="0">
                  <a:pos x="6" y="209"/>
                </a:cxn>
                <a:cxn ang="0">
                  <a:pos x="3" y="139"/>
                </a:cxn>
                <a:cxn ang="0">
                  <a:pos x="7" y="69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56" h="414">
                  <a:moveTo>
                    <a:pt x="18" y="0"/>
                  </a:moveTo>
                  <a:lnTo>
                    <a:pt x="5" y="70"/>
                  </a:lnTo>
                  <a:lnTo>
                    <a:pt x="0" y="141"/>
                  </a:lnTo>
                  <a:lnTo>
                    <a:pt x="1" y="212"/>
                  </a:lnTo>
                  <a:lnTo>
                    <a:pt x="8" y="284"/>
                  </a:lnTo>
                  <a:lnTo>
                    <a:pt x="12" y="307"/>
                  </a:lnTo>
                  <a:lnTo>
                    <a:pt x="17" y="331"/>
                  </a:lnTo>
                  <a:lnTo>
                    <a:pt x="23" y="355"/>
                  </a:lnTo>
                  <a:lnTo>
                    <a:pt x="30" y="379"/>
                  </a:lnTo>
                  <a:lnTo>
                    <a:pt x="32" y="389"/>
                  </a:lnTo>
                  <a:lnTo>
                    <a:pt x="36" y="397"/>
                  </a:lnTo>
                  <a:lnTo>
                    <a:pt x="42" y="406"/>
                  </a:lnTo>
                  <a:lnTo>
                    <a:pt x="50" y="414"/>
                  </a:lnTo>
                  <a:lnTo>
                    <a:pt x="52" y="414"/>
                  </a:lnTo>
                  <a:lnTo>
                    <a:pt x="55" y="411"/>
                  </a:lnTo>
                  <a:lnTo>
                    <a:pt x="56" y="407"/>
                  </a:lnTo>
                  <a:lnTo>
                    <a:pt x="55" y="405"/>
                  </a:lnTo>
                  <a:lnTo>
                    <a:pt x="50" y="395"/>
                  </a:lnTo>
                  <a:lnTo>
                    <a:pt x="46" y="384"/>
                  </a:lnTo>
                  <a:lnTo>
                    <a:pt x="43" y="372"/>
                  </a:lnTo>
                  <a:lnTo>
                    <a:pt x="40" y="362"/>
                  </a:lnTo>
                  <a:lnTo>
                    <a:pt x="33" y="341"/>
                  </a:lnTo>
                  <a:lnTo>
                    <a:pt x="27" y="320"/>
                  </a:lnTo>
                  <a:lnTo>
                    <a:pt x="22" y="299"/>
                  </a:lnTo>
                  <a:lnTo>
                    <a:pt x="17" y="277"/>
                  </a:lnTo>
                  <a:lnTo>
                    <a:pt x="6" y="209"/>
                  </a:lnTo>
                  <a:lnTo>
                    <a:pt x="3" y="139"/>
                  </a:lnTo>
                  <a:lnTo>
                    <a:pt x="7" y="69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930" y="3614"/>
              <a:ext cx="28" cy="47"/>
            </a:xfrm>
            <a:custGeom>
              <a:avLst/>
              <a:gdLst/>
              <a:ahLst/>
              <a:cxnLst>
                <a:cxn ang="0">
                  <a:pos x="108" y="1"/>
                </a:cxn>
                <a:cxn ang="0">
                  <a:pos x="108" y="32"/>
                </a:cxn>
                <a:cxn ang="0">
                  <a:pos x="108" y="65"/>
                </a:cxn>
                <a:cxn ang="0">
                  <a:pos x="101" y="96"/>
                </a:cxn>
                <a:cxn ang="0">
                  <a:pos x="88" y="125"/>
                </a:cxn>
                <a:cxn ang="0">
                  <a:pos x="80" y="134"/>
                </a:cxn>
                <a:cxn ang="0">
                  <a:pos x="70" y="141"/>
                </a:cxn>
                <a:cxn ang="0">
                  <a:pos x="60" y="146"/>
                </a:cxn>
                <a:cxn ang="0">
                  <a:pos x="50" y="151"/>
                </a:cxn>
                <a:cxn ang="0">
                  <a:pos x="39" y="156"/>
                </a:cxn>
                <a:cxn ang="0">
                  <a:pos x="28" y="161"/>
                </a:cxn>
                <a:cxn ang="0">
                  <a:pos x="17" y="165"/>
                </a:cxn>
                <a:cxn ang="0">
                  <a:pos x="7" y="170"/>
                </a:cxn>
                <a:cxn ang="0">
                  <a:pos x="3" y="174"/>
                </a:cxn>
                <a:cxn ang="0">
                  <a:pos x="0" y="179"/>
                </a:cxn>
                <a:cxn ang="0">
                  <a:pos x="0" y="184"/>
                </a:cxn>
                <a:cxn ang="0">
                  <a:pos x="5" y="185"/>
                </a:cxn>
                <a:cxn ang="0">
                  <a:pos x="19" y="181"/>
                </a:cxn>
                <a:cxn ang="0">
                  <a:pos x="33" y="177"/>
                </a:cxn>
                <a:cxn ang="0">
                  <a:pos x="46" y="171"/>
                </a:cxn>
                <a:cxn ang="0">
                  <a:pos x="59" y="164"/>
                </a:cxn>
                <a:cxn ang="0">
                  <a:pos x="70" y="155"/>
                </a:cxn>
                <a:cxn ang="0">
                  <a:pos x="80" y="145"/>
                </a:cxn>
                <a:cxn ang="0">
                  <a:pos x="89" y="134"/>
                </a:cxn>
                <a:cxn ang="0">
                  <a:pos x="98" y="122"/>
                </a:cxn>
                <a:cxn ang="0">
                  <a:pos x="109" y="95"/>
                </a:cxn>
                <a:cxn ang="0">
                  <a:pos x="111" y="62"/>
                </a:cxn>
                <a:cxn ang="0">
                  <a:pos x="110" y="30"/>
                </a:cxn>
                <a:cxn ang="0">
                  <a:pos x="108" y="0"/>
                </a:cxn>
                <a:cxn ang="0">
                  <a:pos x="108" y="0"/>
                </a:cxn>
                <a:cxn ang="0">
                  <a:pos x="108" y="0"/>
                </a:cxn>
                <a:cxn ang="0">
                  <a:pos x="108" y="0"/>
                </a:cxn>
                <a:cxn ang="0">
                  <a:pos x="108" y="1"/>
                </a:cxn>
                <a:cxn ang="0">
                  <a:pos x="108" y="1"/>
                </a:cxn>
              </a:cxnLst>
              <a:rect l="0" t="0" r="r" b="b"/>
              <a:pathLst>
                <a:path w="111" h="185">
                  <a:moveTo>
                    <a:pt x="108" y="1"/>
                  </a:moveTo>
                  <a:lnTo>
                    <a:pt x="108" y="32"/>
                  </a:lnTo>
                  <a:lnTo>
                    <a:pt x="108" y="65"/>
                  </a:lnTo>
                  <a:lnTo>
                    <a:pt x="101" y="96"/>
                  </a:lnTo>
                  <a:lnTo>
                    <a:pt x="88" y="125"/>
                  </a:lnTo>
                  <a:lnTo>
                    <a:pt x="80" y="134"/>
                  </a:lnTo>
                  <a:lnTo>
                    <a:pt x="70" y="141"/>
                  </a:lnTo>
                  <a:lnTo>
                    <a:pt x="60" y="146"/>
                  </a:lnTo>
                  <a:lnTo>
                    <a:pt x="50" y="151"/>
                  </a:lnTo>
                  <a:lnTo>
                    <a:pt x="39" y="156"/>
                  </a:lnTo>
                  <a:lnTo>
                    <a:pt x="28" y="161"/>
                  </a:lnTo>
                  <a:lnTo>
                    <a:pt x="17" y="165"/>
                  </a:lnTo>
                  <a:lnTo>
                    <a:pt x="7" y="170"/>
                  </a:lnTo>
                  <a:lnTo>
                    <a:pt x="3" y="174"/>
                  </a:lnTo>
                  <a:lnTo>
                    <a:pt x="0" y="179"/>
                  </a:lnTo>
                  <a:lnTo>
                    <a:pt x="0" y="184"/>
                  </a:lnTo>
                  <a:lnTo>
                    <a:pt x="5" y="185"/>
                  </a:lnTo>
                  <a:lnTo>
                    <a:pt x="19" y="181"/>
                  </a:lnTo>
                  <a:lnTo>
                    <a:pt x="33" y="177"/>
                  </a:lnTo>
                  <a:lnTo>
                    <a:pt x="46" y="171"/>
                  </a:lnTo>
                  <a:lnTo>
                    <a:pt x="59" y="164"/>
                  </a:lnTo>
                  <a:lnTo>
                    <a:pt x="70" y="155"/>
                  </a:lnTo>
                  <a:lnTo>
                    <a:pt x="80" y="145"/>
                  </a:lnTo>
                  <a:lnTo>
                    <a:pt x="89" y="134"/>
                  </a:lnTo>
                  <a:lnTo>
                    <a:pt x="98" y="122"/>
                  </a:lnTo>
                  <a:lnTo>
                    <a:pt x="109" y="95"/>
                  </a:lnTo>
                  <a:lnTo>
                    <a:pt x="111" y="62"/>
                  </a:lnTo>
                  <a:lnTo>
                    <a:pt x="110" y="3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8" y="1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948" y="3632"/>
              <a:ext cx="26" cy="47"/>
            </a:xfrm>
            <a:custGeom>
              <a:avLst/>
              <a:gdLst/>
              <a:ahLst/>
              <a:cxnLst>
                <a:cxn ang="0">
                  <a:pos x="87" y="0"/>
                </a:cxn>
                <a:cxn ang="0">
                  <a:pos x="94" y="20"/>
                </a:cxn>
                <a:cxn ang="0">
                  <a:pos x="98" y="39"/>
                </a:cxn>
                <a:cxn ang="0">
                  <a:pos x="99" y="56"/>
                </a:cxn>
                <a:cxn ang="0">
                  <a:pos x="98" y="75"/>
                </a:cxn>
                <a:cxn ang="0">
                  <a:pos x="93" y="92"/>
                </a:cxn>
                <a:cxn ang="0">
                  <a:pos x="84" y="109"/>
                </a:cxn>
                <a:cxn ang="0">
                  <a:pos x="73" y="125"/>
                </a:cxn>
                <a:cxn ang="0">
                  <a:pos x="59" y="140"/>
                </a:cxn>
                <a:cxn ang="0">
                  <a:pos x="53" y="145"/>
                </a:cxn>
                <a:cxn ang="0">
                  <a:pos x="47" y="150"/>
                </a:cxn>
                <a:cxn ang="0">
                  <a:pos x="39" y="155"/>
                </a:cxn>
                <a:cxn ang="0">
                  <a:pos x="33" y="160"/>
                </a:cxn>
                <a:cxn ang="0">
                  <a:pos x="25" y="164"/>
                </a:cxn>
                <a:cxn ang="0">
                  <a:pos x="19" y="169"/>
                </a:cxn>
                <a:cxn ang="0">
                  <a:pos x="12" y="174"/>
                </a:cxn>
                <a:cxn ang="0">
                  <a:pos x="5" y="177"/>
                </a:cxn>
                <a:cxn ang="0">
                  <a:pos x="3" y="180"/>
                </a:cxn>
                <a:cxn ang="0">
                  <a:pos x="0" y="182"/>
                </a:cxn>
                <a:cxn ang="0">
                  <a:pos x="0" y="186"/>
                </a:cxn>
                <a:cxn ang="0">
                  <a:pos x="3" y="189"/>
                </a:cxn>
                <a:cxn ang="0">
                  <a:pos x="12" y="189"/>
                </a:cxn>
                <a:cxn ang="0">
                  <a:pos x="20" y="185"/>
                </a:cxn>
                <a:cxn ang="0">
                  <a:pos x="28" y="181"/>
                </a:cxn>
                <a:cxn ang="0">
                  <a:pos x="34" y="175"/>
                </a:cxn>
                <a:cxn ang="0">
                  <a:pos x="42" y="169"/>
                </a:cxn>
                <a:cxn ang="0">
                  <a:pos x="48" y="164"/>
                </a:cxn>
                <a:cxn ang="0">
                  <a:pos x="55" y="157"/>
                </a:cxn>
                <a:cxn ang="0">
                  <a:pos x="62" y="151"/>
                </a:cxn>
                <a:cxn ang="0">
                  <a:pos x="68" y="145"/>
                </a:cxn>
                <a:cxn ang="0">
                  <a:pos x="74" y="137"/>
                </a:cxn>
                <a:cxn ang="0">
                  <a:pos x="79" y="131"/>
                </a:cxn>
                <a:cxn ang="0">
                  <a:pos x="84" y="124"/>
                </a:cxn>
                <a:cxn ang="0">
                  <a:pos x="99" y="92"/>
                </a:cxn>
                <a:cxn ang="0">
                  <a:pos x="104" y="62"/>
                </a:cxn>
                <a:cxn ang="0">
                  <a:pos x="99" y="31"/>
                </a:cxn>
                <a:cxn ang="0">
                  <a:pos x="87" y="0"/>
                </a:cxn>
                <a:cxn ang="0">
                  <a:pos x="87" y="0"/>
                </a:cxn>
                <a:cxn ang="0">
                  <a:pos x="87" y="0"/>
                </a:cxn>
                <a:cxn ang="0">
                  <a:pos x="87" y="0"/>
                </a:cxn>
                <a:cxn ang="0">
                  <a:pos x="87" y="0"/>
                </a:cxn>
                <a:cxn ang="0">
                  <a:pos x="87" y="0"/>
                </a:cxn>
              </a:cxnLst>
              <a:rect l="0" t="0" r="r" b="b"/>
              <a:pathLst>
                <a:path w="104" h="189">
                  <a:moveTo>
                    <a:pt x="87" y="0"/>
                  </a:moveTo>
                  <a:lnTo>
                    <a:pt x="94" y="20"/>
                  </a:lnTo>
                  <a:lnTo>
                    <a:pt x="98" y="39"/>
                  </a:lnTo>
                  <a:lnTo>
                    <a:pt x="99" y="56"/>
                  </a:lnTo>
                  <a:lnTo>
                    <a:pt x="98" y="75"/>
                  </a:lnTo>
                  <a:lnTo>
                    <a:pt x="93" y="92"/>
                  </a:lnTo>
                  <a:lnTo>
                    <a:pt x="84" y="109"/>
                  </a:lnTo>
                  <a:lnTo>
                    <a:pt x="73" y="125"/>
                  </a:lnTo>
                  <a:lnTo>
                    <a:pt x="59" y="140"/>
                  </a:lnTo>
                  <a:lnTo>
                    <a:pt x="53" y="145"/>
                  </a:lnTo>
                  <a:lnTo>
                    <a:pt x="47" y="150"/>
                  </a:lnTo>
                  <a:lnTo>
                    <a:pt x="39" y="155"/>
                  </a:lnTo>
                  <a:lnTo>
                    <a:pt x="33" y="160"/>
                  </a:lnTo>
                  <a:lnTo>
                    <a:pt x="25" y="164"/>
                  </a:lnTo>
                  <a:lnTo>
                    <a:pt x="19" y="169"/>
                  </a:lnTo>
                  <a:lnTo>
                    <a:pt x="12" y="174"/>
                  </a:lnTo>
                  <a:lnTo>
                    <a:pt x="5" y="177"/>
                  </a:lnTo>
                  <a:lnTo>
                    <a:pt x="3" y="180"/>
                  </a:lnTo>
                  <a:lnTo>
                    <a:pt x="0" y="182"/>
                  </a:lnTo>
                  <a:lnTo>
                    <a:pt x="0" y="186"/>
                  </a:lnTo>
                  <a:lnTo>
                    <a:pt x="3" y="189"/>
                  </a:lnTo>
                  <a:lnTo>
                    <a:pt x="12" y="189"/>
                  </a:lnTo>
                  <a:lnTo>
                    <a:pt x="20" y="185"/>
                  </a:lnTo>
                  <a:lnTo>
                    <a:pt x="28" y="181"/>
                  </a:lnTo>
                  <a:lnTo>
                    <a:pt x="34" y="175"/>
                  </a:lnTo>
                  <a:lnTo>
                    <a:pt x="42" y="169"/>
                  </a:lnTo>
                  <a:lnTo>
                    <a:pt x="48" y="164"/>
                  </a:lnTo>
                  <a:lnTo>
                    <a:pt x="55" y="157"/>
                  </a:lnTo>
                  <a:lnTo>
                    <a:pt x="62" y="151"/>
                  </a:lnTo>
                  <a:lnTo>
                    <a:pt x="68" y="145"/>
                  </a:lnTo>
                  <a:lnTo>
                    <a:pt x="74" y="137"/>
                  </a:lnTo>
                  <a:lnTo>
                    <a:pt x="79" y="131"/>
                  </a:lnTo>
                  <a:lnTo>
                    <a:pt x="84" y="124"/>
                  </a:lnTo>
                  <a:lnTo>
                    <a:pt x="99" y="92"/>
                  </a:lnTo>
                  <a:lnTo>
                    <a:pt x="104" y="62"/>
                  </a:lnTo>
                  <a:lnTo>
                    <a:pt x="99" y="31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929" y="3646"/>
              <a:ext cx="150" cy="116"/>
            </a:xfrm>
            <a:custGeom>
              <a:avLst/>
              <a:gdLst/>
              <a:ahLst/>
              <a:cxnLst>
                <a:cxn ang="0">
                  <a:pos x="18" y="30"/>
                </a:cxn>
                <a:cxn ang="0">
                  <a:pos x="54" y="85"/>
                </a:cxn>
                <a:cxn ang="0">
                  <a:pos x="94" y="138"/>
                </a:cxn>
                <a:cxn ang="0">
                  <a:pos x="136" y="189"/>
                </a:cxn>
                <a:cxn ang="0">
                  <a:pos x="181" y="236"/>
                </a:cxn>
                <a:cxn ang="0">
                  <a:pos x="230" y="281"/>
                </a:cxn>
                <a:cxn ang="0">
                  <a:pos x="281" y="324"/>
                </a:cxn>
                <a:cxn ang="0">
                  <a:pos x="336" y="361"/>
                </a:cxn>
                <a:cxn ang="0">
                  <a:pos x="382" y="389"/>
                </a:cxn>
                <a:cxn ang="0">
                  <a:pos x="419" y="406"/>
                </a:cxn>
                <a:cxn ang="0">
                  <a:pos x="455" y="424"/>
                </a:cxn>
                <a:cxn ang="0">
                  <a:pos x="492" y="439"/>
                </a:cxn>
                <a:cxn ang="0">
                  <a:pos x="517" y="446"/>
                </a:cxn>
                <a:cxn ang="0">
                  <a:pos x="529" y="450"/>
                </a:cxn>
                <a:cxn ang="0">
                  <a:pos x="540" y="454"/>
                </a:cxn>
                <a:cxn ang="0">
                  <a:pos x="551" y="458"/>
                </a:cxn>
                <a:cxn ang="0">
                  <a:pos x="561" y="460"/>
                </a:cxn>
                <a:cxn ang="0">
                  <a:pos x="570" y="461"/>
                </a:cxn>
                <a:cxn ang="0">
                  <a:pos x="577" y="461"/>
                </a:cxn>
                <a:cxn ang="0">
                  <a:pos x="583" y="461"/>
                </a:cxn>
                <a:cxn ang="0">
                  <a:pos x="588" y="459"/>
                </a:cxn>
                <a:cxn ang="0">
                  <a:pos x="600" y="444"/>
                </a:cxn>
                <a:cxn ang="0">
                  <a:pos x="598" y="439"/>
                </a:cxn>
                <a:cxn ang="0">
                  <a:pos x="595" y="436"/>
                </a:cxn>
                <a:cxn ang="0">
                  <a:pos x="588" y="433"/>
                </a:cxn>
                <a:cxn ang="0">
                  <a:pos x="581" y="430"/>
                </a:cxn>
                <a:cxn ang="0">
                  <a:pos x="572" y="428"/>
                </a:cxn>
                <a:cxn ang="0">
                  <a:pos x="561" y="424"/>
                </a:cxn>
                <a:cxn ang="0">
                  <a:pos x="550" y="420"/>
                </a:cxn>
                <a:cxn ang="0">
                  <a:pos x="539" y="416"/>
                </a:cxn>
                <a:cxn ang="0">
                  <a:pos x="515" y="409"/>
                </a:cxn>
                <a:cxn ang="0">
                  <a:pos x="477" y="395"/>
                </a:cxn>
                <a:cxn ang="0">
                  <a:pos x="441" y="379"/>
                </a:cxn>
                <a:cxn ang="0">
                  <a:pos x="406" y="363"/>
                </a:cxn>
                <a:cxn ang="0">
                  <a:pos x="360" y="338"/>
                </a:cxn>
                <a:cxn ang="0">
                  <a:pos x="302" y="304"/>
                </a:cxn>
                <a:cxn ang="0">
                  <a:pos x="249" y="265"/>
                </a:cxn>
                <a:cxn ang="0">
                  <a:pos x="196" y="224"/>
                </a:cxn>
                <a:cxn ang="0">
                  <a:pos x="147" y="180"/>
                </a:cxn>
                <a:cxn ang="0">
                  <a:pos x="101" y="133"/>
                </a:cxn>
                <a:cxn ang="0">
                  <a:pos x="59" y="81"/>
                </a:cxn>
                <a:cxn ang="0">
                  <a:pos x="19" y="2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</a:cxnLst>
              <a:rect l="0" t="0" r="r" b="b"/>
              <a:pathLst>
                <a:path w="600" h="463">
                  <a:moveTo>
                    <a:pt x="0" y="1"/>
                  </a:moveTo>
                  <a:lnTo>
                    <a:pt x="18" y="30"/>
                  </a:lnTo>
                  <a:lnTo>
                    <a:pt x="35" y="58"/>
                  </a:lnTo>
                  <a:lnTo>
                    <a:pt x="54" y="85"/>
                  </a:lnTo>
                  <a:lnTo>
                    <a:pt x="74" y="111"/>
                  </a:lnTo>
                  <a:lnTo>
                    <a:pt x="94" y="138"/>
                  </a:lnTo>
                  <a:lnTo>
                    <a:pt x="114" y="164"/>
                  </a:lnTo>
                  <a:lnTo>
                    <a:pt x="136" y="189"/>
                  </a:lnTo>
                  <a:lnTo>
                    <a:pt x="159" y="213"/>
                  </a:lnTo>
                  <a:lnTo>
                    <a:pt x="181" y="236"/>
                  </a:lnTo>
                  <a:lnTo>
                    <a:pt x="205" y="260"/>
                  </a:lnTo>
                  <a:lnTo>
                    <a:pt x="230" y="281"/>
                  </a:lnTo>
                  <a:lnTo>
                    <a:pt x="255" y="303"/>
                  </a:lnTo>
                  <a:lnTo>
                    <a:pt x="281" y="324"/>
                  </a:lnTo>
                  <a:lnTo>
                    <a:pt x="309" y="343"/>
                  </a:lnTo>
                  <a:lnTo>
                    <a:pt x="336" y="361"/>
                  </a:lnTo>
                  <a:lnTo>
                    <a:pt x="365" y="379"/>
                  </a:lnTo>
                  <a:lnTo>
                    <a:pt x="382" y="389"/>
                  </a:lnTo>
                  <a:lnTo>
                    <a:pt x="400" y="398"/>
                  </a:lnTo>
                  <a:lnTo>
                    <a:pt x="419" y="406"/>
                  </a:lnTo>
                  <a:lnTo>
                    <a:pt x="436" y="415"/>
                  </a:lnTo>
                  <a:lnTo>
                    <a:pt x="455" y="424"/>
                  </a:lnTo>
                  <a:lnTo>
                    <a:pt x="474" y="431"/>
                  </a:lnTo>
                  <a:lnTo>
                    <a:pt x="492" y="439"/>
                  </a:lnTo>
                  <a:lnTo>
                    <a:pt x="511" y="445"/>
                  </a:lnTo>
                  <a:lnTo>
                    <a:pt x="517" y="446"/>
                  </a:lnTo>
                  <a:lnTo>
                    <a:pt x="522" y="449"/>
                  </a:lnTo>
                  <a:lnTo>
                    <a:pt x="529" y="450"/>
                  </a:lnTo>
                  <a:lnTo>
                    <a:pt x="534" y="453"/>
                  </a:lnTo>
                  <a:lnTo>
                    <a:pt x="540" y="454"/>
                  </a:lnTo>
                  <a:lnTo>
                    <a:pt x="545" y="456"/>
                  </a:lnTo>
                  <a:lnTo>
                    <a:pt x="551" y="458"/>
                  </a:lnTo>
                  <a:lnTo>
                    <a:pt x="557" y="459"/>
                  </a:lnTo>
                  <a:lnTo>
                    <a:pt x="561" y="460"/>
                  </a:lnTo>
                  <a:lnTo>
                    <a:pt x="566" y="460"/>
                  </a:lnTo>
                  <a:lnTo>
                    <a:pt x="570" y="461"/>
                  </a:lnTo>
                  <a:lnTo>
                    <a:pt x="573" y="461"/>
                  </a:lnTo>
                  <a:lnTo>
                    <a:pt x="577" y="461"/>
                  </a:lnTo>
                  <a:lnTo>
                    <a:pt x="582" y="463"/>
                  </a:lnTo>
                  <a:lnTo>
                    <a:pt x="583" y="461"/>
                  </a:lnTo>
                  <a:lnTo>
                    <a:pt x="580" y="460"/>
                  </a:lnTo>
                  <a:lnTo>
                    <a:pt x="588" y="459"/>
                  </a:lnTo>
                  <a:lnTo>
                    <a:pt x="597" y="453"/>
                  </a:lnTo>
                  <a:lnTo>
                    <a:pt x="600" y="444"/>
                  </a:lnTo>
                  <a:lnTo>
                    <a:pt x="595" y="438"/>
                  </a:lnTo>
                  <a:lnTo>
                    <a:pt x="598" y="439"/>
                  </a:lnTo>
                  <a:lnTo>
                    <a:pt x="597" y="438"/>
                  </a:lnTo>
                  <a:lnTo>
                    <a:pt x="595" y="436"/>
                  </a:lnTo>
                  <a:lnTo>
                    <a:pt x="592" y="435"/>
                  </a:lnTo>
                  <a:lnTo>
                    <a:pt x="588" y="433"/>
                  </a:lnTo>
                  <a:lnTo>
                    <a:pt x="585" y="431"/>
                  </a:lnTo>
                  <a:lnTo>
                    <a:pt x="581" y="430"/>
                  </a:lnTo>
                  <a:lnTo>
                    <a:pt x="577" y="429"/>
                  </a:lnTo>
                  <a:lnTo>
                    <a:pt x="572" y="428"/>
                  </a:lnTo>
                  <a:lnTo>
                    <a:pt x="566" y="426"/>
                  </a:lnTo>
                  <a:lnTo>
                    <a:pt x="561" y="424"/>
                  </a:lnTo>
                  <a:lnTo>
                    <a:pt x="556" y="423"/>
                  </a:lnTo>
                  <a:lnTo>
                    <a:pt x="550" y="420"/>
                  </a:lnTo>
                  <a:lnTo>
                    <a:pt x="545" y="419"/>
                  </a:lnTo>
                  <a:lnTo>
                    <a:pt x="539" y="416"/>
                  </a:lnTo>
                  <a:lnTo>
                    <a:pt x="534" y="415"/>
                  </a:lnTo>
                  <a:lnTo>
                    <a:pt x="515" y="409"/>
                  </a:lnTo>
                  <a:lnTo>
                    <a:pt x="496" y="403"/>
                  </a:lnTo>
                  <a:lnTo>
                    <a:pt x="477" y="395"/>
                  </a:lnTo>
                  <a:lnTo>
                    <a:pt x="460" y="388"/>
                  </a:lnTo>
                  <a:lnTo>
                    <a:pt x="441" y="379"/>
                  </a:lnTo>
                  <a:lnTo>
                    <a:pt x="424" y="371"/>
                  </a:lnTo>
                  <a:lnTo>
                    <a:pt x="406" y="363"/>
                  </a:lnTo>
                  <a:lnTo>
                    <a:pt x="389" y="354"/>
                  </a:lnTo>
                  <a:lnTo>
                    <a:pt x="360" y="338"/>
                  </a:lnTo>
                  <a:lnTo>
                    <a:pt x="331" y="321"/>
                  </a:lnTo>
                  <a:lnTo>
                    <a:pt x="302" y="304"/>
                  </a:lnTo>
                  <a:lnTo>
                    <a:pt x="275" y="285"/>
                  </a:lnTo>
                  <a:lnTo>
                    <a:pt x="249" y="265"/>
                  </a:lnTo>
                  <a:lnTo>
                    <a:pt x="222" y="245"/>
                  </a:lnTo>
                  <a:lnTo>
                    <a:pt x="196" y="224"/>
                  </a:lnTo>
                  <a:lnTo>
                    <a:pt x="172" y="203"/>
                  </a:lnTo>
                  <a:lnTo>
                    <a:pt x="147" y="180"/>
                  </a:lnTo>
                  <a:lnTo>
                    <a:pt x="124" y="156"/>
                  </a:lnTo>
                  <a:lnTo>
                    <a:pt x="101" y="133"/>
                  </a:lnTo>
                  <a:lnTo>
                    <a:pt x="80" y="108"/>
                  </a:lnTo>
                  <a:lnTo>
                    <a:pt x="59" y="81"/>
                  </a:lnTo>
                  <a:lnTo>
                    <a:pt x="39" y="55"/>
                  </a:lnTo>
                  <a:lnTo>
                    <a:pt x="19" y="2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952" y="3613"/>
              <a:ext cx="138" cy="101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22" y="33"/>
                </a:cxn>
                <a:cxn ang="0">
                  <a:pos x="35" y="50"/>
                </a:cxn>
                <a:cxn ang="0">
                  <a:pos x="45" y="61"/>
                </a:cxn>
                <a:cxn ang="0">
                  <a:pos x="55" y="71"/>
                </a:cxn>
                <a:cxn ang="0">
                  <a:pos x="65" y="80"/>
                </a:cxn>
                <a:cxn ang="0">
                  <a:pos x="82" y="95"/>
                </a:cxn>
                <a:cxn ang="0">
                  <a:pos x="109" y="113"/>
                </a:cxn>
                <a:cxn ang="0">
                  <a:pos x="136" y="130"/>
                </a:cxn>
                <a:cxn ang="0">
                  <a:pos x="164" y="143"/>
                </a:cxn>
                <a:cxn ang="0">
                  <a:pos x="192" y="155"/>
                </a:cxn>
                <a:cxn ang="0">
                  <a:pos x="220" y="162"/>
                </a:cxn>
                <a:cxn ang="0">
                  <a:pos x="249" y="168"/>
                </a:cxn>
                <a:cxn ang="0">
                  <a:pos x="277" y="175"/>
                </a:cxn>
                <a:cxn ang="0">
                  <a:pos x="305" y="183"/>
                </a:cxn>
                <a:cxn ang="0">
                  <a:pos x="332" y="192"/>
                </a:cxn>
                <a:cxn ang="0">
                  <a:pos x="359" y="205"/>
                </a:cxn>
                <a:cxn ang="0">
                  <a:pos x="385" y="217"/>
                </a:cxn>
                <a:cxn ang="0">
                  <a:pos x="422" y="241"/>
                </a:cxn>
                <a:cxn ang="0">
                  <a:pos x="467" y="281"/>
                </a:cxn>
                <a:cxn ang="0">
                  <a:pos x="505" y="326"/>
                </a:cxn>
                <a:cxn ang="0">
                  <a:pos x="535" y="377"/>
                </a:cxn>
                <a:cxn ang="0">
                  <a:pos x="548" y="406"/>
                </a:cxn>
                <a:cxn ang="0">
                  <a:pos x="550" y="405"/>
                </a:cxn>
                <a:cxn ang="0">
                  <a:pos x="540" y="377"/>
                </a:cxn>
                <a:cxn ang="0">
                  <a:pos x="515" y="326"/>
                </a:cxn>
                <a:cxn ang="0">
                  <a:pos x="485" y="281"/>
                </a:cxn>
                <a:cxn ang="0">
                  <a:pos x="447" y="240"/>
                </a:cxn>
                <a:cxn ang="0">
                  <a:pos x="402" y="206"/>
                </a:cxn>
                <a:cxn ang="0">
                  <a:pos x="355" y="181"/>
                </a:cxn>
                <a:cxn ang="0">
                  <a:pos x="306" y="163"/>
                </a:cxn>
                <a:cxn ang="0">
                  <a:pos x="254" y="151"/>
                </a:cxn>
                <a:cxn ang="0">
                  <a:pos x="211" y="141"/>
                </a:cxn>
                <a:cxn ang="0">
                  <a:pos x="177" y="131"/>
                </a:cxn>
                <a:cxn ang="0">
                  <a:pos x="146" y="118"/>
                </a:cxn>
                <a:cxn ang="0">
                  <a:pos x="115" y="105"/>
                </a:cxn>
                <a:cxn ang="0">
                  <a:pos x="91" y="92"/>
                </a:cxn>
                <a:cxn ang="0">
                  <a:pos x="76" y="82"/>
                </a:cxn>
                <a:cxn ang="0">
                  <a:pos x="61" y="70"/>
                </a:cxn>
                <a:cxn ang="0">
                  <a:pos x="46" y="58"/>
                </a:cxn>
                <a:cxn ang="0">
                  <a:pos x="34" y="46"/>
                </a:cxn>
                <a:cxn ang="0">
                  <a:pos x="24" y="33"/>
                </a:cxn>
                <a:cxn ang="0">
                  <a:pos x="15" y="20"/>
                </a:cxn>
                <a:cxn ang="0">
                  <a:pos x="5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</a:cxnLst>
              <a:rect l="0" t="0" r="r" b="b"/>
              <a:pathLst>
                <a:path w="550" h="406">
                  <a:moveTo>
                    <a:pt x="0" y="1"/>
                  </a:moveTo>
                  <a:lnTo>
                    <a:pt x="7" y="12"/>
                  </a:lnTo>
                  <a:lnTo>
                    <a:pt x="15" y="22"/>
                  </a:lnTo>
                  <a:lnTo>
                    <a:pt x="22" y="33"/>
                  </a:lnTo>
                  <a:lnTo>
                    <a:pt x="31" y="45"/>
                  </a:lnTo>
                  <a:lnTo>
                    <a:pt x="35" y="50"/>
                  </a:lnTo>
                  <a:lnTo>
                    <a:pt x="40" y="55"/>
                  </a:lnTo>
                  <a:lnTo>
                    <a:pt x="45" y="61"/>
                  </a:lnTo>
                  <a:lnTo>
                    <a:pt x="50" y="66"/>
                  </a:lnTo>
                  <a:lnTo>
                    <a:pt x="55" y="71"/>
                  </a:lnTo>
                  <a:lnTo>
                    <a:pt x="60" y="76"/>
                  </a:lnTo>
                  <a:lnTo>
                    <a:pt x="65" y="80"/>
                  </a:lnTo>
                  <a:lnTo>
                    <a:pt x="70" y="85"/>
                  </a:lnTo>
                  <a:lnTo>
                    <a:pt x="82" y="95"/>
                  </a:lnTo>
                  <a:lnTo>
                    <a:pt x="95" y="105"/>
                  </a:lnTo>
                  <a:lnTo>
                    <a:pt x="109" y="113"/>
                  </a:lnTo>
                  <a:lnTo>
                    <a:pt x="122" y="122"/>
                  </a:lnTo>
                  <a:lnTo>
                    <a:pt x="136" y="130"/>
                  </a:lnTo>
                  <a:lnTo>
                    <a:pt x="150" y="137"/>
                  </a:lnTo>
                  <a:lnTo>
                    <a:pt x="164" y="143"/>
                  </a:lnTo>
                  <a:lnTo>
                    <a:pt x="179" y="150"/>
                  </a:lnTo>
                  <a:lnTo>
                    <a:pt x="192" y="155"/>
                  </a:lnTo>
                  <a:lnTo>
                    <a:pt x="206" y="160"/>
                  </a:lnTo>
                  <a:lnTo>
                    <a:pt x="220" y="162"/>
                  </a:lnTo>
                  <a:lnTo>
                    <a:pt x="234" y="166"/>
                  </a:lnTo>
                  <a:lnTo>
                    <a:pt x="249" y="168"/>
                  </a:lnTo>
                  <a:lnTo>
                    <a:pt x="262" y="172"/>
                  </a:lnTo>
                  <a:lnTo>
                    <a:pt x="277" y="175"/>
                  </a:lnTo>
                  <a:lnTo>
                    <a:pt x="291" y="178"/>
                  </a:lnTo>
                  <a:lnTo>
                    <a:pt x="305" y="183"/>
                  </a:lnTo>
                  <a:lnTo>
                    <a:pt x="319" y="187"/>
                  </a:lnTo>
                  <a:lnTo>
                    <a:pt x="332" y="192"/>
                  </a:lnTo>
                  <a:lnTo>
                    <a:pt x="346" y="198"/>
                  </a:lnTo>
                  <a:lnTo>
                    <a:pt x="359" y="205"/>
                  </a:lnTo>
                  <a:lnTo>
                    <a:pt x="372" y="211"/>
                  </a:lnTo>
                  <a:lnTo>
                    <a:pt x="385" y="217"/>
                  </a:lnTo>
                  <a:lnTo>
                    <a:pt x="397" y="225"/>
                  </a:lnTo>
                  <a:lnTo>
                    <a:pt x="422" y="241"/>
                  </a:lnTo>
                  <a:lnTo>
                    <a:pt x="446" y="260"/>
                  </a:lnTo>
                  <a:lnTo>
                    <a:pt x="467" y="281"/>
                  </a:lnTo>
                  <a:lnTo>
                    <a:pt x="487" y="302"/>
                  </a:lnTo>
                  <a:lnTo>
                    <a:pt x="505" y="326"/>
                  </a:lnTo>
                  <a:lnTo>
                    <a:pt x="520" y="351"/>
                  </a:lnTo>
                  <a:lnTo>
                    <a:pt x="535" y="377"/>
                  </a:lnTo>
                  <a:lnTo>
                    <a:pt x="547" y="405"/>
                  </a:lnTo>
                  <a:lnTo>
                    <a:pt x="548" y="406"/>
                  </a:lnTo>
                  <a:lnTo>
                    <a:pt x="548" y="406"/>
                  </a:lnTo>
                  <a:lnTo>
                    <a:pt x="550" y="405"/>
                  </a:lnTo>
                  <a:lnTo>
                    <a:pt x="550" y="403"/>
                  </a:lnTo>
                  <a:lnTo>
                    <a:pt x="540" y="377"/>
                  </a:lnTo>
                  <a:lnTo>
                    <a:pt x="528" y="351"/>
                  </a:lnTo>
                  <a:lnTo>
                    <a:pt x="515" y="326"/>
                  </a:lnTo>
                  <a:lnTo>
                    <a:pt x="501" y="302"/>
                  </a:lnTo>
                  <a:lnTo>
                    <a:pt x="485" y="281"/>
                  </a:lnTo>
                  <a:lnTo>
                    <a:pt x="467" y="260"/>
                  </a:lnTo>
                  <a:lnTo>
                    <a:pt x="447" y="240"/>
                  </a:lnTo>
                  <a:lnTo>
                    <a:pt x="425" y="221"/>
                  </a:lnTo>
                  <a:lnTo>
                    <a:pt x="402" y="206"/>
                  </a:lnTo>
                  <a:lnTo>
                    <a:pt x="380" y="192"/>
                  </a:lnTo>
                  <a:lnTo>
                    <a:pt x="355" y="181"/>
                  </a:lnTo>
                  <a:lnTo>
                    <a:pt x="331" y="172"/>
                  </a:lnTo>
                  <a:lnTo>
                    <a:pt x="306" y="163"/>
                  </a:lnTo>
                  <a:lnTo>
                    <a:pt x="280" y="157"/>
                  </a:lnTo>
                  <a:lnTo>
                    <a:pt x="254" y="151"/>
                  </a:lnTo>
                  <a:lnTo>
                    <a:pt x="227" y="145"/>
                  </a:lnTo>
                  <a:lnTo>
                    <a:pt x="211" y="141"/>
                  </a:lnTo>
                  <a:lnTo>
                    <a:pt x="194" y="136"/>
                  </a:lnTo>
                  <a:lnTo>
                    <a:pt x="177" y="131"/>
                  </a:lnTo>
                  <a:lnTo>
                    <a:pt x="162" y="125"/>
                  </a:lnTo>
                  <a:lnTo>
                    <a:pt x="146" y="118"/>
                  </a:lnTo>
                  <a:lnTo>
                    <a:pt x="130" y="112"/>
                  </a:lnTo>
                  <a:lnTo>
                    <a:pt x="115" y="105"/>
                  </a:lnTo>
                  <a:lnTo>
                    <a:pt x="100" y="97"/>
                  </a:lnTo>
                  <a:lnTo>
                    <a:pt x="91" y="92"/>
                  </a:lnTo>
                  <a:lnTo>
                    <a:pt x="84" y="87"/>
                  </a:lnTo>
                  <a:lnTo>
                    <a:pt x="76" y="82"/>
                  </a:lnTo>
                  <a:lnTo>
                    <a:pt x="69" y="76"/>
                  </a:lnTo>
                  <a:lnTo>
                    <a:pt x="61" y="70"/>
                  </a:lnTo>
                  <a:lnTo>
                    <a:pt x="54" y="65"/>
                  </a:lnTo>
                  <a:lnTo>
                    <a:pt x="46" y="58"/>
                  </a:lnTo>
                  <a:lnTo>
                    <a:pt x="40" y="52"/>
                  </a:lnTo>
                  <a:lnTo>
                    <a:pt x="34" y="46"/>
                  </a:lnTo>
                  <a:lnTo>
                    <a:pt x="29" y="40"/>
                  </a:lnTo>
                  <a:lnTo>
                    <a:pt x="24" y="33"/>
                  </a:lnTo>
                  <a:lnTo>
                    <a:pt x="20" y="26"/>
                  </a:lnTo>
                  <a:lnTo>
                    <a:pt x="15" y="20"/>
                  </a:lnTo>
                  <a:lnTo>
                    <a:pt x="10" y="13"/>
                  </a:lnTo>
                  <a:lnTo>
                    <a:pt x="5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111" y="3562"/>
              <a:ext cx="36" cy="51"/>
            </a:xfrm>
            <a:custGeom>
              <a:avLst/>
              <a:gdLst/>
              <a:ahLst/>
              <a:cxnLst>
                <a:cxn ang="0">
                  <a:pos x="141" y="0"/>
                </a:cxn>
                <a:cxn ang="0">
                  <a:pos x="134" y="12"/>
                </a:cxn>
                <a:cxn ang="0">
                  <a:pos x="127" y="25"/>
                </a:cxn>
                <a:cxn ang="0">
                  <a:pos x="121" y="37"/>
                </a:cxn>
                <a:cxn ang="0">
                  <a:pos x="115" y="50"/>
                </a:cxn>
                <a:cxn ang="0">
                  <a:pos x="107" y="62"/>
                </a:cxn>
                <a:cxn ang="0">
                  <a:pos x="101" y="76"/>
                </a:cxn>
                <a:cxn ang="0">
                  <a:pos x="95" y="88"/>
                </a:cxn>
                <a:cxn ang="0">
                  <a:pos x="87" y="101"/>
                </a:cxn>
                <a:cxn ang="0">
                  <a:pos x="79" y="113"/>
                </a:cxn>
                <a:cxn ang="0">
                  <a:pos x="70" y="126"/>
                </a:cxn>
                <a:cxn ang="0">
                  <a:pos x="59" y="137"/>
                </a:cxn>
                <a:cxn ang="0">
                  <a:pos x="49" y="148"/>
                </a:cxn>
                <a:cxn ang="0">
                  <a:pos x="37" y="158"/>
                </a:cxn>
                <a:cxn ang="0">
                  <a:pos x="26" y="168"/>
                </a:cxn>
                <a:cxn ang="0">
                  <a:pos x="15" y="180"/>
                </a:cxn>
                <a:cxn ang="0">
                  <a:pos x="4" y="190"/>
                </a:cxn>
                <a:cxn ang="0">
                  <a:pos x="1" y="195"/>
                </a:cxn>
                <a:cxn ang="0">
                  <a:pos x="0" y="201"/>
                </a:cxn>
                <a:cxn ang="0">
                  <a:pos x="2" y="206"/>
                </a:cxn>
                <a:cxn ang="0">
                  <a:pos x="7" y="206"/>
                </a:cxn>
                <a:cxn ang="0">
                  <a:pos x="19" y="198"/>
                </a:cxn>
                <a:cxn ang="0">
                  <a:pos x="30" y="190"/>
                </a:cxn>
                <a:cxn ang="0">
                  <a:pos x="40" y="180"/>
                </a:cxn>
                <a:cxn ang="0">
                  <a:pos x="49" y="168"/>
                </a:cxn>
                <a:cxn ang="0">
                  <a:pos x="59" y="157"/>
                </a:cxn>
                <a:cxn ang="0">
                  <a:pos x="66" y="146"/>
                </a:cxn>
                <a:cxn ang="0">
                  <a:pos x="75" y="135"/>
                </a:cxn>
                <a:cxn ang="0">
                  <a:pos x="82" y="123"/>
                </a:cxn>
                <a:cxn ang="0">
                  <a:pos x="91" y="108"/>
                </a:cxn>
                <a:cxn ang="0">
                  <a:pos x="99" y="93"/>
                </a:cxn>
                <a:cxn ang="0">
                  <a:pos x="106" y="77"/>
                </a:cxn>
                <a:cxn ang="0">
                  <a:pos x="112" y="62"/>
                </a:cxn>
                <a:cxn ang="0">
                  <a:pos x="119" y="46"/>
                </a:cxn>
                <a:cxn ang="0">
                  <a:pos x="126" y="31"/>
                </a:cxn>
                <a:cxn ang="0">
                  <a:pos x="134" y="15"/>
                </a:cxn>
                <a:cxn ang="0">
                  <a:pos x="141" y="0"/>
                </a:cxn>
                <a:cxn ang="0">
                  <a:pos x="141" y="0"/>
                </a:cxn>
                <a:cxn ang="0">
                  <a:pos x="141" y="0"/>
                </a:cxn>
                <a:cxn ang="0">
                  <a:pos x="141" y="0"/>
                </a:cxn>
                <a:cxn ang="0">
                  <a:pos x="141" y="0"/>
                </a:cxn>
                <a:cxn ang="0">
                  <a:pos x="141" y="0"/>
                </a:cxn>
              </a:cxnLst>
              <a:rect l="0" t="0" r="r" b="b"/>
              <a:pathLst>
                <a:path w="141" h="206">
                  <a:moveTo>
                    <a:pt x="141" y="0"/>
                  </a:moveTo>
                  <a:lnTo>
                    <a:pt x="134" y="12"/>
                  </a:lnTo>
                  <a:lnTo>
                    <a:pt x="127" y="25"/>
                  </a:lnTo>
                  <a:lnTo>
                    <a:pt x="121" y="37"/>
                  </a:lnTo>
                  <a:lnTo>
                    <a:pt x="115" y="50"/>
                  </a:lnTo>
                  <a:lnTo>
                    <a:pt x="107" y="62"/>
                  </a:lnTo>
                  <a:lnTo>
                    <a:pt x="101" y="76"/>
                  </a:lnTo>
                  <a:lnTo>
                    <a:pt x="95" y="88"/>
                  </a:lnTo>
                  <a:lnTo>
                    <a:pt x="87" y="101"/>
                  </a:lnTo>
                  <a:lnTo>
                    <a:pt x="79" y="113"/>
                  </a:lnTo>
                  <a:lnTo>
                    <a:pt x="70" y="126"/>
                  </a:lnTo>
                  <a:lnTo>
                    <a:pt x="59" y="137"/>
                  </a:lnTo>
                  <a:lnTo>
                    <a:pt x="49" y="148"/>
                  </a:lnTo>
                  <a:lnTo>
                    <a:pt x="37" y="158"/>
                  </a:lnTo>
                  <a:lnTo>
                    <a:pt x="26" y="168"/>
                  </a:lnTo>
                  <a:lnTo>
                    <a:pt x="15" y="180"/>
                  </a:lnTo>
                  <a:lnTo>
                    <a:pt x="4" y="190"/>
                  </a:lnTo>
                  <a:lnTo>
                    <a:pt x="1" y="195"/>
                  </a:lnTo>
                  <a:lnTo>
                    <a:pt x="0" y="201"/>
                  </a:lnTo>
                  <a:lnTo>
                    <a:pt x="2" y="206"/>
                  </a:lnTo>
                  <a:lnTo>
                    <a:pt x="7" y="206"/>
                  </a:lnTo>
                  <a:lnTo>
                    <a:pt x="19" y="198"/>
                  </a:lnTo>
                  <a:lnTo>
                    <a:pt x="30" y="190"/>
                  </a:lnTo>
                  <a:lnTo>
                    <a:pt x="40" y="180"/>
                  </a:lnTo>
                  <a:lnTo>
                    <a:pt x="49" y="168"/>
                  </a:lnTo>
                  <a:lnTo>
                    <a:pt x="59" y="157"/>
                  </a:lnTo>
                  <a:lnTo>
                    <a:pt x="66" y="146"/>
                  </a:lnTo>
                  <a:lnTo>
                    <a:pt x="75" y="135"/>
                  </a:lnTo>
                  <a:lnTo>
                    <a:pt x="82" y="123"/>
                  </a:lnTo>
                  <a:lnTo>
                    <a:pt x="91" y="108"/>
                  </a:lnTo>
                  <a:lnTo>
                    <a:pt x="99" y="93"/>
                  </a:lnTo>
                  <a:lnTo>
                    <a:pt x="106" y="77"/>
                  </a:lnTo>
                  <a:lnTo>
                    <a:pt x="112" y="62"/>
                  </a:lnTo>
                  <a:lnTo>
                    <a:pt x="119" y="46"/>
                  </a:lnTo>
                  <a:lnTo>
                    <a:pt x="126" y="31"/>
                  </a:lnTo>
                  <a:lnTo>
                    <a:pt x="134" y="15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1072" y="3728"/>
              <a:ext cx="57" cy="31"/>
            </a:xfrm>
            <a:custGeom>
              <a:avLst/>
              <a:gdLst/>
              <a:ahLst/>
              <a:cxnLst>
                <a:cxn ang="0">
                  <a:pos x="226" y="0"/>
                </a:cxn>
                <a:cxn ang="0">
                  <a:pos x="211" y="10"/>
                </a:cxn>
                <a:cxn ang="0">
                  <a:pos x="195" y="20"/>
                </a:cxn>
                <a:cxn ang="0">
                  <a:pos x="180" y="31"/>
                </a:cxn>
                <a:cxn ang="0">
                  <a:pos x="165" y="41"/>
                </a:cxn>
                <a:cxn ang="0">
                  <a:pos x="150" y="51"/>
                </a:cxn>
                <a:cxn ang="0">
                  <a:pos x="135" y="61"/>
                </a:cxn>
                <a:cxn ang="0">
                  <a:pos x="120" y="70"/>
                </a:cxn>
                <a:cxn ang="0">
                  <a:pos x="105" y="77"/>
                </a:cxn>
                <a:cxn ang="0">
                  <a:pos x="91" y="84"/>
                </a:cxn>
                <a:cxn ang="0">
                  <a:pos x="78" y="89"/>
                </a:cxn>
                <a:cxn ang="0">
                  <a:pos x="67" y="94"/>
                </a:cxn>
                <a:cxn ang="0">
                  <a:pos x="55" y="97"/>
                </a:cxn>
                <a:cxn ang="0">
                  <a:pos x="43" y="102"/>
                </a:cxn>
                <a:cxn ang="0">
                  <a:pos x="31" y="106"/>
                </a:cxn>
                <a:cxn ang="0">
                  <a:pos x="18" y="110"/>
                </a:cxn>
                <a:cxn ang="0">
                  <a:pos x="5" y="115"/>
                </a:cxn>
                <a:cxn ang="0">
                  <a:pos x="2" y="117"/>
                </a:cxn>
                <a:cxn ang="0">
                  <a:pos x="0" y="120"/>
                </a:cxn>
                <a:cxn ang="0">
                  <a:pos x="0" y="124"/>
                </a:cxn>
                <a:cxn ang="0">
                  <a:pos x="3" y="125"/>
                </a:cxn>
                <a:cxn ang="0">
                  <a:pos x="18" y="125"/>
                </a:cxn>
                <a:cxn ang="0">
                  <a:pos x="35" y="121"/>
                </a:cxn>
                <a:cxn ang="0">
                  <a:pos x="51" y="116"/>
                </a:cxn>
                <a:cxn ang="0">
                  <a:pos x="67" y="110"/>
                </a:cxn>
                <a:cxn ang="0">
                  <a:pos x="82" y="102"/>
                </a:cxn>
                <a:cxn ang="0">
                  <a:pos x="97" y="94"/>
                </a:cxn>
                <a:cxn ang="0">
                  <a:pos x="112" y="86"/>
                </a:cxn>
                <a:cxn ang="0">
                  <a:pos x="126" y="79"/>
                </a:cxn>
                <a:cxn ang="0">
                  <a:pos x="140" y="71"/>
                </a:cxn>
                <a:cxn ang="0">
                  <a:pos x="153" y="62"/>
                </a:cxn>
                <a:cxn ang="0">
                  <a:pos x="166" y="52"/>
                </a:cxn>
                <a:cxn ang="0">
                  <a:pos x="178" y="42"/>
                </a:cxn>
                <a:cxn ang="0">
                  <a:pos x="191" y="32"/>
                </a:cxn>
                <a:cxn ang="0">
                  <a:pos x="203" y="21"/>
                </a:cxn>
                <a:cxn ang="0">
                  <a:pos x="215" y="11"/>
                </a:cxn>
                <a:cxn ang="0">
                  <a:pos x="226" y="0"/>
                </a:cxn>
                <a:cxn ang="0">
                  <a:pos x="226" y="0"/>
                </a:cxn>
                <a:cxn ang="0">
                  <a:pos x="226" y="0"/>
                </a:cxn>
                <a:cxn ang="0">
                  <a:pos x="226" y="0"/>
                </a:cxn>
                <a:cxn ang="0">
                  <a:pos x="226" y="0"/>
                </a:cxn>
                <a:cxn ang="0">
                  <a:pos x="226" y="0"/>
                </a:cxn>
              </a:cxnLst>
              <a:rect l="0" t="0" r="r" b="b"/>
              <a:pathLst>
                <a:path w="226" h="125">
                  <a:moveTo>
                    <a:pt x="226" y="0"/>
                  </a:moveTo>
                  <a:lnTo>
                    <a:pt x="211" y="10"/>
                  </a:lnTo>
                  <a:lnTo>
                    <a:pt x="195" y="20"/>
                  </a:lnTo>
                  <a:lnTo>
                    <a:pt x="180" y="31"/>
                  </a:lnTo>
                  <a:lnTo>
                    <a:pt x="165" y="41"/>
                  </a:lnTo>
                  <a:lnTo>
                    <a:pt x="150" y="51"/>
                  </a:lnTo>
                  <a:lnTo>
                    <a:pt x="135" y="61"/>
                  </a:lnTo>
                  <a:lnTo>
                    <a:pt x="120" y="70"/>
                  </a:lnTo>
                  <a:lnTo>
                    <a:pt x="105" y="77"/>
                  </a:lnTo>
                  <a:lnTo>
                    <a:pt x="91" y="84"/>
                  </a:lnTo>
                  <a:lnTo>
                    <a:pt x="78" y="89"/>
                  </a:lnTo>
                  <a:lnTo>
                    <a:pt x="67" y="94"/>
                  </a:lnTo>
                  <a:lnTo>
                    <a:pt x="55" y="97"/>
                  </a:lnTo>
                  <a:lnTo>
                    <a:pt x="43" y="102"/>
                  </a:lnTo>
                  <a:lnTo>
                    <a:pt x="31" y="106"/>
                  </a:lnTo>
                  <a:lnTo>
                    <a:pt x="18" y="110"/>
                  </a:lnTo>
                  <a:lnTo>
                    <a:pt x="5" y="115"/>
                  </a:lnTo>
                  <a:lnTo>
                    <a:pt x="2" y="117"/>
                  </a:lnTo>
                  <a:lnTo>
                    <a:pt x="0" y="120"/>
                  </a:lnTo>
                  <a:lnTo>
                    <a:pt x="0" y="124"/>
                  </a:lnTo>
                  <a:lnTo>
                    <a:pt x="3" y="125"/>
                  </a:lnTo>
                  <a:lnTo>
                    <a:pt x="18" y="125"/>
                  </a:lnTo>
                  <a:lnTo>
                    <a:pt x="35" y="121"/>
                  </a:lnTo>
                  <a:lnTo>
                    <a:pt x="51" y="116"/>
                  </a:lnTo>
                  <a:lnTo>
                    <a:pt x="67" y="110"/>
                  </a:lnTo>
                  <a:lnTo>
                    <a:pt x="82" y="102"/>
                  </a:lnTo>
                  <a:lnTo>
                    <a:pt x="97" y="94"/>
                  </a:lnTo>
                  <a:lnTo>
                    <a:pt x="112" y="86"/>
                  </a:lnTo>
                  <a:lnTo>
                    <a:pt x="126" y="79"/>
                  </a:lnTo>
                  <a:lnTo>
                    <a:pt x="140" y="71"/>
                  </a:lnTo>
                  <a:lnTo>
                    <a:pt x="153" y="62"/>
                  </a:lnTo>
                  <a:lnTo>
                    <a:pt x="166" y="52"/>
                  </a:lnTo>
                  <a:lnTo>
                    <a:pt x="178" y="42"/>
                  </a:lnTo>
                  <a:lnTo>
                    <a:pt x="191" y="32"/>
                  </a:lnTo>
                  <a:lnTo>
                    <a:pt x="203" y="21"/>
                  </a:lnTo>
                  <a:lnTo>
                    <a:pt x="215" y="11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875" y="3532"/>
              <a:ext cx="84" cy="95"/>
            </a:xfrm>
            <a:custGeom>
              <a:avLst/>
              <a:gdLst/>
              <a:ahLst/>
              <a:cxnLst>
                <a:cxn ang="0">
                  <a:pos x="325" y="361"/>
                </a:cxn>
                <a:cxn ang="0">
                  <a:pos x="308" y="327"/>
                </a:cxn>
                <a:cxn ang="0">
                  <a:pos x="293" y="294"/>
                </a:cxn>
                <a:cxn ang="0">
                  <a:pos x="279" y="257"/>
                </a:cxn>
                <a:cxn ang="0">
                  <a:pos x="269" y="226"/>
                </a:cxn>
                <a:cxn ang="0">
                  <a:pos x="262" y="200"/>
                </a:cxn>
                <a:cxn ang="0">
                  <a:pos x="252" y="174"/>
                </a:cxn>
                <a:cxn ang="0">
                  <a:pos x="235" y="152"/>
                </a:cxn>
                <a:cxn ang="0">
                  <a:pos x="219" y="139"/>
                </a:cxn>
                <a:cxn ang="0">
                  <a:pos x="207" y="130"/>
                </a:cxn>
                <a:cxn ang="0">
                  <a:pos x="194" y="121"/>
                </a:cxn>
                <a:cxn ang="0">
                  <a:pos x="180" y="112"/>
                </a:cxn>
                <a:cxn ang="0">
                  <a:pos x="169" y="104"/>
                </a:cxn>
                <a:cxn ang="0">
                  <a:pos x="160" y="94"/>
                </a:cxn>
                <a:cxn ang="0">
                  <a:pos x="150" y="85"/>
                </a:cxn>
                <a:cxn ang="0">
                  <a:pos x="140" y="77"/>
                </a:cxn>
                <a:cxn ang="0">
                  <a:pos x="125" y="70"/>
                </a:cxn>
                <a:cxn ang="0">
                  <a:pos x="108" y="62"/>
                </a:cxn>
                <a:cxn ang="0">
                  <a:pos x="90" y="55"/>
                </a:cxn>
                <a:cxn ang="0">
                  <a:pos x="74" y="46"/>
                </a:cxn>
                <a:cxn ang="0">
                  <a:pos x="58" y="36"/>
                </a:cxn>
                <a:cxn ang="0">
                  <a:pos x="44" y="25"/>
                </a:cxn>
                <a:cxn ang="0">
                  <a:pos x="30" y="14"/>
                </a:cxn>
                <a:cxn ang="0">
                  <a:pos x="15" y="4"/>
                </a:cxn>
                <a:cxn ang="0">
                  <a:pos x="4" y="1"/>
                </a:cxn>
                <a:cxn ang="0">
                  <a:pos x="0" y="7"/>
                </a:cxn>
                <a:cxn ang="0">
                  <a:pos x="12" y="20"/>
                </a:cxn>
                <a:cxn ang="0">
                  <a:pos x="35" y="39"/>
                </a:cxn>
                <a:cxn ang="0">
                  <a:pos x="60" y="56"/>
                </a:cxn>
                <a:cxn ang="0">
                  <a:pos x="88" y="70"/>
                </a:cxn>
                <a:cxn ang="0">
                  <a:pos x="109" y="77"/>
                </a:cxn>
                <a:cxn ang="0">
                  <a:pos x="125" y="86"/>
                </a:cxn>
                <a:cxn ang="0">
                  <a:pos x="139" y="95"/>
                </a:cxn>
                <a:cxn ang="0">
                  <a:pos x="154" y="106"/>
                </a:cxn>
                <a:cxn ang="0">
                  <a:pos x="167" y="116"/>
                </a:cxn>
                <a:cxn ang="0">
                  <a:pos x="179" y="125"/>
                </a:cxn>
                <a:cxn ang="0">
                  <a:pos x="193" y="134"/>
                </a:cxn>
                <a:cxn ang="0">
                  <a:pos x="207" y="141"/>
                </a:cxn>
                <a:cxn ang="0">
                  <a:pos x="225" y="156"/>
                </a:cxn>
                <a:cxn ang="0">
                  <a:pos x="244" y="180"/>
                </a:cxn>
                <a:cxn ang="0">
                  <a:pos x="257" y="209"/>
                </a:cxn>
                <a:cxn ang="0">
                  <a:pos x="265" y="239"/>
                </a:cxn>
                <a:cxn ang="0">
                  <a:pos x="275" y="271"/>
                </a:cxn>
                <a:cxn ang="0">
                  <a:pos x="289" y="304"/>
                </a:cxn>
                <a:cxn ang="0">
                  <a:pos x="306" y="335"/>
                </a:cxn>
                <a:cxn ang="0">
                  <a:pos x="325" y="365"/>
                </a:cxn>
                <a:cxn ang="0">
                  <a:pos x="335" y="379"/>
                </a:cxn>
                <a:cxn ang="0">
                  <a:pos x="335" y="379"/>
                </a:cxn>
                <a:cxn ang="0">
                  <a:pos x="335" y="379"/>
                </a:cxn>
              </a:cxnLst>
              <a:rect l="0" t="0" r="r" b="b"/>
              <a:pathLst>
                <a:path w="335" h="379">
                  <a:moveTo>
                    <a:pt x="335" y="379"/>
                  </a:moveTo>
                  <a:lnTo>
                    <a:pt x="325" y="361"/>
                  </a:lnTo>
                  <a:lnTo>
                    <a:pt x="315" y="345"/>
                  </a:lnTo>
                  <a:lnTo>
                    <a:pt x="308" y="327"/>
                  </a:lnTo>
                  <a:lnTo>
                    <a:pt x="300" y="310"/>
                  </a:lnTo>
                  <a:lnTo>
                    <a:pt x="293" y="294"/>
                  </a:lnTo>
                  <a:lnTo>
                    <a:pt x="285" y="275"/>
                  </a:lnTo>
                  <a:lnTo>
                    <a:pt x="279" y="257"/>
                  </a:lnTo>
                  <a:lnTo>
                    <a:pt x="273" y="239"/>
                  </a:lnTo>
                  <a:lnTo>
                    <a:pt x="269" y="226"/>
                  </a:lnTo>
                  <a:lnTo>
                    <a:pt x="265" y="212"/>
                  </a:lnTo>
                  <a:lnTo>
                    <a:pt x="262" y="200"/>
                  </a:lnTo>
                  <a:lnTo>
                    <a:pt x="257" y="186"/>
                  </a:lnTo>
                  <a:lnTo>
                    <a:pt x="252" y="174"/>
                  </a:lnTo>
                  <a:lnTo>
                    <a:pt x="244" y="162"/>
                  </a:lnTo>
                  <a:lnTo>
                    <a:pt x="235" y="152"/>
                  </a:lnTo>
                  <a:lnTo>
                    <a:pt x="225" y="144"/>
                  </a:lnTo>
                  <a:lnTo>
                    <a:pt x="219" y="139"/>
                  </a:lnTo>
                  <a:lnTo>
                    <a:pt x="213" y="135"/>
                  </a:lnTo>
                  <a:lnTo>
                    <a:pt x="207" y="130"/>
                  </a:lnTo>
                  <a:lnTo>
                    <a:pt x="200" y="125"/>
                  </a:lnTo>
                  <a:lnTo>
                    <a:pt x="194" y="121"/>
                  </a:lnTo>
                  <a:lnTo>
                    <a:pt x="187" y="116"/>
                  </a:lnTo>
                  <a:lnTo>
                    <a:pt x="180" y="112"/>
                  </a:lnTo>
                  <a:lnTo>
                    <a:pt x="174" y="107"/>
                  </a:lnTo>
                  <a:lnTo>
                    <a:pt x="169" y="104"/>
                  </a:lnTo>
                  <a:lnTo>
                    <a:pt x="164" y="99"/>
                  </a:lnTo>
                  <a:lnTo>
                    <a:pt x="160" y="94"/>
                  </a:lnTo>
                  <a:lnTo>
                    <a:pt x="155" y="89"/>
                  </a:lnTo>
                  <a:lnTo>
                    <a:pt x="150" y="85"/>
                  </a:lnTo>
                  <a:lnTo>
                    <a:pt x="145" y="80"/>
                  </a:lnTo>
                  <a:lnTo>
                    <a:pt x="140" y="77"/>
                  </a:lnTo>
                  <a:lnTo>
                    <a:pt x="134" y="74"/>
                  </a:lnTo>
                  <a:lnTo>
                    <a:pt x="125" y="70"/>
                  </a:lnTo>
                  <a:lnTo>
                    <a:pt x="117" y="66"/>
                  </a:lnTo>
                  <a:lnTo>
                    <a:pt x="108" y="62"/>
                  </a:lnTo>
                  <a:lnTo>
                    <a:pt x="99" y="59"/>
                  </a:lnTo>
                  <a:lnTo>
                    <a:pt x="90" y="55"/>
                  </a:lnTo>
                  <a:lnTo>
                    <a:pt x="82" y="50"/>
                  </a:lnTo>
                  <a:lnTo>
                    <a:pt x="74" y="46"/>
                  </a:lnTo>
                  <a:lnTo>
                    <a:pt x="65" y="41"/>
                  </a:lnTo>
                  <a:lnTo>
                    <a:pt x="58" y="36"/>
                  </a:lnTo>
                  <a:lnTo>
                    <a:pt x="50" y="31"/>
                  </a:lnTo>
                  <a:lnTo>
                    <a:pt x="44" y="25"/>
                  </a:lnTo>
                  <a:lnTo>
                    <a:pt x="37" y="20"/>
                  </a:lnTo>
                  <a:lnTo>
                    <a:pt x="30" y="14"/>
                  </a:lnTo>
                  <a:lnTo>
                    <a:pt x="23" y="9"/>
                  </a:lnTo>
                  <a:lnTo>
                    <a:pt x="15" y="4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2" y="20"/>
                  </a:lnTo>
                  <a:lnTo>
                    <a:pt x="24" y="30"/>
                  </a:lnTo>
                  <a:lnTo>
                    <a:pt x="35" y="39"/>
                  </a:lnTo>
                  <a:lnTo>
                    <a:pt x="48" y="47"/>
                  </a:lnTo>
                  <a:lnTo>
                    <a:pt x="60" y="56"/>
                  </a:lnTo>
                  <a:lnTo>
                    <a:pt x="74" y="62"/>
                  </a:lnTo>
                  <a:lnTo>
                    <a:pt x="88" y="70"/>
                  </a:lnTo>
                  <a:lnTo>
                    <a:pt x="102" y="75"/>
                  </a:lnTo>
                  <a:lnTo>
                    <a:pt x="109" y="77"/>
                  </a:lnTo>
                  <a:lnTo>
                    <a:pt x="118" y="81"/>
                  </a:lnTo>
                  <a:lnTo>
                    <a:pt x="125" y="86"/>
                  </a:lnTo>
                  <a:lnTo>
                    <a:pt x="133" y="90"/>
                  </a:lnTo>
                  <a:lnTo>
                    <a:pt x="139" y="95"/>
                  </a:lnTo>
                  <a:lnTo>
                    <a:pt x="147" y="100"/>
                  </a:lnTo>
                  <a:lnTo>
                    <a:pt x="154" y="106"/>
                  </a:lnTo>
                  <a:lnTo>
                    <a:pt x="160" y="111"/>
                  </a:lnTo>
                  <a:lnTo>
                    <a:pt x="167" y="116"/>
                  </a:lnTo>
                  <a:lnTo>
                    <a:pt x="173" y="121"/>
                  </a:lnTo>
                  <a:lnTo>
                    <a:pt x="179" y="125"/>
                  </a:lnTo>
                  <a:lnTo>
                    <a:pt x="185" y="130"/>
                  </a:lnTo>
                  <a:lnTo>
                    <a:pt x="193" y="134"/>
                  </a:lnTo>
                  <a:lnTo>
                    <a:pt x="199" y="137"/>
                  </a:lnTo>
                  <a:lnTo>
                    <a:pt x="207" y="141"/>
                  </a:lnTo>
                  <a:lnTo>
                    <a:pt x="213" y="146"/>
                  </a:lnTo>
                  <a:lnTo>
                    <a:pt x="225" y="156"/>
                  </a:lnTo>
                  <a:lnTo>
                    <a:pt x="235" y="167"/>
                  </a:lnTo>
                  <a:lnTo>
                    <a:pt x="244" y="180"/>
                  </a:lnTo>
                  <a:lnTo>
                    <a:pt x="250" y="194"/>
                  </a:lnTo>
                  <a:lnTo>
                    <a:pt x="257" y="209"/>
                  </a:lnTo>
                  <a:lnTo>
                    <a:pt x="262" y="224"/>
                  </a:lnTo>
                  <a:lnTo>
                    <a:pt x="265" y="239"/>
                  </a:lnTo>
                  <a:lnTo>
                    <a:pt x="270" y="254"/>
                  </a:lnTo>
                  <a:lnTo>
                    <a:pt x="275" y="271"/>
                  </a:lnTo>
                  <a:lnTo>
                    <a:pt x="281" y="287"/>
                  </a:lnTo>
                  <a:lnTo>
                    <a:pt x="289" y="304"/>
                  </a:lnTo>
                  <a:lnTo>
                    <a:pt x="298" y="320"/>
                  </a:lnTo>
                  <a:lnTo>
                    <a:pt x="306" y="335"/>
                  </a:lnTo>
                  <a:lnTo>
                    <a:pt x="315" y="350"/>
                  </a:lnTo>
                  <a:lnTo>
                    <a:pt x="325" y="365"/>
                  </a:lnTo>
                  <a:lnTo>
                    <a:pt x="335" y="379"/>
                  </a:lnTo>
                  <a:lnTo>
                    <a:pt x="335" y="379"/>
                  </a:lnTo>
                  <a:lnTo>
                    <a:pt x="335" y="379"/>
                  </a:lnTo>
                  <a:lnTo>
                    <a:pt x="335" y="379"/>
                  </a:lnTo>
                  <a:lnTo>
                    <a:pt x="335" y="379"/>
                  </a:lnTo>
                  <a:lnTo>
                    <a:pt x="335" y="37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875" y="3536"/>
              <a:ext cx="43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3"/>
                </a:cxn>
                <a:cxn ang="0">
                  <a:pos x="10" y="24"/>
                </a:cxn>
                <a:cxn ang="0">
                  <a:pos x="15" y="33"/>
                </a:cxn>
                <a:cxn ang="0">
                  <a:pos x="22" y="40"/>
                </a:cxn>
                <a:cxn ang="0">
                  <a:pos x="32" y="48"/>
                </a:cxn>
                <a:cxn ang="0">
                  <a:pos x="42" y="55"/>
                </a:cxn>
                <a:cxn ang="0">
                  <a:pos x="56" y="63"/>
                </a:cxn>
                <a:cxn ang="0">
                  <a:pos x="71" y="70"/>
                </a:cxn>
                <a:cxn ang="0">
                  <a:pos x="79" y="74"/>
                </a:cxn>
                <a:cxn ang="0">
                  <a:pos x="85" y="78"/>
                </a:cxn>
                <a:cxn ang="0">
                  <a:pos x="91" y="83"/>
                </a:cxn>
                <a:cxn ang="0">
                  <a:pos x="97" y="88"/>
                </a:cxn>
                <a:cxn ang="0">
                  <a:pos x="104" y="93"/>
                </a:cxn>
                <a:cxn ang="0">
                  <a:pos x="110" y="98"/>
                </a:cxn>
                <a:cxn ang="0">
                  <a:pos x="116" y="104"/>
                </a:cxn>
                <a:cxn ang="0">
                  <a:pos x="122" y="109"/>
                </a:cxn>
                <a:cxn ang="0">
                  <a:pos x="129" y="114"/>
                </a:cxn>
                <a:cxn ang="0">
                  <a:pos x="134" y="119"/>
                </a:cxn>
                <a:cxn ang="0">
                  <a:pos x="140" y="123"/>
                </a:cxn>
                <a:cxn ang="0">
                  <a:pos x="146" y="127"/>
                </a:cxn>
                <a:cxn ang="0">
                  <a:pos x="151" y="132"/>
                </a:cxn>
                <a:cxn ang="0">
                  <a:pos x="157" y="135"/>
                </a:cxn>
                <a:cxn ang="0">
                  <a:pos x="164" y="139"/>
                </a:cxn>
                <a:cxn ang="0">
                  <a:pos x="170" y="144"/>
                </a:cxn>
                <a:cxn ang="0">
                  <a:pos x="171" y="144"/>
                </a:cxn>
                <a:cxn ang="0">
                  <a:pos x="174" y="144"/>
                </a:cxn>
                <a:cxn ang="0">
                  <a:pos x="175" y="142"/>
                </a:cxn>
                <a:cxn ang="0">
                  <a:pos x="174" y="140"/>
                </a:cxn>
                <a:cxn ang="0">
                  <a:pos x="164" y="132"/>
                </a:cxn>
                <a:cxn ang="0">
                  <a:pos x="154" y="124"/>
                </a:cxn>
                <a:cxn ang="0">
                  <a:pos x="142" y="117"/>
                </a:cxn>
                <a:cxn ang="0">
                  <a:pos x="132" y="109"/>
                </a:cxn>
                <a:cxn ang="0">
                  <a:pos x="122" y="102"/>
                </a:cxn>
                <a:cxn ang="0">
                  <a:pos x="111" y="93"/>
                </a:cxn>
                <a:cxn ang="0">
                  <a:pos x="101" y="85"/>
                </a:cxn>
                <a:cxn ang="0">
                  <a:pos x="91" y="77"/>
                </a:cxn>
                <a:cxn ang="0">
                  <a:pos x="86" y="73"/>
                </a:cxn>
                <a:cxn ang="0">
                  <a:pos x="81" y="70"/>
                </a:cxn>
                <a:cxn ang="0">
                  <a:pos x="76" y="67"/>
                </a:cxn>
                <a:cxn ang="0">
                  <a:pos x="71" y="64"/>
                </a:cxn>
                <a:cxn ang="0">
                  <a:pos x="65" y="62"/>
                </a:cxn>
                <a:cxn ang="0">
                  <a:pos x="60" y="60"/>
                </a:cxn>
                <a:cxn ang="0">
                  <a:pos x="54" y="58"/>
                </a:cxn>
                <a:cxn ang="0">
                  <a:pos x="49" y="55"/>
                </a:cxn>
                <a:cxn ang="0">
                  <a:pos x="41" y="50"/>
                </a:cxn>
                <a:cxn ang="0">
                  <a:pos x="34" y="45"/>
                </a:cxn>
                <a:cxn ang="0">
                  <a:pos x="27" y="39"/>
                </a:cxn>
                <a:cxn ang="0">
                  <a:pos x="21" y="32"/>
                </a:cxn>
                <a:cxn ang="0">
                  <a:pos x="15" y="24"/>
                </a:cxn>
                <a:cxn ang="0">
                  <a:pos x="9" y="15"/>
                </a:cxn>
                <a:cxn ang="0">
                  <a:pos x="4" y="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5" h="144">
                  <a:moveTo>
                    <a:pt x="0" y="0"/>
                  </a:moveTo>
                  <a:lnTo>
                    <a:pt x="5" y="13"/>
                  </a:lnTo>
                  <a:lnTo>
                    <a:pt x="10" y="24"/>
                  </a:lnTo>
                  <a:lnTo>
                    <a:pt x="15" y="33"/>
                  </a:lnTo>
                  <a:lnTo>
                    <a:pt x="22" y="40"/>
                  </a:lnTo>
                  <a:lnTo>
                    <a:pt x="32" y="48"/>
                  </a:lnTo>
                  <a:lnTo>
                    <a:pt x="42" y="55"/>
                  </a:lnTo>
                  <a:lnTo>
                    <a:pt x="56" y="63"/>
                  </a:lnTo>
                  <a:lnTo>
                    <a:pt x="71" y="70"/>
                  </a:lnTo>
                  <a:lnTo>
                    <a:pt x="79" y="74"/>
                  </a:lnTo>
                  <a:lnTo>
                    <a:pt x="85" y="78"/>
                  </a:lnTo>
                  <a:lnTo>
                    <a:pt x="91" y="83"/>
                  </a:lnTo>
                  <a:lnTo>
                    <a:pt x="97" y="88"/>
                  </a:lnTo>
                  <a:lnTo>
                    <a:pt x="104" y="93"/>
                  </a:lnTo>
                  <a:lnTo>
                    <a:pt x="110" y="98"/>
                  </a:lnTo>
                  <a:lnTo>
                    <a:pt x="116" y="104"/>
                  </a:lnTo>
                  <a:lnTo>
                    <a:pt x="122" y="109"/>
                  </a:lnTo>
                  <a:lnTo>
                    <a:pt x="129" y="114"/>
                  </a:lnTo>
                  <a:lnTo>
                    <a:pt x="134" y="119"/>
                  </a:lnTo>
                  <a:lnTo>
                    <a:pt x="140" y="123"/>
                  </a:lnTo>
                  <a:lnTo>
                    <a:pt x="146" y="127"/>
                  </a:lnTo>
                  <a:lnTo>
                    <a:pt x="151" y="132"/>
                  </a:lnTo>
                  <a:lnTo>
                    <a:pt x="157" y="135"/>
                  </a:lnTo>
                  <a:lnTo>
                    <a:pt x="164" y="139"/>
                  </a:lnTo>
                  <a:lnTo>
                    <a:pt x="170" y="144"/>
                  </a:lnTo>
                  <a:lnTo>
                    <a:pt x="171" y="144"/>
                  </a:lnTo>
                  <a:lnTo>
                    <a:pt x="174" y="144"/>
                  </a:lnTo>
                  <a:lnTo>
                    <a:pt x="175" y="142"/>
                  </a:lnTo>
                  <a:lnTo>
                    <a:pt x="174" y="140"/>
                  </a:lnTo>
                  <a:lnTo>
                    <a:pt x="164" y="132"/>
                  </a:lnTo>
                  <a:lnTo>
                    <a:pt x="154" y="124"/>
                  </a:lnTo>
                  <a:lnTo>
                    <a:pt x="142" y="117"/>
                  </a:lnTo>
                  <a:lnTo>
                    <a:pt x="132" y="109"/>
                  </a:lnTo>
                  <a:lnTo>
                    <a:pt x="122" y="102"/>
                  </a:lnTo>
                  <a:lnTo>
                    <a:pt x="111" y="93"/>
                  </a:lnTo>
                  <a:lnTo>
                    <a:pt x="101" y="85"/>
                  </a:lnTo>
                  <a:lnTo>
                    <a:pt x="91" y="77"/>
                  </a:lnTo>
                  <a:lnTo>
                    <a:pt x="86" y="73"/>
                  </a:lnTo>
                  <a:lnTo>
                    <a:pt x="81" y="70"/>
                  </a:lnTo>
                  <a:lnTo>
                    <a:pt x="76" y="67"/>
                  </a:lnTo>
                  <a:lnTo>
                    <a:pt x="71" y="64"/>
                  </a:lnTo>
                  <a:lnTo>
                    <a:pt x="65" y="62"/>
                  </a:lnTo>
                  <a:lnTo>
                    <a:pt x="60" y="60"/>
                  </a:lnTo>
                  <a:lnTo>
                    <a:pt x="54" y="58"/>
                  </a:lnTo>
                  <a:lnTo>
                    <a:pt x="49" y="55"/>
                  </a:lnTo>
                  <a:lnTo>
                    <a:pt x="41" y="50"/>
                  </a:lnTo>
                  <a:lnTo>
                    <a:pt x="34" y="45"/>
                  </a:lnTo>
                  <a:lnTo>
                    <a:pt x="27" y="39"/>
                  </a:lnTo>
                  <a:lnTo>
                    <a:pt x="21" y="32"/>
                  </a:lnTo>
                  <a:lnTo>
                    <a:pt x="15" y="24"/>
                  </a:lnTo>
                  <a:lnTo>
                    <a:pt x="9" y="15"/>
                  </a:lnTo>
                  <a:lnTo>
                    <a:pt x="4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888" y="3562"/>
              <a:ext cx="46" cy="41"/>
            </a:xfrm>
            <a:custGeom>
              <a:avLst/>
              <a:gdLst/>
              <a:ahLst/>
              <a:cxnLst>
                <a:cxn ang="0">
                  <a:pos x="186" y="163"/>
                </a:cxn>
                <a:cxn ang="0">
                  <a:pos x="183" y="150"/>
                </a:cxn>
                <a:cxn ang="0">
                  <a:pos x="178" y="138"/>
                </a:cxn>
                <a:cxn ang="0">
                  <a:pos x="173" y="124"/>
                </a:cxn>
                <a:cxn ang="0">
                  <a:pos x="166" y="111"/>
                </a:cxn>
                <a:cxn ang="0">
                  <a:pos x="159" y="99"/>
                </a:cxn>
                <a:cxn ang="0">
                  <a:pos x="150" y="88"/>
                </a:cxn>
                <a:cxn ang="0">
                  <a:pos x="140" y="78"/>
                </a:cxn>
                <a:cxn ang="0">
                  <a:pos x="130" y="69"/>
                </a:cxn>
                <a:cxn ang="0">
                  <a:pos x="115" y="60"/>
                </a:cxn>
                <a:cxn ang="0">
                  <a:pos x="99" y="51"/>
                </a:cxn>
                <a:cxn ang="0">
                  <a:pos x="83" y="43"/>
                </a:cxn>
                <a:cxn ang="0">
                  <a:pos x="68" y="34"/>
                </a:cxn>
                <a:cxn ang="0">
                  <a:pos x="51" y="26"/>
                </a:cxn>
                <a:cxn ang="0">
                  <a:pos x="35" y="18"/>
                </a:cxn>
                <a:cxn ang="0">
                  <a:pos x="19" y="9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0" y="1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11" y="16"/>
                </a:cxn>
                <a:cxn ang="0">
                  <a:pos x="24" y="25"/>
                </a:cxn>
                <a:cxn ang="0">
                  <a:pos x="36" y="34"/>
                </a:cxn>
                <a:cxn ang="0">
                  <a:pos x="49" y="41"/>
                </a:cxn>
                <a:cxn ang="0">
                  <a:pos x="63" y="48"/>
                </a:cxn>
                <a:cxn ang="0">
                  <a:pos x="76" y="55"/>
                </a:cxn>
                <a:cxn ang="0">
                  <a:pos x="89" y="61"/>
                </a:cxn>
                <a:cxn ang="0">
                  <a:pos x="103" y="68"/>
                </a:cxn>
                <a:cxn ang="0">
                  <a:pos x="118" y="76"/>
                </a:cxn>
                <a:cxn ang="0">
                  <a:pos x="131" y="85"/>
                </a:cxn>
                <a:cxn ang="0">
                  <a:pos x="144" y="95"/>
                </a:cxn>
                <a:cxn ang="0">
                  <a:pos x="154" y="106"/>
                </a:cxn>
                <a:cxn ang="0">
                  <a:pos x="164" y="119"/>
                </a:cxn>
                <a:cxn ang="0">
                  <a:pos x="171" y="131"/>
                </a:cxn>
                <a:cxn ang="0">
                  <a:pos x="179" y="146"/>
                </a:cxn>
                <a:cxn ang="0">
                  <a:pos x="185" y="163"/>
                </a:cxn>
                <a:cxn ang="0">
                  <a:pos x="185" y="163"/>
                </a:cxn>
                <a:cxn ang="0">
                  <a:pos x="186" y="163"/>
                </a:cxn>
                <a:cxn ang="0">
                  <a:pos x="186" y="163"/>
                </a:cxn>
                <a:cxn ang="0">
                  <a:pos x="186" y="163"/>
                </a:cxn>
                <a:cxn ang="0">
                  <a:pos x="186" y="163"/>
                </a:cxn>
              </a:cxnLst>
              <a:rect l="0" t="0" r="r" b="b"/>
              <a:pathLst>
                <a:path w="186" h="163">
                  <a:moveTo>
                    <a:pt x="186" y="163"/>
                  </a:moveTo>
                  <a:lnTo>
                    <a:pt x="183" y="150"/>
                  </a:lnTo>
                  <a:lnTo>
                    <a:pt x="178" y="138"/>
                  </a:lnTo>
                  <a:lnTo>
                    <a:pt x="173" y="124"/>
                  </a:lnTo>
                  <a:lnTo>
                    <a:pt x="166" y="111"/>
                  </a:lnTo>
                  <a:lnTo>
                    <a:pt x="159" y="99"/>
                  </a:lnTo>
                  <a:lnTo>
                    <a:pt x="150" y="88"/>
                  </a:lnTo>
                  <a:lnTo>
                    <a:pt x="140" y="78"/>
                  </a:lnTo>
                  <a:lnTo>
                    <a:pt x="130" y="69"/>
                  </a:lnTo>
                  <a:lnTo>
                    <a:pt x="115" y="60"/>
                  </a:lnTo>
                  <a:lnTo>
                    <a:pt x="99" y="51"/>
                  </a:lnTo>
                  <a:lnTo>
                    <a:pt x="83" y="43"/>
                  </a:lnTo>
                  <a:lnTo>
                    <a:pt x="68" y="34"/>
                  </a:lnTo>
                  <a:lnTo>
                    <a:pt x="51" y="26"/>
                  </a:lnTo>
                  <a:lnTo>
                    <a:pt x="35" y="18"/>
                  </a:lnTo>
                  <a:lnTo>
                    <a:pt x="19" y="9"/>
                  </a:lnTo>
                  <a:lnTo>
                    <a:pt x="4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0" y="6"/>
                  </a:lnTo>
                  <a:lnTo>
                    <a:pt x="11" y="16"/>
                  </a:lnTo>
                  <a:lnTo>
                    <a:pt x="24" y="25"/>
                  </a:lnTo>
                  <a:lnTo>
                    <a:pt x="36" y="34"/>
                  </a:lnTo>
                  <a:lnTo>
                    <a:pt x="49" y="41"/>
                  </a:lnTo>
                  <a:lnTo>
                    <a:pt x="63" y="48"/>
                  </a:lnTo>
                  <a:lnTo>
                    <a:pt x="76" y="55"/>
                  </a:lnTo>
                  <a:lnTo>
                    <a:pt x="89" y="61"/>
                  </a:lnTo>
                  <a:lnTo>
                    <a:pt x="103" y="68"/>
                  </a:lnTo>
                  <a:lnTo>
                    <a:pt x="118" y="76"/>
                  </a:lnTo>
                  <a:lnTo>
                    <a:pt x="131" y="85"/>
                  </a:lnTo>
                  <a:lnTo>
                    <a:pt x="144" y="95"/>
                  </a:lnTo>
                  <a:lnTo>
                    <a:pt x="154" y="106"/>
                  </a:lnTo>
                  <a:lnTo>
                    <a:pt x="164" y="119"/>
                  </a:lnTo>
                  <a:lnTo>
                    <a:pt x="171" y="131"/>
                  </a:lnTo>
                  <a:lnTo>
                    <a:pt x="179" y="146"/>
                  </a:lnTo>
                  <a:lnTo>
                    <a:pt x="185" y="163"/>
                  </a:lnTo>
                  <a:lnTo>
                    <a:pt x="185" y="163"/>
                  </a:lnTo>
                  <a:lnTo>
                    <a:pt x="186" y="163"/>
                  </a:lnTo>
                  <a:lnTo>
                    <a:pt x="186" y="163"/>
                  </a:lnTo>
                  <a:lnTo>
                    <a:pt x="186" y="163"/>
                  </a:lnTo>
                  <a:lnTo>
                    <a:pt x="186" y="1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887" y="3568"/>
              <a:ext cx="54" cy="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9"/>
                </a:cxn>
                <a:cxn ang="0">
                  <a:pos x="14" y="18"/>
                </a:cxn>
                <a:cxn ang="0">
                  <a:pos x="20" y="25"/>
                </a:cxn>
                <a:cxn ang="0">
                  <a:pos x="28" y="34"/>
                </a:cxn>
                <a:cxn ang="0">
                  <a:pos x="34" y="43"/>
                </a:cxn>
                <a:cxn ang="0">
                  <a:pos x="43" y="50"/>
                </a:cxn>
                <a:cxn ang="0">
                  <a:pos x="50" y="58"/>
                </a:cxn>
                <a:cxn ang="0">
                  <a:pos x="59" y="65"/>
                </a:cxn>
                <a:cxn ang="0">
                  <a:pos x="68" y="74"/>
                </a:cxn>
                <a:cxn ang="0">
                  <a:pos x="77" y="84"/>
                </a:cxn>
                <a:cxn ang="0">
                  <a:pos x="83" y="94"/>
                </a:cxn>
                <a:cxn ang="0">
                  <a:pos x="89" y="104"/>
                </a:cxn>
                <a:cxn ang="0">
                  <a:pos x="94" y="115"/>
                </a:cxn>
                <a:cxn ang="0">
                  <a:pos x="99" y="127"/>
                </a:cxn>
                <a:cxn ang="0">
                  <a:pos x="103" y="139"/>
                </a:cxn>
                <a:cxn ang="0">
                  <a:pos x="107" y="152"/>
                </a:cxn>
                <a:cxn ang="0">
                  <a:pos x="113" y="172"/>
                </a:cxn>
                <a:cxn ang="0">
                  <a:pos x="122" y="189"/>
                </a:cxn>
                <a:cxn ang="0">
                  <a:pos x="132" y="207"/>
                </a:cxn>
                <a:cxn ang="0">
                  <a:pos x="143" y="223"/>
                </a:cxn>
                <a:cxn ang="0">
                  <a:pos x="157" y="238"/>
                </a:cxn>
                <a:cxn ang="0">
                  <a:pos x="173" y="250"/>
                </a:cxn>
                <a:cxn ang="0">
                  <a:pos x="190" y="260"/>
                </a:cxn>
                <a:cxn ang="0">
                  <a:pos x="210" y="268"/>
                </a:cxn>
                <a:cxn ang="0">
                  <a:pos x="214" y="267"/>
                </a:cxn>
                <a:cxn ang="0">
                  <a:pos x="218" y="263"/>
                </a:cxn>
                <a:cxn ang="0">
                  <a:pos x="219" y="258"/>
                </a:cxn>
                <a:cxn ang="0">
                  <a:pos x="218" y="254"/>
                </a:cxn>
                <a:cxn ang="0">
                  <a:pos x="209" y="247"/>
                </a:cxn>
                <a:cxn ang="0">
                  <a:pos x="200" y="240"/>
                </a:cxn>
                <a:cxn ang="0">
                  <a:pos x="192" y="234"/>
                </a:cxn>
                <a:cxn ang="0">
                  <a:pos x="183" y="229"/>
                </a:cxn>
                <a:cxn ang="0">
                  <a:pos x="174" y="223"/>
                </a:cxn>
                <a:cxn ang="0">
                  <a:pos x="165" y="218"/>
                </a:cxn>
                <a:cxn ang="0">
                  <a:pos x="157" y="210"/>
                </a:cxn>
                <a:cxn ang="0">
                  <a:pos x="149" y="203"/>
                </a:cxn>
                <a:cxn ang="0">
                  <a:pos x="142" y="194"/>
                </a:cxn>
                <a:cxn ang="0">
                  <a:pos x="135" y="184"/>
                </a:cxn>
                <a:cxn ang="0">
                  <a:pos x="130" y="175"/>
                </a:cxn>
                <a:cxn ang="0">
                  <a:pos x="125" y="164"/>
                </a:cxn>
                <a:cxn ang="0">
                  <a:pos x="120" y="154"/>
                </a:cxn>
                <a:cxn ang="0">
                  <a:pos x="117" y="144"/>
                </a:cxn>
                <a:cxn ang="0">
                  <a:pos x="113" y="133"/>
                </a:cxn>
                <a:cxn ang="0">
                  <a:pos x="109" y="123"/>
                </a:cxn>
                <a:cxn ang="0">
                  <a:pos x="103" y="108"/>
                </a:cxn>
                <a:cxn ang="0">
                  <a:pos x="95" y="94"/>
                </a:cxn>
                <a:cxn ang="0">
                  <a:pos x="85" y="80"/>
                </a:cxn>
                <a:cxn ang="0">
                  <a:pos x="73" y="70"/>
                </a:cxn>
                <a:cxn ang="0">
                  <a:pos x="62" y="63"/>
                </a:cxn>
                <a:cxn ang="0">
                  <a:pos x="52" y="55"/>
                </a:cxn>
                <a:cxn ang="0">
                  <a:pos x="43" y="47"/>
                </a:cxn>
                <a:cxn ang="0">
                  <a:pos x="33" y="38"/>
                </a:cxn>
                <a:cxn ang="0">
                  <a:pos x="24" y="29"/>
                </a:cxn>
                <a:cxn ang="0">
                  <a:pos x="17" y="19"/>
                </a:cxn>
                <a:cxn ang="0">
                  <a:pos x="8" y="1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19" h="268">
                  <a:moveTo>
                    <a:pt x="0" y="0"/>
                  </a:moveTo>
                  <a:lnTo>
                    <a:pt x="7" y="9"/>
                  </a:lnTo>
                  <a:lnTo>
                    <a:pt x="14" y="18"/>
                  </a:lnTo>
                  <a:lnTo>
                    <a:pt x="20" y="25"/>
                  </a:lnTo>
                  <a:lnTo>
                    <a:pt x="28" y="34"/>
                  </a:lnTo>
                  <a:lnTo>
                    <a:pt x="34" y="43"/>
                  </a:lnTo>
                  <a:lnTo>
                    <a:pt x="43" y="50"/>
                  </a:lnTo>
                  <a:lnTo>
                    <a:pt x="50" y="58"/>
                  </a:lnTo>
                  <a:lnTo>
                    <a:pt x="59" y="65"/>
                  </a:lnTo>
                  <a:lnTo>
                    <a:pt x="68" y="74"/>
                  </a:lnTo>
                  <a:lnTo>
                    <a:pt x="77" y="84"/>
                  </a:lnTo>
                  <a:lnTo>
                    <a:pt x="83" y="94"/>
                  </a:lnTo>
                  <a:lnTo>
                    <a:pt x="89" y="104"/>
                  </a:lnTo>
                  <a:lnTo>
                    <a:pt x="94" y="115"/>
                  </a:lnTo>
                  <a:lnTo>
                    <a:pt x="99" y="127"/>
                  </a:lnTo>
                  <a:lnTo>
                    <a:pt x="103" y="139"/>
                  </a:lnTo>
                  <a:lnTo>
                    <a:pt x="107" y="152"/>
                  </a:lnTo>
                  <a:lnTo>
                    <a:pt x="113" y="172"/>
                  </a:lnTo>
                  <a:lnTo>
                    <a:pt x="122" y="189"/>
                  </a:lnTo>
                  <a:lnTo>
                    <a:pt x="132" y="207"/>
                  </a:lnTo>
                  <a:lnTo>
                    <a:pt x="143" y="223"/>
                  </a:lnTo>
                  <a:lnTo>
                    <a:pt x="157" y="238"/>
                  </a:lnTo>
                  <a:lnTo>
                    <a:pt x="173" y="250"/>
                  </a:lnTo>
                  <a:lnTo>
                    <a:pt x="190" y="260"/>
                  </a:lnTo>
                  <a:lnTo>
                    <a:pt x="210" y="268"/>
                  </a:lnTo>
                  <a:lnTo>
                    <a:pt x="214" y="267"/>
                  </a:lnTo>
                  <a:lnTo>
                    <a:pt x="218" y="263"/>
                  </a:lnTo>
                  <a:lnTo>
                    <a:pt x="219" y="258"/>
                  </a:lnTo>
                  <a:lnTo>
                    <a:pt x="218" y="254"/>
                  </a:lnTo>
                  <a:lnTo>
                    <a:pt x="209" y="247"/>
                  </a:lnTo>
                  <a:lnTo>
                    <a:pt x="200" y="240"/>
                  </a:lnTo>
                  <a:lnTo>
                    <a:pt x="192" y="234"/>
                  </a:lnTo>
                  <a:lnTo>
                    <a:pt x="183" y="229"/>
                  </a:lnTo>
                  <a:lnTo>
                    <a:pt x="174" y="223"/>
                  </a:lnTo>
                  <a:lnTo>
                    <a:pt x="165" y="218"/>
                  </a:lnTo>
                  <a:lnTo>
                    <a:pt x="157" y="210"/>
                  </a:lnTo>
                  <a:lnTo>
                    <a:pt x="149" y="203"/>
                  </a:lnTo>
                  <a:lnTo>
                    <a:pt x="142" y="194"/>
                  </a:lnTo>
                  <a:lnTo>
                    <a:pt x="135" y="184"/>
                  </a:lnTo>
                  <a:lnTo>
                    <a:pt x="130" y="175"/>
                  </a:lnTo>
                  <a:lnTo>
                    <a:pt x="125" y="164"/>
                  </a:lnTo>
                  <a:lnTo>
                    <a:pt x="120" y="154"/>
                  </a:lnTo>
                  <a:lnTo>
                    <a:pt x="117" y="144"/>
                  </a:lnTo>
                  <a:lnTo>
                    <a:pt x="113" y="133"/>
                  </a:lnTo>
                  <a:lnTo>
                    <a:pt x="109" y="123"/>
                  </a:lnTo>
                  <a:lnTo>
                    <a:pt x="103" y="108"/>
                  </a:lnTo>
                  <a:lnTo>
                    <a:pt x="95" y="94"/>
                  </a:lnTo>
                  <a:lnTo>
                    <a:pt x="85" y="80"/>
                  </a:lnTo>
                  <a:lnTo>
                    <a:pt x="73" y="70"/>
                  </a:lnTo>
                  <a:lnTo>
                    <a:pt x="62" y="63"/>
                  </a:lnTo>
                  <a:lnTo>
                    <a:pt x="52" y="55"/>
                  </a:lnTo>
                  <a:lnTo>
                    <a:pt x="43" y="47"/>
                  </a:lnTo>
                  <a:lnTo>
                    <a:pt x="33" y="38"/>
                  </a:lnTo>
                  <a:lnTo>
                    <a:pt x="24" y="29"/>
                  </a:lnTo>
                  <a:lnTo>
                    <a:pt x="17" y="19"/>
                  </a:lnTo>
                  <a:lnTo>
                    <a:pt x="8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888" y="3578"/>
              <a:ext cx="25" cy="26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6" y="14"/>
                </a:cxn>
                <a:cxn ang="0">
                  <a:pos x="0" y="27"/>
                </a:cxn>
                <a:cxn ang="0">
                  <a:pos x="0" y="40"/>
                </a:cxn>
                <a:cxn ang="0">
                  <a:pos x="9" y="54"/>
                </a:cxn>
                <a:cxn ang="0">
                  <a:pos x="18" y="63"/>
                </a:cxn>
                <a:cxn ang="0">
                  <a:pos x="26" y="70"/>
                </a:cxn>
                <a:cxn ang="0">
                  <a:pos x="38" y="79"/>
                </a:cxn>
                <a:cxn ang="0">
                  <a:pos x="48" y="85"/>
                </a:cxn>
                <a:cxn ang="0">
                  <a:pos x="59" y="93"/>
                </a:cxn>
                <a:cxn ang="0">
                  <a:pos x="70" y="98"/>
                </a:cxn>
                <a:cxn ang="0">
                  <a:pos x="81" y="103"/>
                </a:cxn>
                <a:cxn ang="0">
                  <a:pos x="93" y="107"/>
                </a:cxn>
                <a:cxn ang="0">
                  <a:pos x="96" y="107"/>
                </a:cxn>
                <a:cxn ang="0">
                  <a:pos x="101" y="104"/>
                </a:cxn>
                <a:cxn ang="0">
                  <a:pos x="104" y="100"/>
                </a:cxn>
                <a:cxn ang="0">
                  <a:pos x="103" y="97"/>
                </a:cxn>
                <a:cxn ang="0">
                  <a:pos x="95" y="90"/>
                </a:cxn>
                <a:cxn ang="0">
                  <a:pos x="88" y="85"/>
                </a:cxn>
                <a:cxn ang="0">
                  <a:pos x="79" y="80"/>
                </a:cxn>
                <a:cxn ang="0">
                  <a:pos x="70" y="75"/>
                </a:cxn>
                <a:cxn ang="0">
                  <a:pos x="63" y="70"/>
                </a:cxn>
                <a:cxn ang="0">
                  <a:pos x="54" y="65"/>
                </a:cxn>
                <a:cxn ang="0">
                  <a:pos x="45" y="62"/>
                </a:cxn>
                <a:cxn ang="0">
                  <a:pos x="38" y="57"/>
                </a:cxn>
                <a:cxn ang="0">
                  <a:pos x="30" y="50"/>
                </a:cxn>
                <a:cxn ang="0">
                  <a:pos x="21" y="44"/>
                </a:cxn>
                <a:cxn ang="0">
                  <a:pos x="14" y="38"/>
                </a:cxn>
                <a:cxn ang="0">
                  <a:pos x="9" y="29"/>
                </a:cxn>
                <a:cxn ang="0">
                  <a:pos x="9" y="22"/>
                </a:cxn>
                <a:cxn ang="0">
                  <a:pos x="10" y="14"/>
                </a:cxn>
                <a:cxn ang="0">
                  <a:pos x="11" y="7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104" h="107">
                  <a:moveTo>
                    <a:pt x="14" y="0"/>
                  </a:moveTo>
                  <a:lnTo>
                    <a:pt x="6" y="14"/>
                  </a:lnTo>
                  <a:lnTo>
                    <a:pt x="0" y="27"/>
                  </a:lnTo>
                  <a:lnTo>
                    <a:pt x="0" y="40"/>
                  </a:lnTo>
                  <a:lnTo>
                    <a:pt x="9" y="54"/>
                  </a:lnTo>
                  <a:lnTo>
                    <a:pt x="18" y="63"/>
                  </a:lnTo>
                  <a:lnTo>
                    <a:pt x="26" y="70"/>
                  </a:lnTo>
                  <a:lnTo>
                    <a:pt x="38" y="79"/>
                  </a:lnTo>
                  <a:lnTo>
                    <a:pt x="48" y="85"/>
                  </a:lnTo>
                  <a:lnTo>
                    <a:pt x="59" y="93"/>
                  </a:lnTo>
                  <a:lnTo>
                    <a:pt x="70" y="98"/>
                  </a:lnTo>
                  <a:lnTo>
                    <a:pt x="81" y="103"/>
                  </a:lnTo>
                  <a:lnTo>
                    <a:pt x="93" y="107"/>
                  </a:lnTo>
                  <a:lnTo>
                    <a:pt x="96" y="107"/>
                  </a:lnTo>
                  <a:lnTo>
                    <a:pt x="101" y="104"/>
                  </a:lnTo>
                  <a:lnTo>
                    <a:pt x="104" y="100"/>
                  </a:lnTo>
                  <a:lnTo>
                    <a:pt x="103" y="97"/>
                  </a:lnTo>
                  <a:lnTo>
                    <a:pt x="95" y="90"/>
                  </a:lnTo>
                  <a:lnTo>
                    <a:pt x="88" y="85"/>
                  </a:lnTo>
                  <a:lnTo>
                    <a:pt x="79" y="80"/>
                  </a:lnTo>
                  <a:lnTo>
                    <a:pt x="70" y="75"/>
                  </a:lnTo>
                  <a:lnTo>
                    <a:pt x="63" y="70"/>
                  </a:lnTo>
                  <a:lnTo>
                    <a:pt x="54" y="65"/>
                  </a:lnTo>
                  <a:lnTo>
                    <a:pt x="45" y="62"/>
                  </a:lnTo>
                  <a:lnTo>
                    <a:pt x="38" y="57"/>
                  </a:lnTo>
                  <a:lnTo>
                    <a:pt x="30" y="50"/>
                  </a:lnTo>
                  <a:lnTo>
                    <a:pt x="21" y="44"/>
                  </a:lnTo>
                  <a:lnTo>
                    <a:pt x="14" y="38"/>
                  </a:lnTo>
                  <a:lnTo>
                    <a:pt x="9" y="29"/>
                  </a:lnTo>
                  <a:lnTo>
                    <a:pt x="9" y="22"/>
                  </a:lnTo>
                  <a:lnTo>
                    <a:pt x="10" y="14"/>
                  </a:lnTo>
                  <a:lnTo>
                    <a:pt x="11" y="7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884" y="3589"/>
              <a:ext cx="29" cy="2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" y="11"/>
                </a:cxn>
                <a:cxn ang="0">
                  <a:pos x="0" y="22"/>
                </a:cxn>
                <a:cxn ang="0">
                  <a:pos x="1" y="34"/>
                </a:cxn>
                <a:cxn ang="0">
                  <a:pos x="5" y="45"/>
                </a:cxn>
                <a:cxn ang="0">
                  <a:pos x="11" y="54"/>
                </a:cxn>
                <a:cxn ang="0">
                  <a:pos x="21" y="60"/>
                </a:cxn>
                <a:cxn ang="0">
                  <a:pos x="31" y="66"/>
                </a:cxn>
                <a:cxn ang="0">
                  <a:pos x="41" y="72"/>
                </a:cxn>
                <a:cxn ang="0">
                  <a:pos x="48" y="79"/>
                </a:cxn>
                <a:cxn ang="0">
                  <a:pos x="57" y="84"/>
                </a:cxn>
                <a:cxn ang="0">
                  <a:pos x="66" y="89"/>
                </a:cxn>
                <a:cxn ang="0">
                  <a:pos x="76" y="91"/>
                </a:cxn>
                <a:cxn ang="0">
                  <a:pos x="86" y="94"/>
                </a:cxn>
                <a:cxn ang="0">
                  <a:pos x="95" y="92"/>
                </a:cxn>
                <a:cxn ang="0">
                  <a:pos x="103" y="89"/>
                </a:cxn>
                <a:cxn ang="0">
                  <a:pos x="111" y="81"/>
                </a:cxn>
                <a:cxn ang="0">
                  <a:pos x="112" y="77"/>
                </a:cxn>
                <a:cxn ang="0">
                  <a:pos x="113" y="74"/>
                </a:cxn>
                <a:cxn ang="0">
                  <a:pos x="113" y="71"/>
                </a:cxn>
                <a:cxn ang="0">
                  <a:pos x="110" y="72"/>
                </a:cxn>
                <a:cxn ang="0">
                  <a:pos x="102" y="74"/>
                </a:cxn>
                <a:cxn ang="0">
                  <a:pos x="93" y="74"/>
                </a:cxn>
                <a:cxn ang="0">
                  <a:pos x="85" y="72"/>
                </a:cxn>
                <a:cxn ang="0">
                  <a:pos x="77" y="70"/>
                </a:cxn>
                <a:cxn ang="0">
                  <a:pos x="68" y="66"/>
                </a:cxn>
                <a:cxn ang="0">
                  <a:pos x="61" y="62"/>
                </a:cxn>
                <a:cxn ang="0">
                  <a:pos x="53" y="57"/>
                </a:cxn>
                <a:cxn ang="0">
                  <a:pos x="47" y="54"/>
                </a:cxn>
                <a:cxn ang="0">
                  <a:pos x="41" y="50"/>
                </a:cxn>
                <a:cxn ang="0">
                  <a:pos x="33" y="47"/>
                </a:cxn>
                <a:cxn ang="0">
                  <a:pos x="26" y="45"/>
                </a:cxn>
                <a:cxn ang="0">
                  <a:pos x="20" y="41"/>
                </a:cxn>
                <a:cxn ang="0">
                  <a:pos x="11" y="34"/>
                </a:cxn>
                <a:cxn ang="0">
                  <a:pos x="6" y="24"/>
                </a:cxn>
                <a:cxn ang="0">
                  <a:pos x="3" y="1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13" h="94">
                  <a:moveTo>
                    <a:pt x="2" y="0"/>
                  </a:moveTo>
                  <a:lnTo>
                    <a:pt x="1" y="11"/>
                  </a:lnTo>
                  <a:lnTo>
                    <a:pt x="0" y="22"/>
                  </a:lnTo>
                  <a:lnTo>
                    <a:pt x="1" y="34"/>
                  </a:lnTo>
                  <a:lnTo>
                    <a:pt x="5" y="45"/>
                  </a:lnTo>
                  <a:lnTo>
                    <a:pt x="11" y="54"/>
                  </a:lnTo>
                  <a:lnTo>
                    <a:pt x="21" y="60"/>
                  </a:lnTo>
                  <a:lnTo>
                    <a:pt x="31" y="66"/>
                  </a:lnTo>
                  <a:lnTo>
                    <a:pt x="41" y="72"/>
                  </a:lnTo>
                  <a:lnTo>
                    <a:pt x="48" y="79"/>
                  </a:lnTo>
                  <a:lnTo>
                    <a:pt x="57" y="84"/>
                  </a:lnTo>
                  <a:lnTo>
                    <a:pt x="66" y="89"/>
                  </a:lnTo>
                  <a:lnTo>
                    <a:pt x="76" y="91"/>
                  </a:lnTo>
                  <a:lnTo>
                    <a:pt x="86" y="94"/>
                  </a:lnTo>
                  <a:lnTo>
                    <a:pt x="95" y="92"/>
                  </a:lnTo>
                  <a:lnTo>
                    <a:pt x="103" y="89"/>
                  </a:lnTo>
                  <a:lnTo>
                    <a:pt x="111" y="81"/>
                  </a:lnTo>
                  <a:lnTo>
                    <a:pt x="112" y="77"/>
                  </a:lnTo>
                  <a:lnTo>
                    <a:pt x="113" y="74"/>
                  </a:lnTo>
                  <a:lnTo>
                    <a:pt x="113" y="71"/>
                  </a:lnTo>
                  <a:lnTo>
                    <a:pt x="110" y="72"/>
                  </a:lnTo>
                  <a:lnTo>
                    <a:pt x="102" y="74"/>
                  </a:lnTo>
                  <a:lnTo>
                    <a:pt x="93" y="74"/>
                  </a:lnTo>
                  <a:lnTo>
                    <a:pt x="85" y="72"/>
                  </a:lnTo>
                  <a:lnTo>
                    <a:pt x="77" y="70"/>
                  </a:lnTo>
                  <a:lnTo>
                    <a:pt x="68" y="66"/>
                  </a:lnTo>
                  <a:lnTo>
                    <a:pt x="61" y="62"/>
                  </a:lnTo>
                  <a:lnTo>
                    <a:pt x="53" y="57"/>
                  </a:lnTo>
                  <a:lnTo>
                    <a:pt x="47" y="54"/>
                  </a:lnTo>
                  <a:lnTo>
                    <a:pt x="41" y="50"/>
                  </a:lnTo>
                  <a:lnTo>
                    <a:pt x="33" y="47"/>
                  </a:lnTo>
                  <a:lnTo>
                    <a:pt x="26" y="45"/>
                  </a:lnTo>
                  <a:lnTo>
                    <a:pt x="20" y="41"/>
                  </a:lnTo>
                  <a:lnTo>
                    <a:pt x="11" y="34"/>
                  </a:lnTo>
                  <a:lnTo>
                    <a:pt x="6" y="24"/>
                  </a:lnTo>
                  <a:lnTo>
                    <a:pt x="3" y="1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886" y="3607"/>
              <a:ext cx="31" cy="1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0"/>
                </a:cxn>
                <a:cxn ang="0">
                  <a:pos x="3" y="19"/>
                </a:cxn>
                <a:cxn ang="0">
                  <a:pos x="8" y="26"/>
                </a:cxn>
                <a:cxn ang="0">
                  <a:pos x="15" y="33"/>
                </a:cxn>
                <a:cxn ang="0">
                  <a:pos x="23" y="38"/>
                </a:cxn>
                <a:cxn ang="0">
                  <a:pos x="31" y="43"/>
                </a:cxn>
                <a:cxn ang="0">
                  <a:pos x="40" y="48"/>
                </a:cxn>
                <a:cxn ang="0">
                  <a:pos x="48" y="51"/>
                </a:cxn>
                <a:cxn ang="0">
                  <a:pos x="53" y="54"/>
                </a:cxn>
                <a:cxn ang="0">
                  <a:pos x="58" y="55"/>
                </a:cxn>
                <a:cxn ang="0">
                  <a:pos x="64" y="58"/>
                </a:cxn>
                <a:cxn ang="0">
                  <a:pos x="71" y="59"/>
                </a:cxn>
                <a:cxn ang="0">
                  <a:pos x="78" y="60"/>
                </a:cxn>
                <a:cxn ang="0">
                  <a:pos x="84" y="60"/>
                </a:cxn>
                <a:cxn ang="0">
                  <a:pos x="90" y="60"/>
                </a:cxn>
                <a:cxn ang="0">
                  <a:pos x="95" y="60"/>
                </a:cxn>
                <a:cxn ang="0">
                  <a:pos x="105" y="56"/>
                </a:cxn>
                <a:cxn ang="0">
                  <a:pos x="111" y="49"/>
                </a:cxn>
                <a:cxn ang="0">
                  <a:pos x="116" y="40"/>
                </a:cxn>
                <a:cxn ang="0">
                  <a:pos x="123" y="31"/>
                </a:cxn>
                <a:cxn ang="0">
                  <a:pos x="124" y="29"/>
                </a:cxn>
                <a:cxn ang="0">
                  <a:pos x="123" y="28"/>
                </a:cxn>
                <a:cxn ang="0">
                  <a:pos x="120" y="28"/>
                </a:cxn>
                <a:cxn ang="0">
                  <a:pos x="118" y="29"/>
                </a:cxn>
                <a:cxn ang="0">
                  <a:pos x="114" y="33"/>
                </a:cxn>
                <a:cxn ang="0">
                  <a:pos x="109" y="36"/>
                </a:cxn>
                <a:cxn ang="0">
                  <a:pos x="105" y="40"/>
                </a:cxn>
                <a:cxn ang="0">
                  <a:pos x="101" y="43"/>
                </a:cxn>
                <a:cxn ang="0">
                  <a:pos x="96" y="45"/>
                </a:cxn>
                <a:cxn ang="0">
                  <a:pos x="91" y="45"/>
                </a:cxn>
                <a:cxn ang="0">
                  <a:pos x="86" y="46"/>
                </a:cxn>
                <a:cxn ang="0">
                  <a:pos x="80" y="45"/>
                </a:cxn>
                <a:cxn ang="0">
                  <a:pos x="73" y="44"/>
                </a:cxn>
                <a:cxn ang="0">
                  <a:pos x="65" y="43"/>
                </a:cxn>
                <a:cxn ang="0">
                  <a:pos x="58" y="41"/>
                </a:cxn>
                <a:cxn ang="0">
                  <a:pos x="50" y="39"/>
                </a:cxn>
                <a:cxn ang="0">
                  <a:pos x="44" y="36"/>
                </a:cxn>
                <a:cxn ang="0">
                  <a:pos x="36" y="33"/>
                </a:cxn>
                <a:cxn ang="0">
                  <a:pos x="28" y="29"/>
                </a:cxn>
                <a:cxn ang="0">
                  <a:pos x="20" y="25"/>
                </a:cxn>
                <a:cxn ang="0">
                  <a:pos x="14" y="20"/>
                </a:cxn>
                <a:cxn ang="0">
                  <a:pos x="8" y="14"/>
                </a:cxn>
                <a:cxn ang="0">
                  <a:pos x="4" y="8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24" h="60">
                  <a:moveTo>
                    <a:pt x="1" y="0"/>
                  </a:moveTo>
                  <a:lnTo>
                    <a:pt x="0" y="10"/>
                  </a:lnTo>
                  <a:lnTo>
                    <a:pt x="3" y="19"/>
                  </a:lnTo>
                  <a:lnTo>
                    <a:pt x="8" y="26"/>
                  </a:lnTo>
                  <a:lnTo>
                    <a:pt x="15" y="33"/>
                  </a:lnTo>
                  <a:lnTo>
                    <a:pt x="23" y="38"/>
                  </a:lnTo>
                  <a:lnTo>
                    <a:pt x="31" y="43"/>
                  </a:lnTo>
                  <a:lnTo>
                    <a:pt x="40" y="48"/>
                  </a:lnTo>
                  <a:lnTo>
                    <a:pt x="48" y="51"/>
                  </a:lnTo>
                  <a:lnTo>
                    <a:pt x="53" y="54"/>
                  </a:lnTo>
                  <a:lnTo>
                    <a:pt x="58" y="55"/>
                  </a:lnTo>
                  <a:lnTo>
                    <a:pt x="64" y="58"/>
                  </a:lnTo>
                  <a:lnTo>
                    <a:pt x="71" y="59"/>
                  </a:lnTo>
                  <a:lnTo>
                    <a:pt x="78" y="60"/>
                  </a:lnTo>
                  <a:lnTo>
                    <a:pt x="84" y="60"/>
                  </a:lnTo>
                  <a:lnTo>
                    <a:pt x="90" y="60"/>
                  </a:lnTo>
                  <a:lnTo>
                    <a:pt x="95" y="60"/>
                  </a:lnTo>
                  <a:lnTo>
                    <a:pt x="105" y="56"/>
                  </a:lnTo>
                  <a:lnTo>
                    <a:pt x="111" y="49"/>
                  </a:lnTo>
                  <a:lnTo>
                    <a:pt x="116" y="40"/>
                  </a:lnTo>
                  <a:lnTo>
                    <a:pt x="123" y="31"/>
                  </a:lnTo>
                  <a:lnTo>
                    <a:pt x="124" y="29"/>
                  </a:lnTo>
                  <a:lnTo>
                    <a:pt x="123" y="28"/>
                  </a:lnTo>
                  <a:lnTo>
                    <a:pt x="120" y="28"/>
                  </a:lnTo>
                  <a:lnTo>
                    <a:pt x="118" y="29"/>
                  </a:lnTo>
                  <a:lnTo>
                    <a:pt x="114" y="33"/>
                  </a:lnTo>
                  <a:lnTo>
                    <a:pt x="109" y="36"/>
                  </a:lnTo>
                  <a:lnTo>
                    <a:pt x="105" y="40"/>
                  </a:lnTo>
                  <a:lnTo>
                    <a:pt x="101" y="43"/>
                  </a:lnTo>
                  <a:lnTo>
                    <a:pt x="96" y="45"/>
                  </a:lnTo>
                  <a:lnTo>
                    <a:pt x="91" y="45"/>
                  </a:lnTo>
                  <a:lnTo>
                    <a:pt x="86" y="46"/>
                  </a:lnTo>
                  <a:lnTo>
                    <a:pt x="80" y="45"/>
                  </a:lnTo>
                  <a:lnTo>
                    <a:pt x="73" y="44"/>
                  </a:lnTo>
                  <a:lnTo>
                    <a:pt x="65" y="43"/>
                  </a:lnTo>
                  <a:lnTo>
                    <a:pt x="58" y="41"/>
                  </a:lnTo>
                  <a:lnTo>
                    <a:pt x="50" y="39"/>
                  </a:lnTo>
                  <a:lnTo>
                    <a:pt x="44" y="36"/>
                  </a:lnTo>
                  <a:lnTo>
                    <a:pt x="36" y="33"/>
                  </a:lnTo>
                  <a:lnTo>
                    <a:pt x="28" y="29"/>
                  </a:lnTo>
                  <a:lnTo>
                    <a:pt x="20" y="25"/>
                  </a:lnTo>
                  <a:lnTo>
                    <a:pt x="14" y="20"/>
                  </a:lnTo>
                  <a:lnTo>
                    <a:pt x="8" y="14"/>
                  </a:lnTo>
                  <a:lnTo>
                    <a:pt x="4" y="8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907" y="3606"/>
              <a:ext cx="40" cy="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15"/>
                </a:cxn>
                <a:cxn ang="0">
                  <a:pos x="7" y="31"/>
                </a:cxn>
                <a:cxn ang="0">
                  <a:pos x="11" y="46"/>
                </a:cxn>
                <a:cxn ang="0">
                  <a:pos x="16" y="61"/>
                </a:cxn>
                <a:cxn ang="0">
                  <a:pos x="22" y="76"/>
                </a:cxn>
                <a:cxn ang="0">
                  <a:pos x="30" y="90"/>
                </a:cxn>
                <a:cxn ang="0">
                  <a:pos x="39" y="102"/>
                </a:cxn>
                <a:cxn ang="0">
                  <a:pos x="49" y="114"/>
                </a:cxn>
                <a:cxn ang="0">
                  <a:pos x="61" y="124"/>
                </a:cxn>
                <a:cxn ang="0">
                  <a:pos x="74" y="132"/>
                </a:cxn>
                <a:cxn ang="0">
                  <a:pos x="87" y="140"/>
                </a:cxn>
                <a:cxn ang="0">
                  <a:pos x="101" y="146"/>
                </a:cxn>
                <a:cxn ang="0">
                  <a:pos x="115" y="152"/>
                </a:cxn>
                <a:cxn ang="0">
                  <a:pos x="127" y="161"/>
                </a:cxn>
                <a:cxn ang="0">
                  <a:pos x="140" y="170"/>
                </a:cxn>
                <a:cxn ang="0">
                  <a:pos x="151" y="181"/>
                </a:cxn>
                <a:cxn ang="0">
                  <a:pos x="153" y="181"/>
                </a:cxn>
                <a:cxn ang="0">
                  <a:pos x="156" y="180"/>
                </a:cxn>
                <a:cxn ang="0">
                  <a:pos x="157" y="179"/>
                </a:cxn>
                <a:cxn ang="0">
                  <a:pos x="157" y="176"/>
                </a:cxn>
                <a:cxn ang="0">
                  <a:pos x="150" y="162"/>
                </a:cxn>
                <a:cxn ang="0">
                  <a:pos x="143" y="149"/>
                </a:cxn>
                <a:cxn ang="0">
                  <a:pos x="134" y="137"/>
                </a:cxn>
                <a:cxn ang="0">
                  <a:pos x="121" y="127"/>
                </a:cxn>
                <a:cxn ang="0">
                  <a:pos x="116" y="125"/>
                </a:cxn>
                <a:cxn ang="0">
                  <a:pos x="110" y="122"/>
                </a:cxn>
                <a:cxn ang="0">
                  <a:pos x="105" y="120"/>
                </a:cxn>
                <a:cxn ang="0">
                  <a:pos x="99" y="119"/>
                </a:cxn>
                <a:cxn ang="0">
                  <a:pos x="94" y="116"/>
                </a:cxn>
                <a:cxn ang="0">
                  <a:pos x="87" y="114"/>
                </a:cxn>
                <a:cxn ang="0">
                  <a:pos x="82" y="110"/>
                </a:cxn>
                <a:cxn ang="0">
                  <a:pos x="77" y="106"/>
                </a:cxn>
                <a:cxn ang="0">
                  <a:pos x="71" y="102"/>
                </a:cxn>
                <a:cxn ang="0">
                  <a:pos x="66" y="99"/>
                </a:cxn>
                <a:cxn ang="0">
                  <a:pos x="60" y="94"/>
                </a:cxn>
                <a:cxn ang="0">
                  <a:pos x="55" y="90"/>
                </a:cxn>
                <a:cxn ang="0">
                  <a:pos x="49" y="86"/>
                </a:cxn>
                <a:cxn ang="0">
                  <a:pos x="44" y="81"/>
                </a:cxn>
                <a:cxn ang="0">
                  <a:pos x="37" y="76"/>
                </a:cxn>
                <a:cxn ang="0">
                  <a:pos x="32" y="71"/>
                </a:cxn>
                <a:cxn ang="0">
                  <a:pos x="21" y="55"/>
                </a:cxn>
                <a:cxn ang="0">
                  <a:pos x="12" y="37"/>
                </a:cxn>
                <a:cxn ang="0">
                  <a:pos x="6" y="19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57" h="181">
                  <a:moveTo>
                    <a:pt x="0" y="0"/>
                  </a:moveTo>
                  <a:lnTo>
                    <a:pt x="4" y="15"/>
                  </a:lnTo>
                  <a:lnTo>
                    <a:pt x="7" y="31"/>
                  </a:lnTo>
                  <a:lnTo>
                    <a:pt x="11" y="46"/>
                  </a:lnTo>
                  <a:lnTo>
                    <a:pt x="16" y="61"/>
                  </a:lnTo>
                  <a:lnTo>
                    <a:pt x="22" y="76"/>
                  </a:lnTo>
                  <a:lnTo>
                    <a:pt x="30" y="90"/>
                  </a:lnTo>
                  <a:lnTo>
                    <a:pt x="39" y="102"/>
                  </a:lnTo>
                  <a:lnTo>
                    <a:pt x="49" y="114"/>
                  </a:lnTo>
                  <a:lnTo>
                    <a:pt x="61" y="124"/>
                  </a:lnTo>
                  <a:lnTo>
                    <a:pt x="74" y="132"/>
                  </a:lnTo>
                  <a:lnTo>
                    <a:pt x="87" y="140"/>
                  </a:lnTo>
                  <a:lnTo>
                    <a:pt x="101" y="146"/>
                  </a:lnTo>
                  <a:lnTo>
                    <a:pt x="115" y="152"/>
                  </a:lnTo>
                  <a:lnTo>
                    <a:pt x="127" y="161"/>
                  </a:lnTo>
                  <a:lnTo>
                    <a:pt x="140" y="170"/>
                  </a:lnTo>
                  <a:lnTo>
                    <a:pt x="151" y="181"/>
                  </a:lnTo>
                  <a:lnTo>
                    <a:pt x="153" y="181"/>
                  </a:lnTo>
                  <a:lnTo>
                    <a:pt x="156" y="180"/>
                  </a:lnTo>
                  <a:lnTo>
                    <a:pt x="157" y="179"/>
                  </a:lnTo>
                  <a:lnTo>
                    <a:pt x="157" y="176"/>
                  </a:lnTo>
                  <a:lnTo>
                    <a:pt x="150" y="162"/>
                  </a:lnTo>
                  <a:lnTo>
                    <a:pt x="143" y="149"/>
                  </a:lnTo>
                  <a:lnTo>
                    <a:pt x="134" y="137"/>
                  </a:lnTo>
                  <a:lnTo>
                    <a:pt x="121" y="127"/>
                  </a:lnTo>
                  <a:lnTo>
                    <a:pt x="116" y="125"/>
                  </a:lnTo>
                  <a:lnTo>
                    <a:pt x="110" y="122"/>
                  </a:lnTo>
                  <a:lnTo>
                    <a:pt x="105" y="120"/>
                  </a:lnTo>
                  <a:lnTo>
                    <a:pt x="99" y="119"/>
                  </a:lnTo>
                  <a:lnTo>
                    <a:pt x="94" y="116"/>
                  </a:lnTo>
                  <a:lnTo>
                    <a:pt x="87" y="114"/>
                  </a:lnTo>
                  <a:lnTo>
                    <a:pt x="82" y="110"/>
                  </a:lnTo>
                  <a:lnTo>
                    <a:pt x="77" y="106"/>
                  </a:lnTo>
                  <a:lnTo>
                    <a:pt x="71" y="102"/>
                  </a:lnTo>
                  <a:lnTo>
                    <a:pt x="66" y="99"/>
                  </a:lnTo>
                  <a:lnTo>
                    <a:pt x="60" y="94"/>
                  </a:lnTo>
                  <a:lnTo>
                    <a:pt x="55" y="90"/>
                  </a:lnTo>
                  <a:lnTo>
                    <a:pt x="49" y="86"/>
                  </a:lnTo>
                  <a:lnTo>
                    <a:pt x="44" y="81"/>
                  </a:lnTo>
                  <a:lnTo>
                    <a:pt x="37" y="76"/>
                  </a:lnTo>
                  <a:lnTo>
                    <a:pt x="32" y="71"/>
                  </a:lnTo>
                  <a:lnTo>
                    <a:pt x="21" y="55"/>
                  </a:lnTo>
                  <a:lnTo>
                    <a:pt x="12" y="37"/>
                  </a:lnTo>
                  <a:lnTo>
                    <a:pt x="6" y="19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058" y="3325"/>
              <a:ext cx="6" cy="20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204"/>
                </a:cxn>
                <a:cxn ang="0">
                  <a:pos x="0" y="405"/>
                </a:cxn>
                <a:cxn ang="0">
                  <a:pos x="2" y="608"/>
                </a:cxn>
                <a:cxn ang="0">
                  <a:pos x="12" y="810"/>
                </a:cxn>
                <a:cxn ang="0">
                  <a:pos x="13" y="813"/>
                </a:cxn>
                <a:cxn ang="0">
                  <a:pos x="16" y="811"/>
                </a:cxn>
                <a:cxn ang="0">
                  <a:pos x="18" y="810"/>
                </a:cxn>
                <a:cxn ang="0">
                  <a:pos x="20" y="808"/>
                </a:cxn>
                <a:cxn ang="0">
                  <a:pos x="21" y="708"/>
                </a:cxn>
                <a:cxn ang="0">
                  <a:pos x="18" y="608"/>
                </a:cxn>
                <a:cxn ang="0">
                  <a:pos x="15" y="508"/>
                </a:cxn>
                <a:cxn ang="0">
                  <a:pos x="12" y="408"/>
                </a:cxn>
                <a:cxn ang="0">
                  <a:pos x="11" y="306"/>
                </a:cxn>
                <a:cxn ang="0">
                  <a:pos x="8" y="204"/>
                </a:cxn>
                <a:cxn ang="0">
                  <a:pos x="6" y="10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21" h="813">
                  <a:moveTo>
                    <a:pt x="0" y="1"/>
                  </a:moveTo>
                  <a:lnTo>
                    <a:pt x="0" y="204"/>
                  </a:lnTo>
                  <a:lnTo>
                    <a:pt x="0" y="405"/>
                  </a:lnTo>
                  <a:lnTo>
                    <a:pt x="2" y="608"/>
                  </a:lnTo>
                  <a:lnTo>
                    <a:pt x="12" y="810"/>
                  </a:lnTo>
                  <a:lnTo>
                    <a:pt x="13" y="813"/>
                  </a:lnTo>
                  <a:lnTo>
                    <a:pt x="16" y="811"/>
                  </a:lnTo>
                  <a:lnTo>
                    <a:pt x="18" y="810"/>
                  </a:lnTo>
                  <a:lnTo>
                    <a:pt x="20" y="808"/>
                  </a:lnTo>
                  <a:lnTo>
                    <a:pt x="21" y="708"/>
                  </a:lnTo>
                  <a:lnTo>
                    <a:pt x="18" y="608"/>
                  </a:lnTo>
                  <a:lnTo>
                    <a:pt x="15" y="508"/>
                  </a:lnTo>
                  <a:lnTo>
                    <a:pt x="12" y="408"/>
                  </a:lnTo>
                  <a:lnTo>
                    <a:pt x="11" y="306"/>
                  </a:lnTo>
                  <a:lnTo>
                    <a:pt x="8" y="204"/>
                  </a:lnTo>
                  <a:lnTo>
                    <a:pt x="6" y="10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1069" y="3301"/>
              <a:ext cx="6" cy="24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111"/>
                </a:cxn>
                <a:cxn ang="0">
                  <a:pos x="1" y="223"/>
                </a:cxn>
                <a:cxn ang="0">
                  <a:pos x="3" y="333"/>
                </a:cxn>
                <a:cxn ang="0">
                  <a:pos x="3" y="444"/>
                </a:cxn>
                <a:cxn ang="0">
                  <a:pos x="4" y="573"/>
                </a:cxn>
                <a:cxn ang="0">
                  <a:pos x="5" y="703"/>
                </a:cxn>
                <a:cxn ang="0">
                  <a:pos x="8" y="831"/>
                </a:cxn>
                <a:cxn ang="0">
                  <a:pos x="14" y="961"/>
                </a:cxn>
                <a:cxn ang="0">
                  <a:pos x="15" y="964"/>
                </a:cxn>
                <a:cxn ang="0">
                  <a:pos x="18" y="963"/>
                </a:cxn>
                <a:cxn ang="0">
                  <a:pos x="19" y="961"/>
                </a:cxn>
                <a:cxn ang="0">
                  <a:pos x="20" y="959"/>
                </a:cxn>
                <a:cxn ang="0">
                  <a:pos x="21" y="883"/>
                </a:cxn>
                <a:cxn ang="0">
                  <a:pos x="19" y="806"/>
                </a:cxn>
                <a:cxn ang="0">
                  <a:pos x="15" y="730"/>
                </a:cxn>
                <a:cxn ang="0">
                  <a:pos x="13" y="654"/>
                </a:cxn>
                <a:cxn ang="0">
                  <a:pos x="13" y="601"/>
                </a:cxn>
                <a:cxn ang="0">
                  <a:pos x="14" y="548"/>
                </a:cxn>
                <a:cxn ang="0">
                  <a:pos x="15" y="495"/>
                </a:cxn>
                <a:cxn ang="0">
                  <a:pos x="15" y="443"/>
                </a:cxn>
                <a:cxn ang="0">
                  <a:pos x="13" y="330"/>
                </a:cxn>
                <a:cxn ang="0">
                  <a:pos x="10" y="216"/>
                </a:cxn>
                <a:cxn ang="0">
                  <a:pos x="6" y="10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21" h="964">
                  <a:moveTo>
                    <a:pt x="0" y="1"/>
                  </a:moveTo>
                  <a:lnTo>
                    <a:pt x="1" y="111"/>
                  </a:lnTo>
                  <a:lnTo>
                    <a:pt x="1" y="223"/>
                  </a:lnTo>
                  <a:lnTo>
                    <a:pt x="3" y="333"/>
                  </a:lnTo>
                  <a:lnTo>
                    <a:pt x="3" y="444"/>
                  </a:lnTo>
                  <a:lnTo>
                    <a:pt x="4" y="573"/>
                  </a:lnTo>
                  <a:lnTo>
                    <a:pt x="5" y="703"/>
                  </a:lnTo>
                  <a:lnTo>
                    <a:pt x="8" y="831"/>
                  </a:lnTo>
                  <a:lnTo>
                    <a:pt x="14" y="961"/>
                  </a:lnTo>
                  <a:lnTo>
                    <a:pt x="15" y="964"/>
                  </a:lnTo>
                  <a:lnTo>
                    <a:pt x="18" y="963"/>
                  </a:lnTo>
                  <a:lnTo>
                    <a:pt x="19" y="961"/>
                  </a:lnTo>
                  <a:lnTo>
                    <a:pt x="20" y="959"/>
                  </a:lnTo>
                  <a:lnTo>
                    <a:pt x="21" y="883"/>
                  </a:lnTo>
                  <a:lnTo>
                    <a:pt x="19" y="806"/>
                  </a:lnTo>
                  <a:lnTo>
                    <a:pt x="15" y="730"/>
                  </a:lnTo>
                  <a:lnTo>
                    <a:pt x="13" y="654"/>
                  </a:lnTo>
                  <a:lnTo>
                    <a:pt x="13" y="601"/>
                  </a:lnTo>
                  <a:lnTo>
                    <a:pt x="14" y="548"/>
                  </a:lnTo>
                  <a:lnTo>
                    <a:pt x="15" y="495"/>
                  </a:lnTo>
                  <a:lnTo>
                    <a:pt x="15" y="443"/>
                  </a:lnTo>
                  <a:lnTo>
                    <a:pt x="13" y="330"/>
                  </a:lnTo>
                  <a:lnTo>
                    <a:pt x="10" y="216"/>
                  </a:lnTo>
                  <a:lnTo>
                    <a:pt x="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844" y="3324"/>
              <a:ext cx="223" cy="8"/>
            </a:xfrm>
            <a:custGeom>
              <a:avLst/>
              <a:gdLst/>
              <a:ahLst/>
              <a:cxnLst>
                <a:cxn ang="0">
                  <a:pos x="33" y="3"/>
                </a:cxn>
                <a:cxn ang="0">
                  <a:pos x="119" y="5"/>
                </a:cxn>
                <a:cxn ang="0">
                  <a:pos x="224" y="9"/>
                </a:cxn>
                <a:cxn ang="0">
                  <a:pos x="339" y="13"/>
                </a:cxn>
                <a:cxn ang="0">
                  <a:pos x="455" y="17"/>
                </a:cxn>
                <a:cxn ang="0">
                  <a:pos x="564" y="20"/>
                </a:cxn>
                <a:cxn ang="0">
                  <a:pos x="655" y="23"/>
                </a:cxn>
                <a:cxn ang="0">
                  <a:pos x="723" y="25"/>
                </a:cxn>
                <a:cxn ang="0">
                  <a:pos x="761" y="28"/>
                </a:cxn>
                <a:cxn ang="0">
                  <a:pos x="796" y="30"/>
                </a:cxn>
                <a:cxn ang="0">
                  <a:pos x="831" y="33"/>
                </a:cxn>
                <a:cxn ang="0">
                  <a:pos x="866" y="33"/>
                </a:cxn>
                <a:cxn ang="0">
                  <a:pos x="886" y="28"/>
                </a:cxn>
                <a:cxn ang="0">
                  <a:pos x="892" y="20"/>
                </a:cxn>
                <a:cxn ang="0">
                  <a:pos x="886" y="14"/>
                </a:cxn>
                <a:cxn ang="0">
                  <a:pos x="876" y="12"/>
                </a:cxn>
                <a:cxn ang="0">
                  <a:pos x="866" y="12"/>
                </a:cxn>
                <a:cxn ang="0">
                  <a:pos x="856" y="10"/>
                </a:cxn>
                <a:cxn ang="0">
                  <a:pos x="840" y="10"/>
                </a:cxn>
                <a:cxn ang="0">
                  <a:pos x="818" y="10"/>
                </a:cxn>
                <a:cxn ang="0">
                  <a:pos x="795" y="9"/>
                </a:cxn>
                <a:cxn ang="0">
                  <a:pos x="774" y="9"/>
                </a:cxn>
                <a:cxn ang="0">
                  <a:pos x="746" y="9"/>
                </a:cxn>
                <a:cxn ang="0">
                  <a:pos x="713" y="8"/>
                </a:cxn>
                <a:cxn ang="0">
                  <a:pos x="679" y="8"/>
                </a:cxn>
                <a:cxn ang="0">
                  <a:pos x="646" y="7"/>
                </a:cxn>
                <a:cxn ang="0">
                  <a:pos x="613" y="7"/>
                </a:cxn>
                <a:cxn ang="0">
                  <a:pos x="580" y="7"/>
                </a:cxn>
                <a:cxn ang="0">
                  <a:pos x="546" y="5"/>
                </a:cxn>
                <a:cxn ang="0">
                  <a:pos x="514" y="5"/>
                </a:cxn>
                <a:cxn ang="0">
                  <a:pos x="466" y="5"/>
                </a:cxn>
                <a:cxn ang="0">
                  <a:pos x="404" y="4"/>
                </a:cxn>
                <a:cxn ang="0">
                  <a:pos x="342" y="3"/>
                </a:cxn>
                <a:cxn ang="0">
                  <a:pos x="280" y="2"/>
                </a:cxn>
                <a:cxn ang="0">
                  <a:pos x="218" y="2"/>
                </a:cxn>
                <a:cxn ang="0">
                  <a:pos x="155" y="0"/>
                </a:cxn>
                <a:cxn ang="0">
                  <a:pos x="93" y="0"/>
                </a:cxn>
                <a:cxn ang="0">
                  <a:pos x="32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892" h="34">
                  <a:moveTo>
                    <a:pt x="0" y="2"/>
                  </a:moveTo>
                  <a:lnTo>
                    <a:pt x="33" y="3"/>
                  </a:lnTo>
                  <a:lnTo>
                    <a:pt x="73" y="4"/>
                  </a:lnTo>
                  <a:lnTo>
                    <a:pt x="119" y="5"/>
                  </a:lnTo>
                  <a:lnTo>
                    <a:pt x="169" y="8"/>
                  </a:lnTo>
                  <a:lnTo>
                    <a:pt x="224" y="9"/>
                  </a:lnTo>
                  <a:lnTo>
                    <a:pt x="280" y="10"/>
                  </a:lnTo>
                  <a:lnTo>
                    <a:pt x="339" y="13"/>
                  </a:lnTo>
                  <a:lnTo>
                    <a:pt x="396" y="14"/>
                  </a:lnTo>
                  <a:lnTo>
                    <a:pt x="455" y="17"/>
                  </a:lnTo>
                  <a:lnTo>
                    <a:pt x="510" y="18"/>
                  </a:lnTo>
                  <a:lnTo>
                    <a:pt x="564" y="20"/>
                  </a:lnTo>
                  <a:lnTo>
                    <a:pt x="613" y="22"/>
                  </a:lnTo>
                  <a:lnTo>
                    <a:pt x="655" y="23"/>
                  </a:lnTo>
                  <a:lnTo>
                    <a:pt x="693" y="24"/>
                  </a:lnTo>
                  <a:lnTo>
                    <a:pt x="723" y="25"/>
                  </a:lnTo>
                  <a:lnTo>
                    <a:pt x="744" y="27"/>
                  </a:lnTo>
                  <a:lnTo>
                    <a:pt x="761" y="28"/>
                  </a:lnTo>
                  <a:lnTo>
                    <a:pt x="779" y="29"/>
                  </a:lnTo>
                  <a:lnTo>
                    <a:pt x="796" y="30"/>
                  </a:lnTo>
                  <a:lnTo>
                    <a:pt x="814" y="32"/>
                  </a:lnTo>
                  <a:lnTo>
                    <a:pt x="831" y="33"/>
                  </a:lnTo>
                  <a:lnTo>
                    <a:pt x="849" y="34"/>
                  </a:lnTo>
                  <a:lnTo>
                    <a:pt x="866" y="33"/>
                  </a:lnTo>
                  <a:lnTo>
                    <a:pt x="883" y="30"/>
                  </a:lnTo>
                  <a:lnTo>
                    <a:pt x="886" y="28"/>
                  </a:lnTo>
                  <a:lnTo>
                    <a:pt x="890" y="24"/>
                  </a:lnTo>
                  <a:lnTo>
                    <a:pt x="892" y="20"/>
                  </a:lnTo>
                  <a:lnTo>
                    <a:pt x="890" y="17"/>
                  </a:lnTo>
                  <a:lnTo>
                    <a:pt x="886" y="14"/>
                  </a:lnTo>
                  <a:lnTo>
                    <a:pt x="881" y="13"/>
                  </a:lnTo>
                  <a:lnTo>
                    <a:pt x="876" y="12"/>
                  </a:lnTo>
                  <a:lnTo>
                    <a:pt x="871" y="12"/>
                  </a:lnTo>
                  <a:lnTo>
                    <a:pt x="866" y="12"/>
                  </a:lnTo>
                  <a:lnTo>
                    <a:pt x="861" y="10"/>
                  </a:lnTo>
                  <a:lnTo>
                    <a:pt x="856" y="10"/>
                  </a:lnTo>
                  <a:lnTo>
                    <a:pt x="851" y="10"/>
                  </a:lnTo>
                  <a:lnTo>
                    <a:pt x="840" y="10"/>
                  </a:lnTo>
                  <a:lnTo>
                    <a:pt x="829" y="10"/>
                  </a:lnTo>
                  <a:lnTo>
                    <a:pt x="818" y="10"/>
                  </a:lnTo>
                  <a:lnTo>
                    <a:pt x="806" y="9"/>
                  </a:lnTo>
                  <a:lnTo>
                    <a:pt x="795" y="9"/>
                  </a:lnTo>
                  <a:lnTo>
                    <a:pt x="784" y="9"/>
                  </a:lnTo>
                  <a:lnTo>
                    <a:pt x="774" y="9"/>
                  </a:lnTo>
                  <a:lnTo>
                    <a:pt x="763" y="9"/>
                  </a:lnTo>
                  <a:lnTo>
                    <a:pt x="746" y="9"/>
                  </a:lnTo>
                  <a:lnTo>
                    <a:pt x="729" y="8"/>
                  </a:lnTo>
                  <a:lnTo>
                    <a:pt x="713" y="8"/>
                  </a:lnTo>
                  <a:lnTo>
                    <a:pt x="696" y="8"/>
                  </a:lnTo>
                  <a:lnTo>
                    <a:pt x="679" y="8"/>
                  </a:lnTo>
                  <a:lnTo>
                    <a:pt x="663" y="7"/>
                  </a:lnTo>
                  <a:lnTo>
                    <a:pt x="646" y="7"/>
                  </a:lnTo>
                  <a:lnTo>
                    <a:pt x="630" y="7"/>
                  </a:lnTo>
                  <a:lnTo>
                    <a:pt x="613" y="7"/>
                  </a:lnTo>
                  <a:lnTo>
                    <a:pt x="596" y="7"/>
                  </a:lnTo>
                  <a:lnTo>
                    <a:pt x="580" y="7"/>
                  </a:lnTo>
                  <a:lnTo>
                    <a:pt x="564" y="7"/>
                  </a:lnTo>
                  <a:lnTo>
                    <a:pt x="546" y="5"/>
                  </a:lnTo>
                  <a:lnTo>
                    <a:pt x="530" y="5"/>
                  </a:lnTo>
                  <a:lnTo>
                    <a:pt x="514" y="5"/>
                  </a:lnTo>
                  <a:lnTo>
                    <a:pt x="498" y="5"/>
                  </a:lnTo>
                  <a:lnTo>
                    <a:pt x="466" y="5"/>
                  </a:lnTo>
                  <a:lnTo>
                    <a:pt x="435" y="4"/>
                  </a:lnTo>
                  <a:lnTo>
                    <a:pt x="404" y="4"/>
                  </a:lnTo>
                  <a:lnTo>
                    <a:pt x="373" y="3"/>
                  </a:lnTo>
                  <a:lnTo>
                    <a:pt x="342" y="3"/>
                  </a:lnTo>
                  <a:lnTo>
                    <a:pt x="310" y="3"/>
                  </a:lnTo>
                  <a:lnTo>
                    <a:pt x="280" y="2"/>
                  </a:lnTo>
                  <a:lnTo>
                    <a:pt x="249" y="2"/>
                  </a:lnTo>
                  <a:lnTo>
                    <a:pt x="218" y="2"/>
                  </a:lnTo>
                  <a:lnTo>
                    <a:pt x="187" y="2"/>
                  </a:lnTo>
                  <a:lnTo>
                    <a:pt x="155" y="0"/>
                  </a:lnTo>
                  <a:lnTo>
                    <a:pt x="124" y="0"/>
                  </a:lnTo>
                  <a:lnTo>
                    <a:pt x="93" y="0"/>
                  </a:lnTo>
                  <a:lnTo>
                    <a:pt x="63" y="0"/>
                  </a:lnTo>
                  <a:lnTo>
                    <a:pt x="3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848" y="3309"/>
              <a:ext cx="224" cy="9"/>
            </a:xfrm>
            <a:custGeom>
              <a:avLst/>
              <a:gdLst/>
              <a:ahLst/>
              <a:cxnLst>
                <a:cxn ang="0">
                  <a:pos x="32" y="5"/>
                </a:cxn>
                <a:cxn ang="0">
                  <a:pos x="119" y="9"/>
                </a:cxn>
                <a:cxn ang="0">
                  <a:pos x="224" y="12"/>
                </a:cxn>
                <a:cxn ang="0">
                  <a:pos x="339" y="16"/>
                </a:cxn>
                <a:cxn ang="0">
                  <a:pos x="455" y="19"/>
                </a:cxn>
                <a:cxn ang="0">
                  <a:pos x="563" y="21"/>
                </a:cxn>
                <a:cxn ang="0">
                  <a:pos x="656" y="24"/>
                </a:cxn>
                <a:cxn ang="0">
                  <a:pos x="723" y="25"/>
                </a:cxn>
                <a:cxn ang="0">
                  <a:pos x="761" y="27"/>
                </a:cxn>
                <a:cxn ang="0">
                  <a:pos x="796" y="31"/>
                </a:cxn>
                <a:cxn ang="0">
                  <a:pos x="832" y="34"/>
                </a:cxn>
                <a:cxn ang="0">
                  <a:pos x="867" y="32"/>
                </a:cxn>
                <a:cxn ang="0">
                  <a:pos x="887" y="29"/>
                </a:cxn>
                <a:cxn ang="0">
                  <a:pos x="893" y="21"/>
                </a:cxn>
                <a:cxn ang="0">
                  <a:pos x="886" y="15"/>
                </a:cxn>
                <a:cxn ang="0">
                  <a:pos x="876" y="12"/>
                </a:cxn>
                <a:cxn ang="0">
                  <a:pos x="867" y="11"/>
                </a:cxn>
                <a:cxn ang="0">
                  <a:pos x="857" y="11"/>
                </a:cxn>
                <a:cxn ang="0">
                  <a:pos x="841" y="11"/>
                </a:cxn>
                <a:cxn ang="0">
                  <a:pos x="818" y="10"/>
                </a:cxn>
                <a:cxn ang="0">
                  <a:pos x="796" y="10"/>
                </a:cxn>
                <a:cxn ang="0">
                  <a:pos x="773" y="9"/>
                </a:cxn>
                <a:cxn ang="0">
                  <a:pos x="746" y="9"/>
                </a:cxn>
                <a:cxn ang="0">
                  <a:pos x="713" y="7"/>
                </a:cxn>
                <a:cxn ang="0">
                  <a:pos x="680" y="7"/>
                </a:cxn>
                <a:cxn ang="0">
                  <a:pos x="647" y="7"/>
                </a:cxn>
                <a:cxn ang="0">
                  <a:pos x="613" y="6"/>
                </a:cxn>
                <a:cxn ang="0">
                  <a:pos x="581" y="6"/>
                </a:cxn>
                <a:cxn ang="0">
                  <a:pos x="547" y="6"/>
                </a:cxn>
                <a:cxn ang="0">
                  <a:pos x="513" y="5"/>
                </a:cxn>
                <a:cxn ang="0">
                  <a:pos x="466" y="5"/>
                </a:cxn>
                <a:cxn ang="0">
                  <a:pos x="405" y="4"/>
                </a:cxn>
                <a:cxn ang="0">
                  <a:pos x="342" y="2"/>
                </a:cxn>
                <a:cxn ang="0">
                  <a:pos x="280" y="2"/>
                </a:cxn>
                <a:cxn ang="0">
                  <a:pos x="217" y="1"/>
                </a:cxn>
                <a:cxn ang="0">
                  <a:pos x="156" y="1"/>
                </a:cxn>
                <a:cxn ang="0">
                  <a:pos x="94" y="0"/>
                </a:cxn>
                <a:cxn ang="0">
                  <a:pos x="31" y="1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893" h="34">
                  <a:moveTo>
                    <a:pt x="0" y="2"/>
                  </a:moveTo>
                  <a:lnTo>
                    <a:pt x="32" y="5"/>
                  </a:lnTo>
                  <a:lnTo>
                    <a:pt x="72" y="7"/>
                  </a:lnTo>
                  <a:lnTo>
                    <a:pt x="119" y="9"/>
                  </a:lnTo>
                  <a:lnTo>
                    <a:pt x="169" y="11"/>
                  </a:lnTo>
                  <a:lnTo>
                    <a:pt x="224" y="12"/>
                  </a:lnTo>
                  <a:lnTo>
                    <a:pt x="280" y="14"/>
                  </a:lnTo>
                  <a:lnTo>
                    <a:pt x="339" y="16"/>
                  </a:lnTo>
                  <a:lnTo>
                    <a:pt x="397" y="17"/>
                  </a:lnTo>
                  <a:lnTo>
                    <a:pt x="455" y="19"/>
                  </a:lnTo>
                  <a:lnTo>
                    <a:pt x="511" y="20"/>
                  </a:lnTo>
                  <a:lnTo>
                    <a:pt x="563" y="21"/>
                  </a:lnTo>
                  <a:lnTo>
                    <a:pt x="612" y="22"/>
                  </a:lnTo>
                  <a:lnTo>
                    <a:pt x="656" y="24"/>
                  </a:lnTo>
                  <a:lnTo>
                    <a:pt x="693" y="24"/>
                  </a:lnTo>
                  <a:lnTo>
                    <a:pt x="723" y="25"/>
                  </a:lnTo>
                  <a:lnTo>
                    <a:pt x="745" y="26"/>
                  </a:lnTo>
                  <a:lnTo>
                    <a:pt x="761" y="27"/>
                  </a:lnTo>
                  <a:lnTo>
                    <a:pt x="778" y="29"/>
                  </a:lnTo>
                  <a:lnTo>
                    <a:pt x="796" y="31"/>
                  </a:lnTo>
                  <a:lnTo>
                    <a:pt x="815" y="32"/>
                  </a:lnTo>
                  <a:lnTo>
                    <a:pt x="832" y="34"/>
                  </a:lnTo>
                  <a:lnTo>
                    <a:pt x="850" y="34"/>
                  </a:lnTo>
                  <a:lnTo>
                    <a:pt x="867" y="32"/>
                  </a:lnTo>
                  <a:lnTo>
                    <a:pt x="883" y="30"/>
                  </a:lnTo>
                  <a:lnTo>
                    <a:pt x="887" y="29"/>
                  </a:lnTo>
                  <a:lnTo>
                    <a:pt x="891" y="25"/>
                  </a:lnTo>
                  <a:lnTo>
                    <a:pt x="893" y="21"/>
                  </a:lnTo>
                  <a:lnTo>
                    <a:pt x="891" y="17"/>
                  </a:lnTo>
                  <a:lnTo>
                    <a:pt x="886" y="15"/>
                  </a:lnTo>
                  <a:lnTo>
                    <a:pt x="881" y="14"/>
                  </a:lnTo>
                  <a:lnTo>
                    <a:pt x="876" y="12"/>
                  </a:lnTo>
                  <a:lnTo>
                    <a:pt x="872" y="11"/>
                  </a:lnTo>
                  <a:lnTo>
                    <a:pt x="867" y="11"/>
                  </a:lnTo>
                  <a:lnTo>
                    <a:pt x="862" y="11"/>
                  </a:lnTo>
                  <a:lnTo>
                    <a:pt x="857" y="11"/>
                  </a:lnTo>
                  <a:lnTo>
                    <a:pt x="852" y="11"/>
                  </a:lnTo>
                  <a:lnTo>
                    <a:pt x="841" y="11"/>
                  </a:lnTo>
                  <a:lnTo>
                    <a:pt x="830" y="10"/>
                  </a:lnTo>
                  <a:lnTo>
                    <a:pt x="818" y="10"/>
                  </a:lnTo>
                  <a:lnTo>
                    <a:pt x="807" y="10"/>
                  </a:lnTo>
                  <a:lnTo>
                    <a:pt x="796" y="10"/>
                  </a:lnTo>
                  <a:lnTo>
                    <a:pt x="785" y="10"/>
                  </a:lnTo>
                  <a:lnTo>
                    <a:pt x="773" y="9"/>
                  </a:lnTo>
                  <a:lnTo>
                    <a:pt x="762" y="9"/>
                  </a:lnTo>
                  <a:lnTo>
                    <a:pt x="746" y="9"/>
                  </a:lnTo>
                  <a:lnTo>
                    <a:pt x="730" y="9"/>
                  </a:lnTo>
                  <a:lnTo>
                    <a:pt x="713" y="7"/>
                  </a:lnTo>
                  <a:lnTo>
                    <a:pt x="696" y="7"/>
                  </a:lnTo>
                  <a:lnTo>
                    <a:pt x="680" y="7"/>
                  </a:lnTo>
                  <a:lnTo>
                    <a:pt x="663" y="7"/>
                  </a:lnTo>
                  <a:lnTo>
                    <a:pt x="647" y="7"/>
                  </a:lnTo>
                  <a:lnTo>
                    <a:pt x="630" y="6"/>
                  </a:lnTo>
                  <a:lnTo>
                    <a:pt x="613" y="6"/>
                  </a:lnTo>
                  <a:lnTo>
                    <a:pt x="597" y="6"/>
                  </a:lnTo>
                  <a:lnTo>
                    <a:pt x="581" y="6"/>
                  </a:lnTo>
                  <a:lnTo>
                    <a:pt x="563" y="6"/>
                  </a:lnTo>
                  <a:lnTo>
                    <a:pt x="547" y="6"/>
                  </a:lnTo>
                  <a:lnTo>
                    <a:pt x="531" y="5"/>
                  </a:lnTo>
                  <a:lnTo>
                    <a:pt x="513" y="5"/>
                  </a:lnTo>
                  <a:lnTo>
                    <a:pt x="497" y="5"/>
                  </a:lnTo>
                  <a:lnTo>
                    <a:pt x="466" y="5"/>
                  </a:lnTo>
                  <a:lnTo>
                    <a:pt x="435" y="5"/>
                  </a:lnTo>
                  <a:lnTo>
                    <a:pt x="405" y="4"/>
                  </a:lnTo>
                  <a:lnTo>
                    <a:pt x="373" y="4"/>
                  </a:lnTo>
                  <a:lnTo>
                    <a:pt x="342" y="2"/>
                  </a:lnTo>
                  <a:lnTo>
                    <a:pt x="311" y="2"/>
                  </a:lnTo>
                  <a:lnTo>
                    <a:pt x="280" y="2"/>
                  </a:lnTo>
                  <a:lnTo>
                    <a:pt x="249" y="1"/>
                  </a:lnTo>
                  <a:lnTo>
                    <a:pt x="217" y="1"/>
                  </a:lnTo>
                  <a:lnTo>
                    <a:pt x="187" y="1"/>
                  </a:lnTo>
                  <a:lnTo>
                    <a:pt x="156" y="1"/>
                  </a:lnTo>
                  <a:lnTo>
                    <a:pt x="125" y="0"/>
                  </a:lnTo>
                  <a:lnTo>
                    <a:pt x="94" y="0"/>
                  </a:lnTo>
                  <a:lnTo>
                    <a:pt x="62" y="1"/>
                  </a:lnTo>
                  <a:lnTo>
                    <a:pt x="3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47" name="Picture 146" descr="j019538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9257" y="1743095"/>
            <a:ext cx="712788" cy="728663"/>
          </a:xfrm>
          <a:prstGeom prst="rect">
            <a:avLst/>
          </a:prstGeom>
          <a:noFill/>
        </p:spPr>
      </p:pic>
      <p:sp>
        <p:nvSpPr>
          <p:cNvPr id="148" name="Text Box 147"/>
          <p:cNvSpPr txBox="1">
            <a:spLocks noChangeArrowheads="1"/>
          </p:cNvSpPr>
          <p:nvPr/>
        </p:nvSpPr>
        <p:spPr bwMode="auto">
          <a:xfrm>
            <a:off x="1898620" y="2382858"/>
            <a:ext cx="647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 sz="1400">
                <a:solidFill>
                  <a:srgbClr val="000000"/>
                </a:solidFill>
                <a:ea typeface="新細明體" charset="-120"/>
              </a:rPr>
              <a:t>Editor</a:t>
            </a:r>
          </a:p>
        </p:txBody>
      </p:sp>
      <p:sp>
        <p:nvSpPr>
          <p:cNvPr id="149" name="Line 148"/>
          <p:cNvSpPr>
            <a:spLocks noChangeShapeType="1"/>
          </p:cNvSpPr>
          <p:nvPr/>
        </p:nvSpPr>
        <p:spPr bwMode="auto">
          <a:xfrm>
            <a:off x="2147857" y="2657495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50" name="Line 149"/>
          <p:cNvSpPr>
            <a:spLocks noChangeShapeType="1"/>
          </p:cNvSpPr>
          <p:nvPr/>
        </p:nvSpPr>
        <p:spPr bwMode="auto">
          <a:xfrm>
            <a:off x="623857" y="3419495"/>
            <a:ext cx="838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51" name="Line 150"/>
          <p:cNvSpPr>
            <a:spLocks noChangeShapeType="1"/>
          </p:cNvSpPr>
          <p:nvPr/>
        </p:nvSpPr>
        <p:spPr bwMode="auto">
          <a:xfrm>
            <a:off x="633382" y="5378470"/>
            <a:ext cx="12858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52" name="Line 151"/>
          <p:cNvSpPr>
            <a:spLocks noChangeShapeType="1"/>
          </p:cNvSpPr>
          <p:nvPr/>
        </p:nvSpPr>
        <p:spPr bwMode="auto">
          <a:xfrm>
            <a:off x="646082" y="6357958"/>
            <a:ext cx="67849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53" name="Line 152"/>
          <p:cNvSpPr>
            <a:spLocks noChangeShapeType="1"/>
          </p:cNvSpPr>
          <p:nvPr/>
        </p:nvSpPr>
        <p:spPr bwMode="auto">
          <a:xfrm>
            <a:off x="3281332" y="5411808"/>
            <a:ext cx="16065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54" name="Line 153"/>
          <p:cNvSpPr>
            <a:spLocks noChangeShapeType="1"/>
          </p:cNvSpPr>
          <p:nvPr/>
        </p:nvSpPr>
        <p:spPr bwMode="auto">
          <a:xfrm>
            <a:off x="2909857" y="3419495"/>
            <a:ext cx="12366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55" name="Text Box 154"/>
          <p:cNvSpPr txBox="1">
            <a:spLocks noChangeArrowheads="1"/>
          </p:cNvSpPr>
          <p:nvPr/>
        </p:nvSpPr>
        <p:spPr bwMode="auto">
          <a:xfrm>
            <a:off x="565120" y="5895995"/>
            <a:ext cx="815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 sz="1200">
                <a:solidFill>
                  <a:srgbClr val="000000"/>
                </a:solidFill>
                <a:ea typeface="新細明體" charset="-120"/>
              </a:rPr>
              <a:t>PPT file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 sz="1200">
                <a:solidFill>
                  <a:srgbClr val="000000"/>
                </a:solidFill>
                <a:ea typeface="新細明體" charset="-120"/>
              </a:rPr>
              <a:t>(optional)</a:t>
            </a:r>
          </a:p>
        </p:txBody>
      </p:sp>
      <p:sp>
        <p:nvSpPr>
          <p:cNvPr id="156" name="Line 155"/>
          <p:cNvSpPr>
            <a:spLocks noChangeShapeType="1"/>
          </p:cNvSpPr>
          <p:nvPr/>
        </p:nvSpPr>
        <p:spPr bwMode="auto">
          <a:xfrm flipV="1">
            <a:off x="5586382" y="5830908"/>
            <a:ext cx="0" cy="5270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57" name="Line 156"/>
          <p:cNvSpPr>
            <a:spLocks noChangeShapeType="1"/>
          </p:cNvSpPr>
          <p:nvPr/>
        </p:nvSpPr>
        <p:spPr bwMode="auto">
          <a:xfrm flipV="1">
            <a:off x="4484657" y="3856058"/>
            <a:ext cx="0" cy="1555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58" name="Line 157"/>
          <p:cNvSpPr>
            <a:spLocks noChangeShapeType="1"/>
          </p:cNvSpPr>
          <p:nvPr/>
        </p:nvSpPr>
        <p:spPr bwMode="auto">
          <a:xfrm flipV="1">
            <a:off x="5527645" y="3846533"/>
            <a:ext cx="0" cy="11430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pic>
        <p:nvPicPr>
          <p:cNvPr id="159" name="Picture 158" descr="j02920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2832" y="1631970"/>
            <a:ext cx="885825" cy="839788"/>
          </a:xfrm>
          <a:prstGeom prst="rect">
            <a:avLst/>
          </a:prstGeom>
          <a:noFill/>
        </p:spPr>
      </p:pic>
      <p:sp>
        <p:nvSpPr>
          <p:cNvPr id="160" name="Line 159"/>
          <p:cNvSpPr>
            <a:spLocks noChangeShapeType="1"/>
          </p:cNvSpPr>
          <p:nvPr/>
        </p:nvSpPr>
        <p:spPr bwMode="auto">
          <a:xfrm flipH="1">
            <a:off x="5356195" y="2036783"/>
            <a:ext cx="21891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61" name="Line 160"/>
          <p:cNvSpPr>
            <a:spLocks noChangeShapeType="1"/>
          </p:cNvSpPr>
          <p:nvPr/>
        </p:nvSpPr>
        <p:spPr bwMode="auto">
          <a:xfrm>
            <a:off x="5356195" y="2036783"/>
            <a:ext cx="0" cy="9540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62" name="Text Box 161"/>
          <p:cNvSpPr txBox="1">
            <a:spLocks noChangeArrowheads="1"/>
          </p:cNvSpPr>
          <p:nvPr/>
        </p:nvSpPr>
        <p:spPr bwMode="auto">
          <a:xfrm>
            <a:off x="5494307" y="1998683"/>
            <a:ext cx="1936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 sz="1800">
                <a:solidFill>
                  <a:srgbClr val="000000"/>
                </a:solidFill>
                <a:ea typeface="新細明體" charset="-120"/>
              </a:rPr>
              <a:t>User preferences</a:t>
            </a:r>
          </a:p>
        </p:txBody>
      </p:sp>
      <p:sp>
        <p:nvSpPr>
          <p:cNvPr id="163" name="Line 162"/>
          <p:cNvSpPr>
            <a:spLocks noChangeShapeType="1"/>
          </p:cNvSpPr>
          <p:nvPr/>
        </p:nvSpPr>
        <p:spPr bwMode="auto">
          <a:xfrm>
            <a:off x="6335682" y="3419495"/>
            <a:ext cx="7477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64" name="Text Box 163"/>
          <p:cNvSpPr txBox="1">
            <a:spLocks noChangeArrowheads="1"/>
          </p:cNvSpPr>
          <p:nvPr/>
        </p:nvSpPr>
        <p:spPr bwMode="auto">
          <a:xfrm>
            <a:off x="7083395" y="2795608"/>
            <a:ext cx="193357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 sz="1200">
                <a:solidFill>
                  <a:srgbClr val="000000"/>
                </a:solidFill>
                <a:ea typeface="新細明體" charset="-120"/>
              </a:rPr>
              <a:t>Delivered media is a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 sz="1200">
                <a:solidFill>
                  <a:srgbClr val="000000"/>
                </a:solidFill>
                <a:ea typeface="新細明體" charset="-120"/>
              </a:rPr>
              <a:t> </a:t>
            </a:r>
            <a:r>
              <a:rPr lang="en-US" altLang="zh-TW" sz="1200" b="1">
                <a:solidFill>
                  <a:srgbClr val="000000"/>
                </a:solidFill>
                <a:ea typeface="新細明體" charset="-120"/>
              </a:rPr>
              <a:t>personalized</a:t>
            </a:r>
            <a:r>
              <a:rPr lang="en-US" altLang="zh-TW" sz="1200">
                <a:solidFill>
                  <a:srgbClr val="000000"/>
                </a:solidFill>
                <a:ea typeface="新細明體" charset="-120"/>
              </a:rPr>
              <a:t> build from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 sz="1200">
                <a:solidFill>
                  <a:srgbClr val="000000"/>
                </a:solidFill>
                <a:ea typeface="新細明體" charset="-120"/>
              </a:rPr>
              <a:t>+Audio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 sz="1200">
                <a:solidFill>
                  <a:srgbClr val="000000"/>
                </a:solidFill>
                <a:ea typeface="新細明體" charset="-120"/>
              </a:rPr>
              <a:t>+Video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 sz="1200">
                <a:solidFill>
                  <a:srgbClr val="000000"/>
                </a:solidFill>
                <a:ea typeface="新細明體" charset="-120"/>
              </a:rPr>
              <a:t>+Closed captions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 sz="1200">
                <a:solidFill>
                  <a:srgbClr val="000000"/>
                </a:solidFill>
                <a:ea typeface="新細明體" charset="-120"/>
              </a:rPr>
              <a:t>+Slideshow (video-based)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 sz="1200">
                <a:solidFill>
                  <a:srgbClr val="000000"/>
                </a:solidFill>
                <a:ea typeface="新細明體" charset="-120"/>
              </a:rPr>
              <a:t>+images of PPT slides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 sz="1200">
                <a:solidFill>
                  <a:srgbClr val="000000"/>
                </a:solidFill>
                <a:ea typeface="新細明體" charset="-120"/>
              </a:rPr>
              <a:t>+TTS of PPT slides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 sz="1200">
                <a:solidFill>
                  <a:srgbClr val="000000"/>
                </a:solidFill>
                <a:ea typeface="新細明體" charset="-120"/>
              </a:rPr>
              <a:t>+ Audio speedup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 sz="1200">
                <a:solidFill>
                  <a:srgbClr val="000000"/>
                </a:solidFill>
                <a:ea typeface="新細明體" charset="-120"/>
              </a:rPr>
              <a:t>+Summarization</a:t>
            </a:r>
          </a:p>
        </p:txBody>
      </p:sp>
      <p:sp>
        <p:nvSpPr>
          <p:cNvPr id="165" name="Rectangle 164"/>
          <p:cNvSpPr>
            <a:spLocks noChangeArrowheads="1"/>
          </p:cNvSpPr>
          <p:nvPr/>
        </p:nvSpPr>
        <p:spPr bwMode="auto">
          <a:xfrm>
            <a:off x="6707157" y="4959370"/>
            <a:ext cx="1447800" cy="838200"/>
          </a:xfrm>
          <a:prstGeom prst="rect">
            <a:avLst/>
          </a:prstGeom>
          <a:solidFill>
            <a:srgbClr val="BBE0E3">
              <a:alpha val="50000"/>
            </a:srgbClr>
          </a:solidFill>
          <a:ln w="9525">
            <a:solidFill>
              <a:srgbClr val="00000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>
                <a:solidFill>
                  <a:srgbClr val="000000"/>
                </a:solidFill>
                <a:ea typeface="新細明體" charset="-120"/>
              </a:rPr>
              <a:t>Text to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>
                <a:solidFill>
                  <a:srgbClr val="000000"/>
                </a:solidFill>
                <a:ea typeface="新細明體" charset="-120"/>
              </a:rPr>
              <a:t>Speech</a:t>
            </a:r>
          </a:p>
        </p:txBody>
      </p:sp>
      <p:sp>
        <p:nvSpPr>
          <p:cNvPr id="166" name="Line 165"/>
          <p:cNvSpPr>
            <a:spLocks noChangeShapeType="1"/>
          </p:cNvSpPr>
          <p:nvPr/>
        </p:nvSpPr>
        <p:spPr bwMode="auto">
          <a:xfrm flipV="1">
            <a:off x="7429470" y="5781695"/>
            <a:ext cx="0" cy="5762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67" name="Line 166"/>
          <p:cNvSpPr>
            <a:spLocks noChangeShapeType="1"/>
          </p:cNvSpPr>
          <p:nvPr/>
        </p:nvSpPr>
        <p:spPr bwMode="auto">
          <a:xfrm flipV="1">
            <a:off x="1611282" y="3800495"/>
            <a:ext cx="0" cy="25574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68" name="Line 167"/>
          <p:cNvSpPr>
            <a:spLocks noChangeShapeType="1"/>
          </p:cNvSpPr>
          <p:nvPr/>
        </p:nvSpPr>
        <p:spPr bwMode="auto">
          <a:xfrm flipH="1" flipV="1">
            <a:off x="6969095" y="4472008"/>
            <a:ext cx="0" cy="487362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69" name="Line 168"/>
          <p:cNvSpPr>
            <a:spLocks noChangeShapeType="1"/>
          </p:cNvSpPr>
          <p:nvPr/>
        </p:nvSpPr>
        <p:spPr bwMode="auto">
          <a:xfrm flipV="1">
            <a:off x="6046757" y="3832245"/>
            <a:ext cx="0" cy="696913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70" name="Line 169"/>
          <p:cNvSpPr>
            <a:spLocks noChangeShapeType="1"/>
          </p:cNvSpPr>
          <p:nvPr/>
        </p:nvSpPr>
        <p:spPr bwMode="auto">
          <a:xfrm flipH="1" flipV="1">
            <a:off x="6046757" y="4516458"/>
            <a:ext cx="922338" cy="4762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71" name="AutoShape 5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10613" y="6073775"/>
            <a:ext cx="395287" cy="288925"/>
          </a:xfrm>
          <a:prstGeom prst="actionButtonBackPrevious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172" name="頁尾版面配置區 6"/>
          <p:cNvSpPr txBox="1">
            <a:spLocks/>
          </p:cNvSpPr>
          <p:nvPr/>
        </p:nvSpPr>
        <p:spPr>
          <a:xfrm>
            <a:off x="2214546" y="6492875"/>
            <a:ext cx="500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ctr"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Adapted from the presentation </a:t>
            </a:r>
            <a:r>
              <a:rPr lang="en-US" altLang="zh-TW" sz="1200" dirty="0" smtClean="0">
                <a:solidFill>
                  <a:srgbClr val="006600"/>
                </a:solidFill>
              </a:rPr>
              <a:t>slides  of </a:t>
            </a:r>
            <a:r>
              <a:rPr lang="fr-FR" altLang="zh-TW" sz="1200" dirty="0" smtClean="0">
                <a:solidFill>
                  <a:srgbClr val="006600"/>
                </a:solidFill>
              </a:rPr>
              <a:t>Dr. Basson et al.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Video Analysis and Content Extraction (VACE)</a:t>
            </a:r>
          </a:p>
          <a:p>
            <a:pPr lvl="1"/>
            <a:r>
              <a:rPr lang="en-US" altLang="zh-TW" dirty="0" smtClean="0">
                <a:hlinkClick r:id="rId2"/>
              </a:rPr>
              <a:t>http://www.informedia.cs.cmu.edu/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The </a:t>
            </a:r>
            <a:r>
              <a:rPr lang="en-US" altLang="zh-TW" dirty="0" err="1" smtClean="0"/>
              <a:t>Informedia</a:t>
            </a:r>
            <a:r>
              <a:rPr lang="en-US" altLang="zh-TW" dirty="0" smtClean="0"/>
              <a:t> System at CMU</a:t>
            </a:r>
            <a:endParaRPr lang="zh-TW" alt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2143116"/>
            <a:ext cx="5286412" cy="42985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" name="Picture 5" descr="indexpic1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 l="1572" r="4114" b="2769"/>
          <a:stretch>
            <a:fillRect/>
          </a:stretch>
        </p:blipFill>
        <p:spPr bwMode="auto">
          <a:xfrm>
            <a:off x="101600" y="3225800"/>
            <a:ext cx="2897188" cy="1270000"/>
          </a:xfrm>
          <a:prstGeom prst="rect">
            <a:avLst/>
          </a:prstGeom>
          <a:noFill/>
        </p:spPr>
      </p:pic>
      <p:sp>
        <p:nvSpPr>
          <p:cNvPr id="8" name="AutoShape 6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10613" y="6073775"/>
            <a:ext cx="395287" cy="288925"/>
          </a:xfrm>
          <a:prstGeom prst="actionButtonBackPrevious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AT&amp;T </a:t>
            </a:r>
            <a:r>
              <a:rPr lang="en-US" altLang="zh-TW" i="1" dirty="0" smtClean="0"/>
              <a:t>SCAN</a:t>
            </a:r>
            <a:r>
              <a:rPr lang="en-US" altLang="zh-TW" dirty="0" smtClean="0"/>
              <a:t> System</a:t>
            </a:r>
            <a:endParaRPr lang="zh-TW" alt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428736"/>
            <a:ext cx="5339636" cy="5000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5" name="矩形 4"/>
          <p:cNvSpPr/>
          <p:nvPr/>
        </p:nvSpPr>
        <p:spPr>
          <a:xfrm>
            <a:off x="6215074" y="2786058"/>
            <a:ext cx="29289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 dirty="0" smtClean="0">
                <a:solidFill>
                  <a:srgbClr val="0000CC"/>
                </a:solidFill>
                <a:latin typeface="Arial" pitchFamily="34" charset="0"/>
              </a:rPr>
              <a:t>Design and evaluate user</a:t>
            </a:r>
          </a:p>
          <a:p>
            <a:pPr algn="ctr"/>
            <a:r>
              <a:rPr lang="en-US" altLang="zh-TW" sz="1600" dirty="0" smtClean="0">
                <a:solidFill>
                  <a:srgbClr val="0000CC"/>
                </a:solidFill>
                <a:latin typeface="Arial" pitchFamily="34" charset="0"/>
              </a:rPr>
              <a:t> interfaces to support retrieval</a:t>
            </a:r>
          </a:p>
          <a:p>
            <a:pPr algn="ctr"/>
            <a:r>
              <a:rPr lang="en-US" altLang="zh-TW" sz="1600" dirty="0" smtClean="0">
                <a:solidFill>
                  <a:srgbClr val="0000CC"/>
                </a:solidFill>
                <a:latin typeface="Arial" pitchFamily="34" charset="0"/>
              </a:rPr>
              <a:t> from speech archives</a:t>
            </a:r>
            <a:endParaRPr lang="en-US" altLang="zh-TW" sz="1600" dirty="0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6" name="頁尾版面配置區 6"/>
          <p:cNvSpPr txBox="1">
            <a:spLocks/>
          </p:cNvSpPr>
          <p:nvPr/>
        </p:nvSpPr>
        <p:spPr>
          <a:xfrm>
            <a:off x="857224" y="6492875"/>
            <a:ext cx="75009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ctr">
              <a:defRPr/>
            </a:pPr>
            <a:r>
              <a:rPr lang="pt-BR" sz="1200" b="1" dirty="0" smtClean="0">
                <a:solidFill>
                  <a:srgbClr val="006600"/>
                </a:solidFill>
              </a:rPr>
              <a:t>Julia Hirschberg,Fernando Pereira, Amit Singhal  et al., “</a:t>
            </a:r>
            <a:r>
              <a:rPr lang="en-US" sz="1200" b="1" dirty="0" smtClean="0">
                <a:solidFill>
                  <a:srgbClr val="006600"/>
                </a:solidFill>
              </a:rPr>
              <a:t>SCAN: designing and evaluating user interfaces to support retrieval from speech archives,” SIGIR 1999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AutoShape 6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10613" y="6073775"/>
            <a:ext cx="395287" cy="288925"/>
          </a:xfrm>
          <a:prstGeom prst="actionButtonBackPrevious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BBN </a:t>
            </a:r>
            <a:r>
              <a:rPr lang="en-US" altLang="zh-TW" i="1" dirty="0" err="1" smtClean="0"/>
              <a:t>Rough’n’Ready</a:t>
            </a:r>
            <a:r>
              <a:rPr lang="en-US" altLang="zh-TW" dirty="0" smtClean="0"/>
              <a:t> System</a:t>
            </a:r>
            <a:endParaRPr lang="zh-TW" altLang="en-US" dirty="0"/>
          </a:p>
        </p:txBody>
      </p:sp>
      <p:pic>
        <p:nvPicPr>
          <p:cNvPr id="5" name="Picture 4" descr="BBN-1"/>
          <p:cNvPicPr>
            <a:picLocks noChangeAspect="1" noChangeArrowheads="1"/>
          </p:cNvPicPr>
          <p:nvPr/>
        </p:nvPicPr>
        <p:blipFill>
          <a:blip r:embed="rId2"/>
          <a:srcRect l="719" r="1093" b="5708"/>
          <a:stretch>
            <a:fillRect/>
          </a:stretch>
        </p:blipFill>
        <p:spPr bwMode="auto">
          <a:xfrm>
            <a:off x="4429124" y="2000240"/>
            <a:ext cx="4714876" cy="3118836"/>
          </a:xfrm>
          <a:prstGeom prst="rect">
            <a:avLst/>
          </a:prstGeom>
          <a:noFill/>
        </p:spPr>
      </p:pic>
      <p:pic>
        <p:nvPicPr>
          <p:cNvPr id="4" name="Picture 4" descr="BBN-3"/>
          <p:cNvPicPr>
            <a:picLocks noChangeAspect="1" noChangeArrowheads="1"/>
          </p:cNvPicPr>
          <p:nvPr/>
        </p:nvPicPr>
        <p:blipFill>
          <a:blip r:embed="rId3"/>
          <a:srcRect l="7500" t="16318" r="3728" b="12181"/>
          <a:stretch>
            <a:fillRect/>
          </a:stretch>
        </p:blipFill>
        <p:spPr bwMode="auto">
          <a:xfrm>
            <a:off x="0" y="3143248"/>
            <a:ext cx="5643602" cy="3071834"/>
          </a:xfrm>
          <a:prstGeom prst="rect">
            <a:avLst/>
          </a:prstGeom>
          <a:noFill/>
        </p:spPr>
      </p:pic>
      <p:sp>
        <p:nvSpPr>
          <p:cNvPr id="6" name="文字方塊 5"/>
          <p:cNvSpPr txBox="1"/>
          <p:nvPr/>
        </p:nvSpPr>
        <p:spPr>
          <a:xfrm>
            <a:off x="4429124" y="1428736"/>
            <a:ext cx="33438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rgbClr val="0000CC"/>
                </a:solidFill>
              </a:rPr>
              <a:t>Automatic Structural Summarization </a:t>
            </a:r>
          </a:p>
          <a:p>
            <a:r>
              <a:rPr lang="en-US" altLang="zh-TW" sz="1600" dirty="0" smtClean="0">
                <a:solidFill>
                  <a:srgbClr val="0000CC"/>
                </a:solidFill>
              </a:rPr>
              <a:t>for Broadcast News</a:t>
            </a:r>
          </a:p>
          <a:p>
            <a:endParaRPr lang="zh-TW" altLang="en-US" sz="1600" dirty="0">
              <a:solidFill>
                <a:srgbClr val="0000CC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5208" y="2635624"/>
            <a:ext cx="33020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rgbClr val="0000CC"/>
                </a:solidFill>
              </a:rPr>
              <a:t>Distinguished Architecture for Audio </a:t>
            </a:r>
          </a:p>
          <a:p>
            <a:r>
              <a:rPr lang="en-US" altLang="zh-TW" sz="1600" dirty="0" smtClean="0">
                <a:solidFill>
                  <a:srgbClr val="0000CC"/>
                </a:solidFill>
              </a:rPr>
              <a:t>Indexing and Retrieval </a:t>
            </a:r>
          </a:p>
          <a:p>
            <a:endParaRPr lang="zh-TW" altLang="en-US" sz="1600" dirty="0">
              <a:solidFill>
                <a:srgbClr val="0000CC"/>
              </a:solidFill>
            </a:endParaRPr>
          </a:p>
        </p:txBody>
      </p:sp>
      <p:sp>
        <p:nvSpPr>
          <p:cNvPr id="8" name="頁尾版面配置區 6"/>
          <p:cNvSpPr txBox="1">
            <a:spLocks/>
          </p:cNvSpPr>
          <p:nvPr/>
        </p:nvSpPr>
        <p:spPr>
          <a:xfrm>
            <a:off x="857224" y="6492875"/>
            <a:ext cx="79296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ctr">
              <a:defRPr/>
            </a:pPr>
            <a:r>
              <a:rPr lang="pt-BR" sz="1200" b="1" dirty="0" smtClean="0">
                <a:solidFill>
                  <a:srgbClr val="006600"/>
                </a:solidFill>
              </a:rPr>
              <a:t>John Makhoul et al., “</a:t>
            </a:r>
            <a:r>
              <a:rPr lang="en-US" sz="1200" b="1" dirty="0" smtClean="0">
                <a:solidFill>
                  <a:srgbClr val="006600"/>
                </a:solidFill>
              </a:rPr>
              <a:t>Integrated technologies for indexing spoken language,” Communications of the ACM, 2000 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AutoShape 6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10613" y="6073775"/>
            <a:ext cx="395287" cy="288925"/>
          </a:xfrm>
          <a:prstGeom prst="actionButtonBackPrevious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Google Voice Search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0" y="2857496"/>
            <a:ext cx="2928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rgbClr val="0000CC"/>
                </a:solidFill>
              </a:rPr>
              <a:t>Google Voice Local Search</a:t>
            </a:r>
          </a:p>
          <a:p>
            <a:endParaRPr lang="zh-TW" altLang="en-US" sz="1600" dirty="0">
              <a:solidFill>
                <a:srgbClr val="0000CC"/>
              </a:solidFill>
            </a:endParaRPr>
          </a:p>
        </p:txBody>
      </p:sp>
      <p:pic>
        <p:nvPicPr>
          <p:cNvPr id="6" name="Picture 4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t="12245"/>
          <a:stretch>
            <a:fillRect/>
          </a:stretch>
        </p:blipFill>
        <p:spPr bwMode="auto">
          <a:xfrm>
            <a:off x="4032214" y="2214554"/>
            <a:ext cx="5111786" cy="32861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" name="Picture 7">
            <a:hlinkClick r:id="rId4" action="ppaction://program"/>
          </p:cNvPr>
          <p:cNvPicPr>
            <a:picLocks noChangeAspect="1" noChangeArrowheads="1"/>
          </p:cNvPicPr>
          <p:nvPr/>
        </p:nvPicPr>
        <p:blipFill>
          <a:blip r:embed="rId5"/>
          <a:srcRect t="11111"/>
          <a:stretch>
            <a:fillRect/>
          </a:stretch>
        </p:blipFill>
        <p:spPr bwMode="auto">
          <a:xfrm>
            <a:off x="0" y="3357562"/>
            <a:ext cx="4429832" cy="28575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" name="文字方塊 6"/>
          <p:cNvSpPr txBox="1"/>
          <p:nvPr/>
        </p:nvSpPr>
        <p:spPr>
          <a:xfrm>
            <a:off x="4000496" y="1396194"/>
            <a:ext cx="50821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rgbClr val="0000CC"/>
                </a:solidFill>
              </a:rPr>
              <a:t>Google Audio Indexing:</a:t>
            </a:r>
          </a:p>
          <a:p>
            <a:r>
              <a:rPr lang="en-US" altLang="zh-TW" sz="1600" dirty="0" smtClean="0">
                <a:solidFill>
                  <a:srgbClr val="0000CC"/>
                </a:solidFill>
              </a:rPr>
              <a:t>Searching what people are saying inside YouTube videos (currently only for what the politicians are saying)</a:t>
            </a:r>
          </a:p>
          <a:p>
            <a:endParaRPr lang="zh-TW" altLang="en-US" sz="1600" dirty="0">
              <a:solidFill>
                <a:srgbClr val="0000CC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928662" y="6488668"/>
            <a:ext cx="21739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rgbClr val="006600"/>
                </a:solidFill>
                <a:hlinkClick r:id="rId6"/>
              </a:rPr>
              <a:t>http://labs.google.com/</a:t>
            </a:r>
            <a:endParaRPr lang="en-US" altLang="zh-TW" sz="1600" dirty="0" smtClean="0">
              <a:solidFill>
                <a:srgbClr val="006600"/>
              </a:solidFill>
            </a:endParaRPr>
          </a:p>
          <a:p>
            <a:endParaRPr lang="zh-TW" altLang="en-US" sz="1600" dirty="0"/>
          </a:p>
        </p:txBody>
      </p:sp>
      <p:sp>
        <p:nvSpPr>
          <p:cNvPr id="9" name="AutoShape 6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10613" y="6073775"/>
            <a:ext cx="395287" cy="288925"/>
          </a:xfrm>
          <a:prstGeom prst="actionButtonBackPrevious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Multimodal Access to Multimedia in the Future</a:t>
            </a:r>
            <a:endParaRPr lang="zh-TW" altLang="en-US" dirty="0"/>
          </a:p>
        </p:txBody>
      </p:sp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395288" y="1557338"/>
            <a:ext cx="8402637" cy="4751387"/>
            <a:chOff x="34" y="799"/>
            <a:chExt cx="5803" cy="3489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/>
            <a:srcRect l="9238" t="31250" r="66753" b="40916"/>
            <a:stretch>
              <a:fillRect/>
            </a:stretch>
          </p:blipFill>
          <p:spPr bwMode="auto">
            <a:xfrm>
              <a:off x="2081" y="799"/>
              <a:ext cx="1422" cy="6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3803" y="1605"/>
              <a:ext cx="845" cy="1832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28627"/>
                    <a:invGamma/>
                  </a:srgbClr>
                </a:gs>
                <a:gs pos="100000">
                  <a:srgbClr val="C0C0C0">
                    <a:alpha val="33000"/>
                  </a:srgbClr>
                </a:gs>
              </a:gsLst>
              <a:path path="shape">
                <a:fillToRect l="50000" t="50000" r="50000" b="50000"/>
              </a:path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zh-TW" altLang="zh-TW" sz="1800">
                <a:latin typeface="Arial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882" y="1432"/>
              <a:ext cx="1681" cy="606"/>
            </a:xfrm>
            <a:prstGeom prst="rect">
              <a:avLst/>
            </a:prstGeom>
            <a:gradFill rotWithShape="1">
              <a:gsLst>
                <a:gs pos="0">
                  <a:srgbClr val="0000FF">
                    <a:gamma/>
                    <a:tint val="22353"/>
                    <a:invGamma/>
                  </a:srgbClr>
                </a:gs>
                <a:gs pos="100000">
                  <a:srgbClr val="0000FF">
                    <a:alpha val="50999"/>
                  </a:srgbClr>
                </a:gs>
              </a:gsLst>
              <a:path path="shape">
                <a:fillToRect l="50000" t="50000" r="50000" b="50000"/>
              </a:path>
            </a:gra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altLang="zh-TW" sz="1800" dirty="0" smtClean="0">
                <a:latin typeface="Arial" pitchFamily="34" charset="0"/>
              </a:endParaRPr>
            </a:p>
            <a:p>
              <a:pPr algn="ctr"/>
              <a:r>
                <a:rPr lang="en-US" altLang="zh-TW" sz="1800" dirty="0" smtClean="0">
                  <a:latin typeface="Arial" pitchFamily="34" charset="0"/>
                </a:rPr>
                <a:t>Information Retrieval &amp;</a:t>
              </a:r>
            </a:p>
            <a:p>
              <a:pPr algn="ctr"/>
              <a:r>
                <a:rPr lang="en-US" altLang="zh-TW" sz="1800" dirty="0" smtClean="0">
                  <a:latin typeface="Arial" pitchFamily="34" charset="0"/>
                </a:rPr>
                <a:t>Question Answering</a:t>
              </a:r>
              <a:endParaRPr lang="en-US" altLang="zh-TW" sz="1800" dirty="0">
                <a:latin typeface="Arial" pitchFamily="34" charset="0"/>
              </a:endParaRPr>
            </a:p>
            <a:p>
              <a:pPr algn="ctr"/>
              <a:endParaRPr lang="en-US" altLang="zh-TW" sz="1800" dirty="0">
                <a:latin typeface="Arial" pitchFamily="34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133" y="2274"/>
              <a:ext cx="786" cy="499"/>
            </a:xfrm>
            <a:prstGeom prst="rect">
              <a:avLst/>
            </a:prstGeom>
            <a:gradFill rotWithShape="1">
              <a:gsLst>
                <a:gs pos="0">
                  <a:srgbClr val="FFFF99">
                    <a:gamma/>
                    <a:tint val="28627"/>
                    <a:invGamma/>
                    <a:alpha val="27000"/>
                  </a:srgbClr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zh-TW" sz="1800">
                  <a:latin typeface="Arial" pitchFamily="34" charset="0"/>
                </a:rPr>
                <a:t>Spoken </a:t>
              </a:r>
            </a:p>
            <a:p>
              <a:pPr algn="ctr"/>
              <a:r>
                <a:rPr lang="en-US" altLang="zh-TW" sz="1800">
                  <a:latin typeface="Arial" pitchFamily="34" charset="0"/>
                </a:rPr>
                <a:t>Dialogues</a:t>
              </a: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932" y="2855"/>
              <a:ext cx="1628" cy="787"/>
            </a:xfrm>
            <a:prstGeom prst="rect">
              <a:avLst/>
            </a:prstGeom>
            <a:gradFill rotWithShape="1">
              <a:gsLst>
                <a:gs pos="0">
                  <a:srgbClr val="00FF00">
                    <a:gamma/>
                    <a:tint val="6275"/>
                    <a:invGamma/>
                    <a:alpha val="39999"/>
                  </a:srgbClr>
                </a:gs>
                <a:gs pos="100000">
                  <a:srgbClr val="00FF00">
                    <a:alpha val="35001"/>
                  </a:srgbClr>
                </a:gs>
              </a:gsLst>
              <a:path path="shape">
                <a:fillToRect l="50000" t="50000" r="50000" b="50000"/>
              </a:path>
            </a:gra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zh-TW" sz="1800" dirty="0">
                  <a:latin typeface="Arial" pitchFamily="34" charset="0"/>
                </a:rPr>
                <a:t>Spoken </a:t>
              </a:r>
              <a:r>
                <a:rPr lang="en-US" altLang="zh-TW" sz="1800" dirty="0" smtClean="0">
                  <a:latin typeface="Arial" pitchFamily="34" charset="0"/>
                </a:rPr>
                <a:t>Document </a:t>
              </a:r>
            </a:p>
            <a:p>
              <a:pPr algn="ctr"/>
              <a:r>
                <a:rPr lang="en-US" altLang="zh-TW" sz="1800" dirty="0" smtClean="0">
                  <a:latin typeface="Arial" pitchFamily="34" charset="0"/>
                </a:rPr>
                <a:t>Recognition,</a:t>
              </a:r>
              <a:endParaRPr lang="en-US" altLang="zh-TW" dirty="0">
                <a:latin typeface="Arial" pitchFamily="34" charset="0"/>
              </a:endParaRPr>
            </a:p>
            <a:p>
              <a:pPr algn="ctr"/>
              <a:r>
                <a:rPr lang="en-US" altLang="zh-TW" dirty="0" smtClean="0">
                  <a:latin typeface="Arial" pitchFamily="34" charset="0"/>
                </a:rPr>
                <a:t>Distillation</a:t>
              </a:r>
              <a:r>
                <a:rPr lang="en-US" altLang="zh-TW" sz="1800" dirty="0" smtClean="0">
                  <a:latin typeface="Arial" pitchFamily="34" charset="0"/>
                </a:rPr>
                <a:t> &amp; Analysis</a:t>
              </a:r>
              <a:endParaRPr lang="en-US" altLang="zh-TW" sz="1800" dirty="0">
                <a:latin typeface="Arial" pitchFamily="34" charset="0"/>
              </a:endParaRPr>
            </a:p>
          </p:txBody>
        </p:sp>
        <p:sp>
          <p:nvSpPr>
            <p:cNvPr id="10" name="AutoShape 9"/>
            <p:cNvSpPr>
              <a:spLocks noChangeArrowheads="1"/>
            </p:cNvSpPr>
            <p:nvPr/>
          </p:nvSpPr>
          <p:spPr bwMode="auto">
            <a:xfrm>
              <a:off x="4740" y="2055"/>
              <a:ext cx="952" cy="1041"/>
            </a:xfrm>
            <a:prstGeom prst="flowChartMagneticDisk">
              <a:avLst/>
            </a:prstGeom>
            <a:gradFill rotWithShape="1">
              <a:gsLst>
                <a:gs pos="0">
                  <a:srgbClr val="993366">
                    <a:gamma/>
                    <a:tint val="57255"/>
                    <a:invGamma/>
                    <a:alpha val="49001"/>
                  </a:srgbClr>
                </a:gs>
                <a:gs pos="100000">
                  <a:srgbClr val="993366">
                    <a:alpha val="44000"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zh-TW" sz="1800">
                  <a:latin typeface="Arial" pitchFamily="34" charset="0"/>
                </a:rPr>
                <a:t>Multimedia</a:t>
              </a:r>
            </a:p>
            <a:p>
              <a:pPr algn="ctr"/>
              <a:r>
                <a:rPr lang="en-US" altLang="zh-TW" sz="1800">
                  <a:latin typeface="Arial" pitchFamily="34" charset="0"/>
                </a:rPr>
                <a:t>Network</a:t>
              </a:r>
            </a:p>
            <a:p>
              <a:pPr algn="ctr"/>
              <a:r>
                <a:rPr lang="en-US" altLang="zh-TW" sz="1800">
                  <a:latin typeface="Arial" pitchFamily="34" charset="0"/>
                </a:rPr>
                <a:t>Content</a:t>
              </a: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3841" y="2306"/>
              <a:ext cx="964" cy="49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zh-TW" sz="1800">
                  <a:latin typeface="Arial" pitchFamily="34" charset="0"/>
                </a:rPr>
                <a:t>Networks</a:t>
              </a:r>
            </a:p>
            <a:p>
              <a:endParaRPr lang="en-US" altLang="zh-TW" sz="2000">
                <a:latin typeface="Arial" pitchFamily="34" charset="0"/>
              </a:endParaRP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377" y="2372"/>
              <a:ext cx="540" cy="26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TW" sz="1800">
                  <a:latin typeface="Arial" pitchFamily="34" charset="0"/>
                </a:rPr>
                <a:t>Users</a:t>
              </a:r>
            </a:p>
          </p:txBody>
        </p:sp>
        <p:sp>
          <p:nvSpPr>
            <p:cNvPr id="13" name="AutoShape 12"/>
            <p:cNvSpPr>
              <a:spLocks noChangeArrowheads="1"/>
            </p:cNvSpPr>
            <p:nvPr/>
          </p:nvSpPr>
          <p:spPr bwMode="auto">
            <a:xfrm rot="-2569026">
              <a:off x="1485" y="1966"/>
              <a:ext cx="456" cy="119"/>
            </a:xfrm>
            <a:prstGeom prst="leftRightArrow">
              <a:avLst>
                <a:gd name="adj1" fmla="val 50000"/>
                <a:gd name="adj2" fmla="val 76639"/>
              </a:avLst>
            </a:prstGeom>
            <a:solidFill>
              <a:schemeClr val="bg1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4" name="AutoShape 13"/>
            <p:cNvSpPr>
              <a:spLocks noChangeArrowheads="1"/>
            </p:cNvSpPr>
            <p:nvPr/>
          </p:nvSpPr>
          <p:spPr bwMode="auto">
            <a:xfrm rot="2604987">
              <a:off x="1473" y="3046"/>
              <a:ext cx="456" cy="119"/>
            </a:xfrm>
            <a:prstGeom prst="leftRightArrow">
              <a:avLst>
                <a:gd name="adj1" fmla="val 50000"/>
                <a:gd name="adj2" fmla="val 76639"/>
              </a:avLst>
            </a:prstGeom>
            <a:solidFill>
              <a:schemeClr val="bg1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5" name="AutoShape 14"/>
            <p:cNvSpPr>
              <a:spLocks noChangeArrowheads="1"/>
            </p:cNvSpPr>
            <p:nvPr/>
          </p:nvSpPr>
          <p:spPr bwMode="auto">
            <a:xfrm>
              <a:off x="853" y="2438"/>
              <a:ext cx="259" cy="114"/>
            </a:xfrm>
            <a:prstGeom prst="leftRightArrow">
              <a:avLst>
                <a:gd name="adj1" fmla="val 50000"/>
                <a:gd name="adj2" fmla="val 45439"/>
              </a:avLst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 flipH="1">
              <a:off x="4275" y="2657"/>
              <a:ext cx="531" cy="10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4107" y="2555"/>
              <a:ext cx="408" cy="42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TW" sz="3200">
                  <a:latin typeface="Arial" pitchFamily="34" charset="0"/>
                </a:rPr>
                <a:t>˙</a:t>
              </a:r>
            </a:p>
          </p:txBody>
        </p:sp>
        <p:sp>
          <p:nvSpPr>
            <p:cNvPr id="18" name="AutoShape 17"/>
            <p:cNvSpPr>
              <a:spLocks noChangeArrowheads="1"/>
            </p:cNvSpPr>
            <p:nvPr/>
          </p:nvSpPr>
          <p:spPr bwMode="auto">
            <a:xfrm rot="-19005716">
              <a:off x="3536" y="1704"/>
              <a:ext cx="335" cy="122"/>
            </a:xfrm>
            <a:prstGeom prst="leftRightArrow">
              <a:avLst>
                <a:gd name="adj1" fmla="val 50000"/>
                <a:gd name="adj2" fmla="val 54918"/>
              </a:avLst>
            </a:prstGeom>
            <a:solidFill>
              <a:schemeClr val="bg1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9" name="AutoShape 18"/>
            <p:cNvSpPr>
              <a:spLocks noChangeArrowheads="1"/>
            </p:cNvSpPr>
            <p:nvPr/>
          </p:nvSpPr>
          <p:spPr bwMode="auto">
            <a:xfrm rot="-24222806">
              <a:off x="3539" y="3115"/>
              <a:ext cx="335" cy="122"/>
            </a:xfrm>
            <a:prstGeom prst="leftRightArrow">
              <a:avLst>
                <a:gd name="adj1" fmla="val 50000"/>
                <a:gd name="adj2" fmla="val 54918"/>
              </a:avLst>
            </a:prstGeom>
            <a:solidFill>
              <a:schemeClr val="bg1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>
              <a:off x="2699" y="2031"/>
              <a:ext cx="121" cy="824"/>
            </a:xfrm>
            <a:prstGeom prst="upDownArrow">
              <a:avLst>
                <a:gd name="adj1" fmla="val 50000"/>
                <a:gd name="adj2" fmla="val 124156"/>
              </a:avLst>
            </a:prstGeom>
            <a:solidFill>
              <a:schemeClr val="bg1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1" name="AutoShape 20"/>
            <p:cNvSpPr>
              <a:spLocks noChangeArrowheads="1"/>
            </p:cNvSpPr>
            <p:nvPr/>
          </p:nvSpPr>
          <p:spPr bwMode="auto">
            <a:xfrm>
              <a:off x="1917" y="2439"/>
              <a:ext cx="1839" cy="131"/>
            </a:xfrm>
            <a:prstGeom prst="leftRightArrow">
              <a:avLst>
                <a:gd name="adj1" fmla="val 50000"/>
                <a:gd name="adj2" fmla="val 280763"/>
              </a:avLst>
            </a:prstGeom>
            <a:solidFill>
              <a:schemeClr val="bg1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pic>
          <p:nvPicPr>
            <p:cNvPr id="22" name="Picture 21" descr="hierarchy"/>
            <p:cNvPicPr>
              <a:picLocks noChangeAspect="1" noChangeArrowheads="1"/>
            </p:cNvPicPr>
            <p:nvPr/>
          </p:nvPicPr>
          <p:blipFill>
            <a:blip r:embed="rId3">
              <a:lum bright="48000"/>
            </a:blip>
            <a:srcRect/>
            <a:stretch>
              <a:fillRect/>
            </a:stretch>
          </p:blipFill>
          <p:spPr bwMode="auto">
            <a:xfrm>
              <a:off x="3558" y="3533"/>
              <a:ext cx="867" cy="708"/>
            </a:xfrm>
            <a:prstGeom prst="rect">
              <a:avLst/>
            </a:prstGeom>
            <a:noFill/>
          </p:spPr>
        </p:pic>
        <p:pic>
          <p:nvPicPr>
            <p:cNvPr id="23" name="Picture 22" descr="Fig2_finalv2"/>
            <p:cNvPicPr>
              <a:picLocks noChangeAspect="1" noChangeArrowheads="1"/>
            </p:cNvPicPr>
            <p:nvPr/>
          </p:nvPicPr>
          <p:blipFill>
            <a:blip r:embed="rId4" cstate="print">
              <a:lum bright="-8000"/>
            </a:blip>
            <a:srcRect/>
            <a:stretch>
              <a:fillRect/>
            </a:stretch>
          </p:blipFill>
          <p:spPr bwMode="auto">
            <a:xfrm>
              <a:off x="1402" y="3653"/>
              <a:ext cx="698" cy="635"/>
            </a:xfrm>
            <a:prstGeom prst="rect">
              <a:avLst/>
            </a:prstGeom>
            <a:noFill/>
          </p:spPr>
        </p:pic>
        <p:pic>
          <p:nvPicPr>
            <p:cNvPr id="24" name="Picture 23" descr="translation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96" y="1102"/>
              <a:ext cx="681" cy="414"/>
            </a:xfrm>
            <a:prstGeom prst="rect">
              <a:avLst/>
            </a:prstGeom>
            <a:noFill/>
          </p:spPr>
        </p:pic>
        <p:pic>
          <p:nvPicPr>
            <p:cNvPr id="25" name="Picture 24" descr="tmm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292" y="1102"/>
              <a:ext cx="590" cy="458"/>
            </a:xfrm>
            <a:prstGeom prst="rect">
              <a:avLst/>
            </a:prstGeom>
            <a:noFill/>
          </p:spPr>
        </p:pic>
        <p:pic>
          <p:nvPicPr>
            <p:cNvPr id="26" name="Picture 25"/>
            <p:cNvPicPr>
              <a:picLocks noChangeAspect="1" noChangeArrowheads="1"/>
            </p:cNvPicPr>
            <p:nvPr/>
          </p:nvPicPr>
          <p:blipFill>
            <a:blip r:embed="rId7" cstate="print"/>
            <a:srcRect l="14081" r="10999" b="15599"/>
            <a:stretch>
              <a:fillRect/>
            </a:stretch>
          </p:blipFill>
          <p:spPr bwMode="auto">
            <a:xfrm>
              <a:off x="831" y="2999"/>
              <a:ext cx="640" cy="47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/>
            <p:cNvPicPr>
              <a:picLocks noChangeAspect="1" noChangeArrowheads="1"/>
            </p:cNvPicPr>
            <p:nvPr/>
          </p:nvPicPr>
          <p:blipFill>
            <a:blip r:embed="rId8"/>
            <a:srcRect r="46623" b="-751"/>
            <a:stretch>
              <a:fillRect/>
            </a:stretch>
          </p:blipFill>
          <p:spPr bwMode="auto">
            <a:xfrm>
              <a:off x="2767" y="3733"/>
              <a:ext cx="771" cy="35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</p:pic>
        <p:pic>
          <p:nvPicPr>
            <p:cNvPr id="28" name="Picture 28" descr="car"/>
            <p:cNvPicPr>
              <a:picLocks noChangeAspect="1" noChangeArrowheads="1"/>
            </p:cNvPicPr>
            <p:nvPr/>
          </p:nvPicPr>
          <p:blipFill>
            <a:blip r:embed="rId9" cstate="print"/>
            <a:srcRect l="934" t="14027" r="934" b="15430"/>
            <a:stretch>
              <a:fillRect/>
            </a:stretch>
          </p:blipFill>
          <p:spPr bwMode="auto">
            <a:xfrm>
              <a:off x="34" y="2624"/>
              <a:ext cx="664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31" descr="圖片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211" y="3688"/>
              <a:ext cx="515" cy="272"/>
            </a:xfrm>
            <a:prstGeom prst="rect">
              <a:avLst/>
            </a:prstGeom>
            <a:noFill/>
          </p:spPr>
        </p:pic>
        <p:pic>
          <p:nvPicPr>
            <p:cNvPr id="30" name="Picture 32" descr="圖片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199" y="3968"/>
              <a:ext cx="499" cy="247"/>
            </a:xfrm>
            <a:prstGeom prst="rect">
              <a:avLst/>
            </a:prstGeom>
            <a:noFill/>
          </p:spPr>
        </p:pic>
        <p:pic>
          <p:nvPicPr>
            <p:cNvPr id="31" name="Picture 33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802" y="1775"/>
              <a:ext cx="880" cy="235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</p:pic>
        <p:pic>
          <p:nvPicPr>
            <p:cNvPr id="32" name="Picture 34" descr="Fig2_finalv2"/>
            <p:cNvPicPr>
              <a:picLocks noChangeAspect="1" noChangeArrowheads="1"/>
            </p:cNvPicPr>
            <p:nvPr/>
          </p:nvPicPr>
          <p:blipFill>
            <a:blip r:embed="rId13" cstate="print">
              <a:lum bright="-8000"/>
            </a:blip>
            <a:srcRect l="31439" t="48682" r="49004" b="42058"/>
            <a:stretch>
              <a:fillRect/>
            </a:stretch>
          </p:blipFill>
          <p:spPr bwMode="auto">
            <a:xfrm>
              <a:off x="4836" y="1235"/>
              <a:ext cx="809" cy="495"/>
            </a:xfrm>
            <a:prstGeom prst="rect">
              <a:avLst/>
            </a:prstGeom>
            <a:noFill/>
          </p:spPr>
        </p:pic>
        <p:grpSp>
          <p:nvGrpSpPr>
            <p:cNvPr id="33" name="Group 36"/>
            <p:cNvGrpSpPr>
              <a:grpSpLocks/>
            </p:cNvGrpSpPr>
            <p:nvPr/>
          </p:nvGrpSpPr>
          <p:grpSpPr bwMode="auto">
            <a:xfrm>
              <a:off x="477" y="2000"/>
              <a:ext cx="207" cy="311"/>
              <a:chOff x="282" y="1107"/>
              <a:chExt cx="633" cy="1043"/>
            </a:xfrm>
          </p:grpSpPr>
          <p:pic>
            <p:nvPicPr>
              <p:cNvPr id="44" name="Picture 37" descr="PDA-1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 l="23460" t="6738" r="23877" b="6490"/>
              <a:stretch>
                <a:fillRect/>
              </a:stretch>
            </p:blipFill>
            <p:spPr bwMode="auto">
              <a:xfrm>
                <a:off x="282" y="1107"/>
                <a:ext cx="633" cy="1043"/>
              </a:xfrm>
              <a:prstGeom prst="rect">
                <a:avLst/>
              </a:prstGeom>
              <a:noFill/>
            </p:spPr>
          </p:pic>
          <p:pic>
            <p:nvPicPr>
              <p:cNvPr id="45" name="Picture 38" descr="PDA-log2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b="-1131"/>
              <a:stretch>
                <a:fillRect/>
              </a:stretch>
            </p:blipFill>
            <p:spPr bwMode="auto">
              <a:xfrm>
                <a:off x="361" y="1307"/>
                <a:ext cx="479" cy="632"/>
              </a:xfrm>
              <a:prstGeom prst="rect">
                <a:avLst/>
              </a:prstGeom>
              <a:noFill/>
            </p:spPr>
          </p:pic>
        </p:grpSp>
        <p:grpSp>
          <p:nvGrpSpPr>
            <p:cNvPr id="34" name="Group 39"/>
            <p:cNvGrpSpPr>
              <a:grpSpLocks/>
            </p:cNvGrpSpPr>
            <p:nvPr/>
          </p:nvGrpSpPr>
          <p:grpSpPr bwMode="auto">
            <a:xfrm>
              <a:off x="48" y="2120"/>
              <a:ext cx="319" cy="320"/>
              <a:chOff x="208" y="2798"/>
              <a:chExt cx="581" cy="586"/>
            </a:xfrm>
          </p:grpSpPr>
          <p:pic>
            <p:nvPicPr>
              <p:cNvPr id="42" name="Picture 40" descr="laptop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208" y="2798"/>
                <a:ext cx="581" cy="586"/>
              </a:xfrm>
              <a:prstGeom prst="rect">
                <a:avLst/>
              </a:prstGeom>
              <a:noFill/>
            </p:spPr>
          </p:pic>
          <p:pic>
            <p:nvPicPr>
              <p:cNvPr id="43" name="Picture 41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 rot="-519196">
                <a:off x="247" y="2838"/>
                <a:ext cx="347" cy="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35" name="Group 46"/>
            <p:cNvGrpSpPr>
              <a:grpSpLocks/>
            </p:cNvGrpSpPr>
            <p:nvPr/>
          </p:nvGrpSpPr>
          <p:grpSpPr bwMode="auto">
            <a:xfrm>
              <a:off x="252" y="2960"/>
              <a:ext cx="176" cy="290"/>
              <a:chOff x="220" y="3008"/>
              <a:chExt cx="393" cy="745"/>
            </a:xfrm>
          </p:grpSpPr>
          <p:pic>
            <p:nvPicPr>
              <p:cNvPr id="38" name="Picture 42" descr="phone_center14"/>
              <p:cNvPicPr>
                <a:picLocks noChangeAspect="1" noChangeArrowheads="1"/>
              </p:cNvPicPr>
              <p:nvPr/>
            </p:nvPicPr>
            <p:blipFill>
              <a:blip r:embed="rId18"/>
              <a:srcRect l="24583" r="20834" b="-3473"/>
              <a:stretch>
                <a:fillRect/>
              </a:stretch>
            </p:blipFill>
            <p:spPr bwMode="auto">
              <a:xfrm>
                <a:off x="220" y="3008"/>
                <a:ext cx="393" cy="745"/>
              </a:xfrm>
              <a:prstGeom prst="rect">
                <a:avLst/>
              </a:prstGeom>
              <a:noFill/>
            </p:spPr>
          </p:pic>
          <p:grpSp>
            <p:nvGrpSpPr>
              <p:cNvPr id="39" name="Group 43"/>
              <p:cNvGrpSpPr>
                <a:grpSpLocks/>
              </p:cNvGrpSpPr>
              <p:nvPr/>
            </p:nvGrpSpPr>
            <p:grpSpPr bwMode="auto">
              <a:xfrm>
                <a:off x="292" y="3240"/>
                <a:ext cx="219" cy="305"/>
                <a:chOff x="2829" y="2315"/>
                <a:chExt cx="1018" cy="1219"/>
              </a:xfrm>
            </p:grpSpPr>
            <p:pic>
              <p:nvPicPr>
                <p:cNvPr id="40" name="Picture 44"/>
                <p:cNvPicPr>
                  <a:picLocks noChangeAspect="1" noChangeArrowheads="1"/>
                </p:cNvPicPr>
                <p:nvPr/>
              </p:nvPicPr>
              <p:blipFill>
                <a:blip r:embed="rId19" cstate="print"/>
                <a:srcRect/>
                <a:stretch>
                  <a:fillRect/>
                </a:stretch>
              </p:blipFill>
              <p:spPr bwMode="auto">
                <a:xfrm>
                  <a:off x="2829" y="2315"/>
                  <a:ext cx="1018" cy="12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1" name="Picture 45"/>
                <p:cNvPicPr>
                  <a:picLocks noChangeAspect="1" noChangeArrowheads="1"/>
                </p:cNvPicPr>
                <p:nvPr/>
              </p:nvPicPr>
              <p:blipFill>
                <a:blip r:embed="rId20" cstate="print"/>
                <a:srcRect l="656"/>
                <a:stretch>
                  <a:fillRect/>
                </a:stretch>
              </p:blipFill>
              <p:spPr bwMode="auto">
                <a:xfrm>
                  <a:off x="2848" y="2817"/>
                  <a:ext cx="921" cy="5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</p:grpSp>
        <p:sp>
          <p:nvSpPr>
            <p:cNvPr id="36" name="Text Box 47"/>
            <p:cNvSpPr txBox="1">
              <a:spLocks noChangeArrowheads="1"/>
            </p:cNvSpPr>
            <p:nvPr/>
          </p:nvSpPr>
          <p:spPr bwMode="auto">
            <a:xfrm>
              <a:off x="38" y="3690"/>
              <a:ext cx="885" cy="427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600" b="1">
                  <a:solidFill>
                    <a:srgbClr val="0000FF"/>
                  </a:solidFill>
                  <a:latin typeface="Arial" pitchFamily="34" charset="0"/>
                </a:rPr>
                <a:t>Multimodal</a:t>
              </a:r>
              <a:endParaRPr lang="en-US" altLang="zh-TW" sz="1600" b="1">
                <a:solidFill>
                  <a:srgbClr val="0000FF"/>
                </a:solidFill>
                <a:latin typeface="Arial" pitchFamily="34" charset="0"/>
              </a:endParaRPr>
            </a:p>
            <a:p>
              <a:pPr algn="ctr"/>
              <a:r>
                <a:rPr lang="en-US" altLang="en-US" sz="1600" b="1">
                  <a:solidFill>
                    <a:srgbClr val="0000FF"/>
                  </a:solidFill>
                  <a:latin typeface="Arial" pitchFamily="34" charset="0"/>
                </a:rPr>
                <a:t> Interaction</a:t>
              </a:r>
              <a:endParaRPr lang="en-US" altLang="zh-TW" sz="1600" b="1">
                <a:solidFill>
                  <a:srgbClr val="0000FF"/>
                </a:solidFill>
                <a:latin typeface="Arial" pitchFamily="34" charset="0"/>
              </a:endParaRPr>
            </a:p>
          </p:txBody>
        </p:sp>
        <p:sp>
          <p:nvSpPr>
            <p:cNvPr id="37" name="Text Box 48"/>
            <p:cNvSpPr txBox="1">
              <a:spLocks noChangeArrowheads="1"/>
            </p:cNvSpPr>
            <p:nvPr/>
          </p:nvSpPr>
          <p:spPr bwMode="auto">
            <a:xfrm>
              <a:off x="4406" y="3705"/>
              <a:ext cx="1431" cy="427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600" b="1">
                  <a:solidFill>
                    <a:srgbClr val="0000FF"/>
                  </a:solidFill>
                  <a:latin typeface="Arial" pitchFamily="34" charset="0"/>
                </a:rPr>
                <a:t>Multimedia Content</a:t>
              </a:r>
            </a:p>
            <a:p>
              <a:pPr algn="ctr"/>
              <a:r>
                <a:rPr lang="en-US" altLang="zh-TW" sz="1600" b="1">
                  <a:solidFill>
                    <a:srgbClr val="0000FF"/>
                  </a:solidFill>
                  <a:latin typeface="Arial" pitchFamily="34" charset="0"/>
                </a:rPr>
                <a:t> Processing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MAVIS uses speech recognition technology to index spoken content of recorded conversations, like meetings, conference calls, voice mails, lectures, Internet videos 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85720" y="142852"/>
            <a:ext cx="8858280" cy="1071570"/>
          </a:xfrm>
        </p:spPr>
        <p:txBody>
          <a:bodyPr/>
          <a:lstStyle/>
          <a:p>
            <a:r>
              <a:rPr lang="en-US" altLang="zh-TW" dirty="0" smtClean="0"/>
              <a:t>Microsoft Research Audio Video Indexing System (MAVIS)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802014" y="6455880"/>
            <a:ext cx="4679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hlinkClick r:id="rId2"/>
              </a:rPr>
              <a:t>http://</a:t>
            </a:r>
            <a:r>
              <a:rPr lang="en-US" altLang="zh-TW" sz="1600" dirty="0" smtClean="0">
                <a:hlinkClick r:id="rId2"/>
              </a:rPr>
              <a:t>research.microsoft.com/en-us/projects/mavis</a:t>
            </a:r>
            <a:r>
              <a:rPr lang="en-US" altLang="zh-TW" dirty="0" smtClean="0">
                <a:hlinkClick r:id="rId2"/>
              </a:rPr>
              <a:t>/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5" name="圖片 4" descr="MAVI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04" y="2571744"/>
            <a:ext cx="5786478" cy="3768267"/>
          </a:xfrm>
          <a:prstGeom prst="rect">
            <a:avLst/>
          </a:prstGeom>
        </p:spPr>
      </p:pic>
      <p:sp>
        <p:nvSpPr>
          <p:cNvPr id="6" name="AutoShape 6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10613" y="6073775"/>
            <a:ext cx="395287" cy="288925"/>
          </a:xfrm>
          <a:prstGeom prst="actionButtonBackPrevious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Retrieval and browsing of </a:t>
            </a:r>
            <a:r>
              <a:rPr lang="en-US" altLang="en-US" dirty="0" smtClean="0"/>
              <a:t>academic</a:t>
            </a:r>
            <a:r>
              <a:rPr lang="en-US" altLang="zh-TW" dirty="0" smtClean="0"/>
              <a:t> lectures of various categories </a:t>
            </a: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MIT Lecture Browser</a:t>
            </a:r>
            <a:endParaRPr lang="zh-TW" alt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 l="3610" t="16257" r="27988" b="7854"/>
          <a:stretch>
            <a:fillRect/>
          </a:stretch>
        </p:blipFill>
        <p:spPr bwMode="auto">
          <a:xfrm>
            <a:off x="1428728" y="2214554"/>
            <a:ext cx="6357982" cy="41137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5" name="AutoShape 6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10613" y="6073775"/>
            <a:ext cx="395287" cy="288925"/>
          </a:xfrm>
          <a:prstGeom prst="actionButtonBackPrevious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116013" y="6510338"/>
            <a:ext cx="3219449" cy="5869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altLang="zh-TW" sz="1400" dirty="0" smtClean="0">
                <a:solidFill>
                  <a:srgbClr val="006600"/>
                </a:solidFill>
                <a:hlinkClick r:id="rId4"/>
              </a:rPr>
              <a:t>http</a:t>
            </a:r>
            <a:r>
              <a:rPr lang="en-US" altLang="zh-TW" sz="1400" dirty="0">
                <a:solidFill>
                  <a:srgbClr val="006600"/>
                </a:solidFill>
                <a:hlinkClick r:id="rId4"/>
              </a:rPr>
              <a:t>://</a:t>
            </a:r>
            <a:r>
              <a:rPr lang="en-US" altLang="zh-TW" sz="1600" dirty="0" smtClean="0">
                <a:solidFill>
                  <a:srgbClr val="006600"/>
                </a:solidFill>
                <a:hlinkClick r:id="rId4"/>
              </a:rPr>
              <a:t>web.sls.csail.mit.edu/lectures</a:t>
            </a:r>
            <a:endParaRPr lang="en-US" altLang="zh-TW" sz="1600" dirty="0" smtClean="0">
              <a:solidFill>
                <a:srgbClr val="006600"/>
              </a:solidFill>
            </a:endParaRPr>
          </a:p>
          <a:p>
            <a:endParaRPr lang="en-US" altLang="zh-TW" sz="16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pPr lvl="1"/>
            <a:r>
              <a:rPr lang="en-US" altLang="zh-TW" dirty="0" smtClean="0"/>
              <a:t>CSR: Customer Service Representative </a:t>
            </a:r>
          </a:p>
          <a:p>
            <a:pPr lvl="1"/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NTT Speech Communication Technology </a:t>
            </a:r>
            <a:br>
              <a:rPr lang="en-US" altLang="zh-TW" dirty="0" smtClean="0"/>
            </a:br>
            <a:r>
              <a:rPr lang="en-US" altLang="zh-TW" dirty="0" smtClean="0"/>
              <a:t>for Contact Centers</a:t>
            </a:r>
            <a:endParaRPr lang="zh-TW" alt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785926"/>
            <a:ext cx="8374062" cy="3973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5" name="AutoShape 6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10613" y="6073775"/>
            <a:ext cx="395287" cy="288925"/>
          </a:xfrm>
          <a:prstGeom prst="actionButtonBackPrevious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An experimental Web-based tool from HP Labs that used voice-recognition to create </a:t>
            </a:r>
            <a:r>
              <a:rPr lang="en-US" altLang="zh-TW" dirty="0" err="1" smtClean="0"/>
              <a:t>seachable</a:t>
            </a:r>
            <a:r>
              <a:rPr lang="en-US" altLang="zh-TW" dirty="0" smtClean="0"/>
              <a:t> keyword transcripts from thousands of hours of audio content </a:t>
            </a:r>
            <a:endParaRPr lang="en-US" altLang="zh-TW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i="1" dirty="0" err="1" smtClean="0"/>
              <a:t>SpeechBot</a:t>
            </a:r>
            <a:r>
              <a:rPr lang="en-US" altLang="zh-TW" dirty="0" smtClean="0"/>
              <a:t> Audio/Video Search System at HP Labs</a:t>
            </a:r>
            <a:endParaRPr lang="zh-TW" alt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571744"/>
            <a:ext cx="5929354" cy="3721096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</p:pic>
      <p:sp>
        <p:nvSpPr>
          <p:cNvPr id="5" name="AutoShape 6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10613" y="6073775"/>
            <a:ext cx="395287" cy="288925"/>
          </a:xfrm>
          <a:prstGeom prst="actionButtonBackPrevious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Some Prototype Systems Developed in Taiwan</a:t>
            </a:r>
            <a:endParaRPr lang="zh-TW" altLang="en-US" dirty="0"/>
          </a:p>
        </p:txBody>
      </p:sp>
      <p:pic>
        <p:nvPicPr>
          <p:cNvPr id="4" name="Picture 5" descr="Fig2_finalv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071678"/>
            <a:ext cx="4392612" cy="4216400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357158" y="1428736"/>
            <a:ext cx="4714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rgbClr val="0000CC"/>
                </a:solidFill>
              </a:rPr>
              <a:t>NTU Broadcast News Retrieval and Browsing System (Prof. Lin-</a:t>
            </a:r>
            <a:r>
              <a:rPr lang="en-US" altLang="zh-TW" sz="1600" dirty="0" err="1" smtClean="0">
                <a:solidFill>
                  <a:srgbClr val="0000CC"/>
                </a:solidFill>
              </a:rPr>
              <a:t>shan</a:t>
            </a:r>
            <a:r>
              <a:rPr lang="en-US" altLang="zh-TW" sz="1600" dirty="0" smtClean="0">
                <a:solidFill>
                  <a:srgbClr val="0000CC"/>
                </a:solidFill>
              </a:rPr>
              <a:t> </a:t>
            </a:r>
            <a:r>
              <a:rPr lang="en-US" altLang="zh-TW" sz="1600" dirty="0" err="1" smtClean="0">
                <a:solidFill>
                  <a:srgbClr val="0000CC"/>
                </a:solidFill>
              </a:rPr>
              <a:t>Leee</a:t>
            </a:r>
            <a:r>
              <a:rPr lang="en-US" altLang="zh-TW" sz="1600" dirty="0" smtClean="0">
                <a:solidFill>
                  <a:srgbClr val="0000CC"/>
                </a:solidFill>
              </a:rPr>
              <a:t>), 2004~</a:t>
            </a:r>
          </a:p>
          <a:p>
            <a:endParaRPr lang="zh-TW" altLang="en-US" sz="1600" dirty="0">
              <a:solidFill>
                <a:srgbClr val="0000CC"/>
              </a:solidFill>
            </a:endParaRPr>
          </a:p>
        </p:txBody>
      </p:sp>
      <p:pic>
        <p:nvPicPr>
          <p:cNvPr id="6" name="Picture 4" descr="PDA-log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2000240"/>
            <a:ext cx="2214578" cy="2799160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5151885" y="1425388"/>
            <a:ext cx="3929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rgbClr val="0000CC"/>
                </a:solidFill>
              </a:rPr>
              <a:t>NTNU PDA Broadcast News Retrieval System  (Dr. Berlin Chen), 2003~2004</a:t>
            </a:r>
          </a:p>
          <a:p>
            <a:endParaRPr lang="zh-TW" altLang="en-US" sz="1600" dirty="0">
              <a:solidFill>
                <a:srgbClr val="0000CC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14348" y="6500834"/>
            <a:ext cx="10001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>
                <a:solidFill>
                  <a:srgbClr val="006600"/>
                </a:solidFill>
              </a:rPr>
              <a:t>Lin-</a:t>
            </a:r>
            <a:r>
              <a:rPr lang="en-US" altLang="zh-TW" sz="1200" dirty="0" err="1" smtClean="0">
                <a:solidFill>
                  <a:srgbClr val="006600"/>
                </a:solidFill>
              </a:rPr>
              <a:t>shan</a:t>
            </a:r>
            <a:r>
              <a:rPr lang="en-US" altLang="zh-TW" sz="1200" dirty="0" smtClean="0">
                <a:solidFill>
                  <a:srgbClr val="006600"/>
                </a:solidFill>
              </a:rPr>
              <a:t> Lee and Berlin Chen, “Spoken document understanding and organization,”  IEEE Signal Processing Magazine, 2005.</a:t>
            </a:r>
            <a:endParaRPr lang="zh-TW" altLang="en-US" sz="1200" dirty="0">
              <a:solidFill>
                <a:srgbClr val="006600"/>
              </a:solidFill>
            </a:endParaRPr>
          </a:p>
        </p:txBody>
      </p:sp>
      <p:sp>
        <p:nvSpPr>
          <p:cNvPr id="9" name="AutoShape 6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10613" y="6073775"/>
            <a:ext cx="395287" cy="288925"/>
          </a:xfrm>
          <a:prstGeom prst="actionButtonBackPrevious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Actual Term Weighted Value (ATWV) is a metric defined in the NIST Spoken Detection (STD) 2006 evaluation plan</a:t>
            </a: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Appendix A: Actual Term Weighted Value (2/2)</a:t>
            </a:r>
            <a:endParaRPr lang="zh-TW" altLang="en-US" dirty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928662" y="2285992"/>
          <a:ext cx="6643734" cy="3879866"/>
        </p:xfrm>
        <a:graphic>
          <a:graphicData uri="http://schemas.openxmlformats.org/presentationml/2006/ole">
            <p:oleObj spid="_x0000_s1026" name="方程式" r:id="rId3" imgW="5067000" imgH="3022560" progId="Equation.3">
              <p:embed/>
            </p:oleObj>
          </a:graphicData>
        </a:graphic>
      </p:graphicFrame>
      <p:sp>
        <p:nvSpPr>
          <p:cNvPr id="5" name="AutoShape 6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10613" y="6073775"/>
            <a:ext cx="395287" cy="288925"/>
          </a:xfrm>
          <a:prstGeom prst="actionButtonBackPrevious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>
          <a:xfrm>
            <a:off x="285720" y="1357298"/>
            <a:ext cx="8572592" cy="5214974"/>
          </a:xfrm>
        </p:spPr>
        <p:txBody>
          <a:bodyPr/>
          <a:lstStyle/>
          <a:p>
            <a:r>
              <a:rPr lang="en-US" altLang="zh-TW" dirty="0" smtClean="0"/>
              <a:t>Average Precision at Seen Relevant Documents</a:t>
            </a:r>
          </a:p>
          <a:p>
            <a:pPr lvl="1"/>
            <a:r>
              <a:rPr lang="en-US" altLang="zh-TW" dirty="0" smtClean="0"/>
              <a:t>A single value summary of the ranking by averaging the precision figures obtained after each new relevant doc is observed</a:t>
            </a:r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endParaRPr lang="en-US" altLang="zh-TW" sz="4000" dirty="0" smtClean="0"/>
          </a:p>
          <a:p>
            <a:pPr lvl="1"/>
            <a:endParaRPr lang="en-US" altLang="zh-TW" dirty="0" smtClean="0"/>
          </a:p>
          <a:p>
            <a:pPr lvl="1"/>
            <a:r>
              <a:rPr lang="en-US" altLang="zh-TW" dirty="0" smtClean="0"/>
              <a:t>It favors systems which retrieve relevant docs quickly (early in   </a:t>
            </a:r>
            <a:br>
              <a:rPr lang="en-US" altLang="zh-TW" dirty="0" smtClean="0"/>
            </a:br>
            <a:r>
              <a:rPr lang="en-US" altLang="zh-TW" dirty="0" smtClean="0"/>
              <a:t>    the ranking)</a:t>
            </a:r>
          </a:p>
          <a:p>
            <a:pPr lvl="1"/>
            <a:r>
              <a:rPr lang="en-US" altLang="zh-TW" dirty="0" smtClean="0"/>
              <a:t>But when doc cutoff levels were used</a:t>
            </a:r>
          </a:p>
          <a:p>
            <a:pPr lvl="2"/>
            <a:r>
              <a:rPr lang="en-US" altLang="zh-TW" sz="2000" dirty="0" smtClean="0"/>
              <a:t>An algorithm might present a good average precision at seen relevant docs but have a poor performance in terms of overall recall</a:t>
            </a: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85720" y="142852"/>
            <a:ext cx="8643998" cy="1071570"/>
          </a:xfrm>
        </p:spPr>
        <p:txBody>
          <a:bodyPr/>
          <a:lstStyle/>
          <a:p>
            <a:r>
              <a:rPr lang="en-US" altLang="zh-TW" dirty="0" smtClean="0"/>
              <a:t>Appendix A: Mean Average Precision (</a:t>
            </a:r>
            <a:r>
              <a:rPr lang="en-US" altLang="zh-TW" i="1" dirty="0" err="1" smtClean="0"/>
              <a:t>m</a:t>
            </a:r>
            <a:r>
              <a:rPr lang="en-US" altLang="zh-TW" dirty="0" err="1" smtClean="0"/>
              <a:t>AP</a:t>
            </a:r>
            <a:r>
              <a:rPr lang="en-US" altLang="zh-TW" dirty="0" smtClean="0"/>
              <a:t>) (1/2)</a:t>
            </a:r>
            <a:endParaRPr lang="zh-TW" altLang="en-US" dirty="0"/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1071538" y="2571744"/>
            <a:ext cx="7559675" cy="1871662"/>
            <a:chOff x="703" y="1605"/>
            <a:chExt cx="4762" cy="1179"/>
          </a:xfrm>
        </p:grpSpPr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750" y="1614"/>
              <a:ext cx="4536" cy="1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zh-TW" sz="2000">
                  <a:latin typeface="Arial" charset="0"/>
                </a:rPr>
                <a:t>     1. </a:t>
              </a:r>
              <a:r>
                <a:rPr lang="en-US" altLang="zh-TW" sz="2000" i="1">
                  <a:latin typeface="Arial" charset="0"/>
                </a:rPr>
                <a:t>d</a:t>
              </a:r>
              <a:r>
                <a:rPr lang="en-US" altLang="zh-TW" sz="2000" i="1" baseline="-25000">
                  <a:latin typeface="Arial" charset="0"/>
                </a:rPr>
                <a:t>123 </a:t>
              </a:r>
              <a:r>
                <a:rPr lang="en-US" altLang="zh-TW" sz="2000">
                  <a:solidFill>
                    <a:srgbClr val="FF0000"/>
                  </a:solidFill>
                  <a:latin typeface="Arial" charset="0"/>
                  <a:sym typeface="Symbol" pitchFamily="18" charset="2"/>
                </a:rPr>
                <a:t></a:t>
              </a:r>
              <a:r>
                <a:rPr lang="en-US" altLang="zh-TW" sz="2000">
                  <a:latin typeface="Arial" charset="0"/>
                </a:rPr>
                <a:t>	              6. </a:t>
              </a:r>
              <a:r>
                <a:rPr lang="en-US" altLang="zh-TW" sz="2000" i="1">
                  <a:latin typeface="Arial" charset="0"/>
                </a:rPr>
                <a:t>d</a:t>
              </a:r>
              <a:r>
                <a:rPr lang="en-US" altLang="zh-TW" sz="2000" i="1" baseline="-25000">
                  <a:latin typeface="Arial" charset="0"/>
                </a:rPr>
                <a:t>9 </a:t>
              </a:r>
              <a:r>
                <a:rPr lang="en-US" altLang="zh-TW" sz="2000">
                  <a:solidFill>
                    <a:srgbClr val="FF0000"/>
                  </a:solidFill>
                  <a:latin typeface="Arial" charset="0"/>
                  <a:sym typeface="Symbol" pitchFamily="18" charset="2"/>
                </a:rPr>
                <a:t></a:t>
              </a:r>
              <a:r>
                <a:rPr lang="en-US" altLang="zh-TW" sz="2000">
                  <a:latin typeface="Arial" charset="0"/>
                  <a:sym typeface="Symbol" pitchFamily="18" charset="2"/>
                </a:rPr>
                <a:t> </a:t>
              </a:r>
              <a:r>
                <a:rPr lang="en-US" altLang="zh-TW" sz="2000">
                  <a:latin typeface="Arial" charset="0"/>
                </a:rPr>
                <a:t>                           11. </a:t>
              </a:r>
              <a:r>
                <a:rPr lang="en-US" altLang="zh-TW" sz="2000" i="1">
                  <a:latin typeface="Arial" charset="0"/>
                </a:rPr>
                <a:t>d</a:t>
              </a:r>
              <a:r>
                <a:rPr lang="en-US" altLang="zh-TW" sz="2000" i="1" baseline="-25000">
                  <a:latin typeface="Arial" charset="0"/>
                </a:rPr>
                <a:t>38</a:t>
              </a:r>
              <a:r>
                <a:rPr lang="en-US" altLang="zh-TW" sz="2000">
                  <a:latin typeface="Arial" charset="0"/>
                </a:rPr>
                <a:t/>
              </a:r>
              <a:br>
                <a:rPr lang="en-US" altLang="zh-TW" sz="2000">
                  <a:latin typeface="Arial" charset="0"/>
                </a:rPr>
              </a:br>
              <a:r>
                <a:rPr lang="en-US" altLang="zh-TW" sz="2000">
                  <a:latin typeface="Arial" charset="0"/>
                </a:rPr>
                <a:t>2. </a:t>
              </a:r>
              <a:r>
                <a:rPr lang="en-US" altLang="zh-TW" sz="2000" i="1">
                  <a:latin typeface="Arial" charset="0"/>
                </a:rPr>
                <a:t>d</a:t>
              </a:r>
              <a:r>
                <a:rPr lang="en-US" altLang="zh-TW" sz="2000" i="1" baseline="-25000">
                  <a:latin typeface="Arial" charset="0"/>
                </a:rPr>
                <a:t>84</a:t>
              </a:r>
              <a:r>
                <a:rPr lang="en-US" altLang="zh-TW" sz="2000">
                  <a:latin typeface="Arial" charset="0"/>
                </a:rPr>
                <a:t>	              7. </a:t>
              </a:r>
              <a:r>
                <a:rPr lang="en-US" altLang="zh-TW" sz="2000" i="1">
                  <a:latin typeface="Arial" charset="0"/>
                </a:rPr>
                <a:t>d</a:t>
              </a:r>
              <a:r>
                <a:rPr lang="en-US" altLang="zh-TW" sz="2000" i="1" baseline="-25000">
                  <a:latin typeface="Arial" charset="0"/>
                </a:rPr>
                <a:t>511</a:t>
              </a:r>
              <a:r>
                <a:rPr lang="en-US" altLang="zh-TW" sz="2000" i="1">
                  <a:latin typeface="Arial" charset="0"/>
                </a:rPr>
                <a:t> </a:t>
              </a:r>
              <a:r>
                <a:rPr lang="en-US" altLang="zh-TW" sz="2000">
                  <a:latin typeface="Arial" charset="0"/>
                </a:rPr>
                <a:t>                           12. </a:t>
              </a:r>
              <a:r>
                <a:rPr lang="en-US" altLang="zh-TW" sz="2000" i="1">
                  <a:latin typeface="Arial" charset="0"/>
                </a:rPr>
                <a:t>d</a:t>
              </a:r>
              <a:r>
                <a:rPr lang="en-US" altLang="zh-TW" sz="2000" i="1" baseline="-25000">
                  <a:latin typeface="Arial" charset="0"/>
                </a:rPr>
                <a:t>48</a:t>
              </a:r>
              <a:r>
                <a:rPr lang="en-US" altLang="zh-TW" sz="2000">
                  <a:latin typeface="Arial" charset="0"/>
                </a:rPr>
                <a:t/>
              </a:r>
              <a:br>
                <a:rPr lang="en-US" altLang="zh-TW" sz="2000">
                  <a:latin typeface="Arial" charset="0"/>
                </a:rPr>
              </a:br>
              <a:r>
                <a:rPr lang="en-US" altLang="zh-TW" sz="2000">
                  <a:latin typeface="Arial" charset="0"/>
                </a:rPr>
                <a:t>3. </a:t>
              </a:r>
              <a:r>
                <a:rPr lang="en-US" altLang="zh-TW" sz="2000" i="1">
                  <a:latin typeface="Arial" charset="0"/>
                </a:rPr>
                <a:t>d</a:t>
              </a:r>
              <a:r>
                <a:rPr lang="en-US" altLang="zh-TW" sz="2000" i="1" baseline="-25000">
                  <a:latin typeface="Arial" charset="0"/>
                </a:rPr>
                <a:t>56</a:t>
              </a:r>
              <a:r>
                <a:rPr lang="en-US" altLang="zh-TW" sz="2000">
                  <a:latin typeface="Arial" charset="0"/>
                </a:rPr>
                <a:t> </a:t>
              </a:r>
              <a:r>
                <a:rPr lang="en-US" altLang="zh-TW" sz="2000">
                  <a:solidFill>
                    <a:srgbClr val="FF0000"/>
                  </a:solidFill>
                  <a:latin typeface="Arial" charset="0"/>
                  <a:sym typeface="Symbol" pitchFamily="18" charset="2"/>
                </a:rPr>
                <a:t></a:t>
              </a:r>
              <a:r>
                <a:rPr lang="en-US" altLang="zh-TW" sz="2000">
                  <a:latin typeface="Arial" charset="0"/>
                </a:rPr>
                <a:t>	              8. </a:t>
              </a:r>
              <a:r>
                <a:rPr lang="en-US" altLang="zh-TW" sz="2000" i="1">
                  <a:latin typeface="Arial" charset="0"/>
                </a:rPr>
                <a:t>d</a:t>
              </a:r>
              <a:r>
                <a:rPr lang="en-US" altLang="zh-TW" sz="2000" i="1" baseline="-25000">
                  <a:latin typeface="Arial" charset="0"/>
                </a:rPr>
                <a:t>129</a:t>
              </a:r>
              <a:r>
                <a:rPr lang="en-US" altLang="zh-TW" sz="2000" i="1">
                  <a:latin typeface="Arial" charset="0"/>
                </a:rPr>
                <a:t>         </a:t>
              </a:r>
              <a:r>
                <a:rPr lang="en-US" altLang="zh-TW" sz="2000">
                  <a:latin typeface="Arial" charset="0"/>
                </a:rPr>
                <a:t>                   13. </a:t>
              </a:r>
              <a:r>
                <a:rPr lang="en-US" altLang="zh-TW" sz="2000" i="1">
                  <a:latin typeface="Arial" charset="0"/>
                </a:rPr>
                <a:t>d</a:t>
              </a:r>
              <a:r>
                <a:rPr lang="en-US" altLang="zh-TW" sz="2000" i="1" baseline="-25000">
                  <a:latin typeface="Arial" charset="0"/>
                </a:rPr>
                <a:t>250</a:t>
              </a:r>
              <a:r>
                <a:rPr lang="en-US" altLang="zh-TW" sz="2000" i="1">
                  <a:latin typeface="Arial" charset="0"/>
                </a:rPr>
                <a:t/>
              </a:r>
              <a:br>
                <a:rPr lang="en-US" altLang="zh-TW" sz="2000" i="1">
                  <a:latin typeface="Arial" charset="0"/>
                </a:rPr>
              </a:br>
              <a:r>
                <a:rPr lang="en-US" altLang="zh-TW" sz="2000">
                  <a:latin typeface="Arial" charset="0"/>
                </a:rPr>
                <a:t>4. </a:t>
              </a:r>
              <a:r>
                <a:rPr lang="en-US" altLang="zh-TW" sz="2000" i="1">
                  <a:latin typeface="Arial" charset="0"/>
                </a:rPr>
                <a:t>d</a:t>
              </a:r>
              <a:r>
                <a:rPr lang="en-US" altLang="zh-TW" sz="2000" i="1" baseline="-25000">
                  <a:latin typeface="Arial" charset="0"/>
                </a:rPr>
                <a:t>6</a:t>
              </a:r>
              <a:r>
                <a:rPr lang="en-US" altLang="zh-TW" sz="2000" i="1">
                  <a:latin typeface="Arial" charset="0"/>
                </a:rPr>
                <a:t>	</a:t>
              </a:r>
              <a:r>
                <a:rPr lang="en-US" altLang="zh-TW" sz="2000">
                  <a:latin typeface="Arial" charset="0"/>
                </a:rPr>
                <a:t>	              9. </a:t>
              </a:r>
              <a:r>
                <a:rPr lang="en-US" altLang="zh-TW" sz="2000" i="1">
                  <a:latin typeface="Arial" charset="0"/>
                </a:rPr>
                <a:t>d</a:t>
              </a:r>
              <a:r>
                <a:rPr lang="en-US" altLang="zh-TW" sz="2000" i="1" baseline="-25000">
                  <a:latin typeface="Arial" charset="0"/>
                </a:rPr>
                <a:t>187</a:t>
              </a:r>
              <a:r>
                <a:rPr lang="en-US" altLang="zh-TW" sz="2000" i="1">
                  <a:latin typeface="Arial" charset="0"/>
                </a:rPr>
                <a:t>	</a:t>
              </a:r>
              <a:r>
                <a:rPr lang="en-US" altLang="zh-TW" sz="2000">
                  <a:latin typeface="Arial" charset="0"/>
                </a:rPr>
                <a:t>                          14. </a:t>
              </a:r>
              <a:r>
                <a:rPr lang="en-US" altLang="zh-TW" sz="2000" i="1">
                  <a:latin typeface="Arial" charset="0"/>
                </a:rPr>
                <a:t>d</a:t>
              </a:r>
              <a:r>
                <a:rPr lang="en-US" altLang="zh-TW" sz="2000" i="1" baseline="-25000">
                  <a:latin typeface="Arial" charset="0"/>
                </a:rPr>
                <a:t>113</a:t>
              </a:r>
              <a:r>
                <a:rPr lang="en-US" altLang="zh-TW" sz="2000">
                  <a:latin typeface="Arial" charset="0"/>
                </a:rPr>
                <a:t/>
              </a:r>
              <a:br>
                <a:rPr lang="en-US" altLang="zh-TW" sz="2000">
                  <a:latin typeface="Arial" charset="0"/>
                </a:rPr>
              </a:br>
              <a:r>
                <a:rPr lang="en-US" altLang="zh-TW" sz="2000">
                  <a:latin typeface="Arial" charset="0"/>
                </a:rPr>
                <a:t>5. </a:t>
              </a:r>
              <a:r>
                <a:rPr lang="en-US" altLang="zh-TW" sz="2000" i="1">
                  <a:latin typeface="Arial" charset="0"/>
                </a:rPr>
                <a:t>d</a:t>
              </a:r>
              <a:r>
                <a:rPr lang="en-US" altLang="zh-TW" sz="2000" i="1" baseline="-25000">
                  <a:latin typeface="Arial" charset="0"/>
                </a:rPr>
                <a:t>8</a:t>
              </a:r>
              <a:r>
                <a:rPr lang="en-US" altLang="zh-TW" sz="2000" i="1">
                  <a:latin typeface="Arial" charset="0"/>
                </a:rPr>
                <a:t> </a:t>
              </a:r>
              <a:r>
                <a:rPr lang="en-US" altLang="zh-TW" sz="2000">
                  <a:latin typeface="Arial" charset="0"/>
                </a:rPr>
                <a:t>                          10. </a:t>
              </a:r>
              <a:r>
                <a:rPr lang="en-US" altLang="zh-TW" sz="2000" i="1">
                  <a:latin typeface="Arial" charset="0"/>
                </a:rPr>
                <a:t>d</a:t>
              </a:r>
              <a:r>
                <a:rPr lang="en-US" altLang="zh-TW" sz="2000" i="1" baseline="-25000">
                  <a:latin typeface="Arial" charset="0"/>
                </a:rPr>
                <a:t>25</a:t>
              </a:r>
              <a:r>
                <a:rPr lang="en-US" altLang="zh-TW" sz="2000">
                  <a:latin typeface="Arial" charset="0"/>
                </a:rPr>
                <a:t>  </a:t>
              </a:r>
              <a:r>
                <a:rPr lang="en-US" altLang="zh-TW" sz="2000">
                  <a:solidFill>
                    <a:srgbClr val="FF0000"/>
                  </a:solidFill>
                  <a:latin typeface="Arial" charset="0"/>
                  <a:sym typeface="Symbol" pitchFamily="18" charset="2"/>
                </a:rPr>
                <a:t></a:t>
              </a:r>
              <a:r>
                <a:rPr lang="en-US" altLang="zh-TW" sz="2000">
                  <a:latin typeface="Arial" charset="0"/>
                </a:rPr>
                <a:t>                         15. </a:t>
              </a:r>
              <a:r>
                <a:rPr lang="en-US" altLang="zh-TW" sz="2000" i="1">
                  <a:latin typeface="Arial" charset="0"/>
                </a:rPr>
                <a:t>d</a:t>
              </a:r>
              <a:r>
                <a:rPr lang="en-US" altLang="zh-TW" sz="2000" i="1" baseline="-25000">
                  <a:latin typeface="Arial" charset="0"/>
                </a:rPr>
                <a:t>3</a:t>
              </a:r>
              <a:r>
                <a:rPr lang="en-US" altLang="zh-TW" sz="2000">
                  <a:latin typeface="Arial" charset="0"/>
                </a:rPr>
                <a:t>  </a:t>
              </a:r>
              <a:r>
                <a:rPr lang="en-US" altLang="zh-TW" sz="2000">
                  <a:solidFill>
                    <a:srgbClr val="FF0000"/>
                  </a:solidFill>
                  <a:latin typeface="Arial" charset="0"/>
                  <a:sym typeface="Symbol" pitchFamily="18" charset="2"/>
                </a:rPr>
                <a:t></a:t>
              </a:r>
            </a:p>
            <a:p>
              <a:pPr marL="342900" indent="-342900">
                <a:spcBef>
                  <a:spcPct val="20000"/>
                </a:spcBef>
              </a:pPr>
              <a:endParaRPr lang="en-US" altLang="zh-TW" sz="2000">
                <a:latin typeface="Arial" charset="0"/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870" y="2534"/>
              <a:ext cx="233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sz="2000">
                  <a:solidFill>
                    <a:srgbClr val="000000"/>
                  </a:solidFill>
                  <a:latin typeface="Arial" charset="0"/>
                </a:rPr>
                <a:t>(1.0+0.66+0.5+0.4+0.3)/5=0.57</a:t>
              </a: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1639" y="1625"/>
              <a:ext cx="538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marL="342900" indent="-342900">
                <a:spcBef>
                  <a:spcPct val="20000"/>
                </a:spcBef>
              </a:pPr>
              <a:r>
                <a:rPr lang="en-US" altLang="zh-TW" sz="1600">
                  <a:latin typeface="Arial" charset="0"/>
                </a:rPr>
                <a:t>(</a:t>
              </a:r>
              <a:r>
                <a:rPr lang="en-US" altLang="zh-TW" sz="1600" i="1">
                  <a:latin typeface="Arial" charset="0"/>
                </a:rPr>
                <a:t>P</a:t>
              </a:r>
              <a:r>
                <a:rPr lang="en-US" altLang="zh-TW" sz="1600">
                  <a:latin typeface="Arial" charset="0"/>
                </a:rPr>
                <a:t>=1.0)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1624" y="1957"/>
              <a:ext cx="609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marL="342900" indent="-342900">
                <a:spcBef>
                  <a:spcPct val="20000"/>
                </a:spcBef>
              </a:pPr>
              <a:r>
                <a:rPr lang="en-US" altLang="zh-TW" sz="1600">
                  <a:latin typeface="Arial" charset="0"/>
                </a:rPr>
                <a:t>(</a:t>
              </a:r>
              <a:r>
                <a:rPr lang="en-US" altLang="zh-TW" sz="1600" i="1">
                  <a:latin typeface="Arial" charset="0"/>
                </a:rPr>
                <a:t>P</a:t>
              </a:r>
              <a:r>
                <a:rPr lang="en-US" altLang="zh-TW" sz="1600">
                  <a:latin typeface="Arial" charset="0"/>
                </a:rPr>
                <a:t>=0.66)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3193" y="1605"/>
              <a:ext cx="538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marL="342900" indent="-342900">
                <a:spcBef>
                  <a:spcPct val="20000"/>
                </a:spcBef>
              </a:pPr>
              <a:r>
                <a:rPr lang="en-US" altLang="zh-TW" sz="1600">
                  <a:latin typeface="Arial" charset="0"/>
                </a:rPr>
                <a:t>(</a:t>
              </a:r>
              <a:r>
                <a:rPr lang="en-US" altLang="zh-TW" sz="1600" i="1">
                  <a:latin typeface="Arial" charset="0"/>
                </a:rPr>
                <a:t>P</a:t>
              </a:r>
              <a:r>
                <a:rPr lang="en-US" altLang="zh-TW" sz="1600">
                  <a:latin typeface="Arial" charset="0"/>
                </a:rPr>
                <a:t>=0.5)</a:t>
              </a: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268" y="2310"/>
              <a:ext cx="538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marL="342900" indent="-342900">
                <a:spcBef>
                  <a:spcPct val="20000"/>
                </a:spcBef>
              </a:pPr>
              <a:r>
                <a:rPr lang="en-US" altLang="zh-TW" sz="1600">
                  <a:latin typeface="Arial" charset="0"/>
                </a:rPr>
                <a:t>(</a:t>
              </a:r>
              <a:r>
                <a:rPr lang="en-US" altLang="zh-TW" sz="1600" i="1">
                  <a:latin typeface="Arial" charset="0"/>
                </a:rPr>
                <a:t>P</a:t>
              </a:r>
              <a:r>
                <a:rPr lang="en-US" altLang="zh-TW" sz="1600">
                  <a:latin typeface="Arial" charset="0"/>
                </a:rPr>
                <a:t>=0.4)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4865" y="2315"/>
              <a:ext cx="538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marL="342900" indent="-342900">
                <a:spcBef>
                  <a:spcPct val="20000"/>
                </a:spcBef>
              </a:pPr>
              <a:r>
                <a:rPr lang="en-US" altLang="zh-TW" sz="1600">
                  <a:latin typeface="Arial" charset="0"/>
                </a:rPr>
                <a:t>(</a:t>
              </a:r>
              <a:r>
                <a:rPr lang="en-US" altLang="zh-TW" sz="1600" i="1">
                  <a:latin typeface="Arial" charset="0"/>
                </a:rPr>
                <a:t>P</a:t>
              </a:r>
              <a:r>
                <a:rPr lang="en-US" altLang="zh-TW" sz="1600">
                  <a:latin typeface="Arial" charset="0"/>
                </a:rPr>
                <a:t>=0.3)</a:t>
              </a: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703" y="1605"/>
              <a:ext cx="4762" cy="1164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zh-TW" altLang="en-US"/>
            </a:p>
          </p:txBody>
        </p: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-50800" y="4506913"/>
            <a:ext cx="46672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altLang="zh-TW" sz="1200">
                <a:solidFill>
                  <a:srgbClr val="0000FF"/>
                </a:solidFill>
                <a:latin typeface="Arial" charset="0"/>
              </a:rPr>
              <a:t>alg1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576263" y="4506913"/>
            <a:ext cx="46672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altLang="zh-TW" sz="1200">
                <a:solidFill>
                  <a:srgbClr val="0000FF"/>
                </a:solidFill>
                <a:latin typeface="Arial" charset="0"/>
              </a:rPr>
              <a:t>alg2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125413" y="4773613"/>
            <a:ext cx="69850" cy="69850"/>
          </a:xfrm>
          <a:prstGeom prst="ellipse">
            <a:avLst/>
          </a:prstGeom>
          <a:solidFill>
            <a:srgbClr val="00008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zh-TW" altLang="en-US"/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125413" y="4881563"/>
            <a:ext cx="69850" cy="69850"/>
          </a:xfrm>
          <a:prstGeom prst="ellipse">
            <a:avLst/>
          </a:prstGeom>
          <a:solidFill>
            <a:srgbClr val="00008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zh-TW" altLang="en-US"/>
          </a:p>
        </p:txBody>
      </p:sp>
      <p:sp>
        <p:nvSpPr>
          <p:cNvPr id="17" name="Oval 18"/>
          <p:cNvSpPr>
            <a:spLocks noChangeArrowheads="1"/>
          </p:cNvSpPr>
          <p:nvPr/>
        </p:nvSpPr>
        <p:spPr bwMode="auto">
          <a:xfrm>
            <a:off x="125413" y="5033963"/>
            <a:ext cx="69850" cy="69850"/>
          </a:xfrm>
          <a:prstGeom prst="ellipse">
            <a:avLst/>
          </a:prstGeom>
          <a:solidFill>
            <a:srgbClr val="00008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zh-TW" altLang="en-US"/>
          </a:p>
        </p:txBody>
      </p:sp>
      <p:sp>
        <p:nvSpPr>
          <p:cNvPr id="18" name="Oval 19"/>
          <p:cNvSpPr>
            <a:spLocks noChangeArrowheads="1"/>
          </p:cNvSpPr>
          <p:nvPr/>
        </p:nvSpPr>
        <p:spPr bwMode="auto">
          <a:xfrm>
            <a:off x="179388" y="5832475"/>
            <a:ext cx="69850" cy="69850"/>
          </a:xfrm>
          <a:prstGeom prst="ellipse">
            <a:avLst/>
          </a:prstGeom>
          <a:solidFill>
            <a:srgbClr val="00008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zh-TW" altLang="en-US"/>
          </a:p>
        </p:txBody>
      </p:sp>
      <p:sp>
        <p:nvSpPr>
          <p:cNvPr id="19" name="Oval 20"/>
          <p:cNvSpPr>
            <a:spLocks noChangeArrowheads="1"/>
          </p:cNvSpPr>
          <p:nvPr/>
        </p:nvSpPr>
        <p:spPr bwMode="auto">
          <a:xfrm>
            <a:off x="179388" y="6022975"/>
            <a:ext cx="69850" cy="69850"/>
          </a:xfrm>
          <a:prstGeom prst="ellipse">
            <a:avLst/>
          </a:prstGeom>
          <a:solidFill>
            <a:srgbClr val="00008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zh-TW" altLang="en-US"/>
          </a:p>
        </p:txBody>
      </p:sp>
      <p:sp>
        <p:nvSpPr>
          <p:cNvPr id="20" name="Oval 21"/>
          <p:cNvSpPr>
            <a:spLocks noChangeArrowheads="1"/>
          </p:cNvSpPr>
          <p:nvPr/>
        </p:nvSpPr>
        <p:spPr bwMode="auto">
          <a:xfrm>
            <a:off x="830263" y="4951413"/>
            <a:ext cx="69850" cy="69850"/>
          </a:xfrm>
          <a:prstGeom prst="ellipse">
            <a:avLst/>
          </a:prstGeom>
          <a:solidFill>
            <a:srgbClr val="FF00FF"/>
          </a:solidFill>
          <a:ln w="9525" algn="ctr">
            <a:solidFill>
              <a:srgbClr val="FF00FF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zh-TW" altLang="en-US"/>
          </a:p>
        </p:txBody>
      </p:sp>
      <p:sp>
        <p:nvSpPr>
          <p:cNvPr id="21" name="Oval 22"/>
          <p:cNvSpPr>
            <a:spLocks noChangeArrowheads="1"/>
          </p:cNvSpPr>
          <p:nvPr/>
        </p:nvSpPr>
        <p:spPr bwMode="auto">
          <a:xfrm>
            <a:off x="830263" y="5072063"/>
            <a:ext cx="69850" cy="69850"/>
          </a:xfrm>
          <a:prstGeom prst="ellipse">
            <a:avLst/>
          </a:prstGeom>
          <a:solidFill>
            <a:srgbClr val="FF00FF"/>
          </a:solidFill>
          <a:ln w="9525" algn="ctr">
            <a:solidFill>
              <a:srgbClr val="FF00FF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zh-TW" altLang="en-US"/>
          </a:p>
        </p:txBody>
      </p:sp>
      <p:sp>
        <p:nvSpPr>
          <p:cNvPr id="22" name="Oval 23"/>
          <p:cNvSpPr>
            <a:spLocks noChangeArrowheads="1"/>
          </p:cNvSpPr>
          <p:nvPr/>
        </p:nvSpPr>
        <p:spPr bwMode="auto">
          <a:xfrm>
            <a:off x="830263" y="5205413"/>
            <a:ext cx="69850" cy="69850"/>
          </a:xfrm>
          <a:prstGeom prst="ellipse">
            <a:avLst/>
          </a:prstGeom>
          <a:solidFill>
            <a:srgbClr val="FF00FF"/>
          </a:solidFill>
          <a:ln w="9525" algn="ctr">
            <a:solidFill>
              <a:srgbClr val="FF00FF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zh-TW" altLang="en-US"/>
          </a:p>
        </p:txBody>
      </p:sp>
      <p:sp>
        <p:nvSpPr>
          <p:cNvPr id="23" name="Oval 24"/>
          <p:cNvSpPr>
            <a:spLocks noChangeArrowheads="1"/>
          </p:cNvSpPr>
          <p:nvPr/>
        </p:nvSpPr>
        <p:spPr bwMode="auto">
          <a:xfrm>
            <a:off x="830263" y="5313363"/>
            <a:ext cx="69850" cy="69850"/>
          </a:xfrm>
          <a:prstGeom prst="ellipse">
            <a:avLst/>
          </a:prstGeom>
          <a:solidFill>
            <a:srgbClr val="FF00FF"/>
          </a:solidFill>
          <a:ln w="9525" algn="ctr">
            <a:solidFill>
              <a:srgbClr val="FF00FF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zh-TW" altLang="en-US"/>
          </a:p>
        </p:txBody>
      </p:sp>
      <p:sp>
        <p:nvSpPr>
          <p:cNvPr id="24" name="Oval 25"/>
          <p:cNvSpPr>
            <a:spLocks noChangeArrowheads="1"/>
          </p:cNvSpPr>
          <p:nvPr/>
        </p:nvSpPr>
        <p:spPr bwMode="auto">
          <a:xfrm>
            <a:off x="830263" y="5446713"/>
            <a:ext cx="69850" cy="69850"/>
          </a:xfrm>
          <a:prstGeom prst="ellipse">
            <a:avLst/>
          </a:prstGeom>
          <a:solidFill>
            <a:srgbClr val="FF00FF"/>
          </a:solidFill>
          <a:ln w="9525" algn="ctr">
            <a:solidFill>
              <a:srgbClr val="FF00FF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zh-TW" altLang="en-US"/>
          </a:p>
        </p:txBody>
      </p:sp>
      <p:sp>
        <p:nvSpPr>
          <p:cNvPr id="25" name="Oval 26"/>
          <p:cNvSpPr>
            <a:spLocks noChangeArrowheads="1"/>
          </p:cNvSpPr>
          <p:nvPr/>
        </p:nvSpPr>
        <p:spPr bwMode="auto">
          <a:xfrm>
            <a:off x="830263" y="5573713"/>
            <a:ext cx="69850" cy="69850"/>
          </a:xfrm>
          <a:prstGeom prst="ellipse">
            <a:avLst/>
          </a:prstGeom>
          <a:solidFill>
            <a:srgbClr val="FF00FF"/>
          </a:solidFill>
          <a:ln w="9525" algn="ctr">
            <a:solidFill>
              <a:srgbClr val="FF00FF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zh-TW" altLang="en-US"/>
          </a:p>
        </p:txBody>
      </p:sp>
      <p:sp>
        <p:nvSpPr>
          <p:cNvPr id="26" name="Rectangle 27"/>
          <p:cNvSpPr>
            <a:spLocks noChangeArrowheads="1"/>
          </p:cNvSpPr>
          <p:nvPr/>
        </p:nvSpPr>
        <p:spPr bwMode="auto">
          <a:xfrm>
            <a:off x="85725" y="4751388"/>
            <a:ext cx="885825" cy="433387"/>
          </a:xfrm>
          <a:prstGeom prst="rect">
            <a:avLst/>
          </a:prstGeom>
          <a:noFill/>
          <a:ln w="9525" algn="ctr">
            <a:solidFill>
              <a:srgbClr val="969696"/>
            </a:solidFill>
            <a:prstDash val="dash"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zh-TW" altLang="en-US"/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179388" y="5140325"/>
            <a:ext cx="658812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altLang="zh-TW" sz="1200">
                <a:solidFill>
                  <a:srgbClr val="0000FF"/>
                </a:solidFill>
                <a:latin typeface="Comic Sans MS" pitchFamily="66" charset="0"/>
              </a:rPr>
              <a:t>Cutoff</a:t>
            </a:r>
          </a:p>
        </p:txBody>
      </p:sp>
      <p:sp>
        <p:nvSpPr>
          <p:cNvPr id="28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10613" y="6073775"/>
            <a:ext cx="395287" cy="288925"/>
          </a:xfrm>
          <a:prstGeom prst="actionButtonBackPrevious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r>
              <a:rPr lang="en-US" altLang="zh-TW" dirty="0" smtClean="0"/>
              <a:t>Averaged at relevant docs and across queries</a:t>
            </a:r>
          </a:p>
          <a:p>
            <a:pPr>
              <a:spcBef>
                <a:spcPct val="20000"/>
              </a:spcBef>
            </a:pPr>
            <a:endParaRPr lang="en-US" altLang="zh-TW" sz="1200" dirty="0" smtClean="0"/>
          </a:p>
          <a:p>
            <a:pPr lvl="1">
              <a:spcBef>
                <a:spcPct val="20000"/>
              </a:spcBef>
            </a:pPr>
            <a:r>
              <a:rPr lang="en-US" altLang="zh-TW" dirty="0" smtClean="0"/>
              <a:t>E.g. relevant docs ranked at 1, 5, 10, precisions</a:t>
            </a:r>
            <a:br>
              <a:rPr lang="en-US" altLang="zh-TW" dirty="0" smtClean="0"/>
            </a:br>
            <a:r>
              <a:rPr lang="en-US" altLang="zh-TW" dirty="0" smtClean="0"/>
              <a:t> are 1/1, 2/5, 3/10,</a:t>
            </a:r>
          </a:p>
          <a:p>
            <a:pPr lvl="2">
              <a:spcBef>
                <a:spcPct val="20000"/>
              </a:spcBef>
            </a:pPr>
            <a:r>
              <a:rPr lang="en-US" altLang="zh-TW" sz="2000" dirty="0" smtClean="0">
                <a:solidFill>
                  <a:srgbClr val="0000FF"/>
                </a:solidFill>
              </a:rPr>
              <a:t>non-interpolated average precision</a:t>
            </a:r>
            <a:r>
              <a:rPr lang="en-US" altLang="zh-TW" sz="2000" dirty="0" smtClean="0"/>
              <a:t> (or called Average Precision at Seen Relevant Documents in textbook) =(1/1+2/5+3/10)/3</a:t>
            </a:r>
          </a:p>
          <a:p>
            <a:pPr lvl="1">
              <a:spcBef>
                <a:spcPct val="20000"/>
              </a:spcBef>
            </a:pPr>
            <a:r>
              <a:rPr lang="en-US" altLang="zh-TW" dirty="0" smtClean="0"/>
              <a:t>Mean average Precision (</a:t>
            </a:r>
            <a:r>
              <a:rPr lang="en-US" altLang="zh-TW" i="1" dirty="0" err="1" smtClean="0"/>
              <a:t>m</a:t>
            </a:r>
            <a:r>
              <a:rPr lang="en-US" altLang="zh-TW" dirty="0" err="1" smtClean="0"/>
              <a:t>AP</a:t>
            </a:r>
            <a:r>
              <a:rPr lang="en-US" altLang="zh-TW" dirty="0" smtClean="0"/>
              <a:t>)</a:t>
            </a:r>
          </a:p>
          <a:p>
            <a:pPr lvl="1">
              <a:spcBef>
                <a:spcPct val="20000"/>
              </a:spcBef>
            </a:pPr>
            <a:endParaRPr lang="en-US" altLang="zh-TW" dirty="0" smtClean="0"/>
          </a:p>
          <a:p>
            <a:pPr lvl="1">
              <a:spcBef>
                <a:spcPct val="20000"/>
              </a:spcBef>
            </a:pPr>
            <a:endParaRPr lang="en-US" altLang="zh-TW" dirty="0" smtClean="0"/>
          </a:p>
          <a:p>
            <a:pPr lvl="1">
              <a:spcBef>
                <a:spcPct val="20000"/>
              </a:spcBef>
            </a:pPr>
            <a:endParaRPr lang="en-US" altLang="zh-TW" dirty="0" smtClean="0"/>
          </a:p>
          <a:p>
            <a:pPr>
              <a:spcBef>
                <a:spcPct val="20000"/>
              </a:spcBef>
            </a:pPr>
            <a:endParaRPr lang="en-US" altLang="zh-TW" sz="2000" dirty="0" smtClean="0"/>
          </a:p>
          <a:p>
            <a:pPr>
              <a:spcBef>
                <a:spcPct val="20000"/>
              </a:spcBef>
            </a:pPr>
            <a:r>
              <a:rPr lang="en-US" altLang="zh-TW" dirty="0" smtClean="0">
                <a:solidFill>
                  <a:srgbClr val="0000CC"/>
                </a:solidFill>
              </a:rPr>
              <a:t>Widely used in IR performance evaluation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Appendix A: Mean Average Precision (</a:t>
            </a:r>
            <a:r>
              <a:rPr lang="en-US" altLang="zh-TW" i="1" dirty="0" err="1" smtClean="0"/>
              <a:t>m</a:t>
            </a:r>
            <a:r>
              <a:rPr lang="en-US" altLang="zh-TW" dirty="0" err="1" smtClean="0"/>
              <a:t>AP</a:t>
            </a:r>
            <a:r>
              <a:rPr lang="en-US" altLang="zh-TW" dirty="0" smtClean="0"/>
              <a:t>) (2/2)</a:t>
            </a:r>
            <a:endParaRPr lang="zh-TW" altLang="en-US" dirty="0"/>
          </a:p>
        </p:txBody>
      </p:sp>
      <p:graphicFrame>
        <p:nvGraphicFramePr>
          <p:cNvPr id="2050" name="Object 5"/>
          <p:cNvGraphicFramePr>
            <a:graphicFrameLocks noChangeAspect="1"/>
          </p:cNvGraphicFramePr>
          <p:nvPr/>
        </p:nvGraphicFramePr>
        <p:xfrm>
          <a:off x="1428728" y="4000504"/>
          <a:ext cx="5929354" cy="1010502"/>
        </p:xfrm>
        <a:graphic>
          <a:graphicData uri="http://schemas.openxmlformats.org/presentationml/2006/ole">
            <p:oleObj spid="_x0000_s2050" name="Equation" r:id="rId3" imgW="2781000" imgH="482400" progId="Equation.3">
              <p:embed/>
            </p:oleObj>
          </a:graphicData>
        </a:graphic>
      </p:graphicFrame>
      <p:sp>
        <p:nvSpPr>
          <p:cNvPr id="5" name="AutoShape 6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10613" y="6073775"/>
            <a:ext cx="395287" cy="288925"/>
          </a:xfrm>
          <a:prstGeom prst="actionButtonBackPrevious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speech recognition experiments are usually evaluated in terms of word error rate (WER)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r>
              <a:rPr lang="en-US" dirty="0" smtClean="0"/>
              <a:t>Defined by the sum of the insertion (</a:t>
            </a:r>
            <a:r>
              <a:rPr lang="en-US" i="1" dirty="0" smtClean="0"/>
              <a:t>Ins</a:t>
            </a:r>
            <a:r>
              <a:rPr lang="en-US" dirty="0" smtClean="0"/>
              <a:t>), deletion (</a:t>
            </a:r>
            <a:r>
              <a:rPr lang="en-US" i="1" dirty="0" smtClean="0"/>
              <a:t>Del</a:t>
            </a:r>
            <a:r>
              <a:rPr lang="en-US" dirty="0" smtClean="0"/>
              <a:t>), and substitution (</a:t>
            </a:r>
            <a:r>
              <a:rPr lang="en-US" i="1" dirty="0" smtClean="0"/>
              <a:t>Sub</a:t>
            </a:r>
            <a:r>
              <a:rPr lang="en-US" dirty="0" smtClean="0"/>
              <a:t>) errors between the recognized and reference word strings, divided by the total number of words in the reference string (</a:t>
            </a:r>
            <a:r>
              <a:rPr lang="en-US" i="1" dirty="0" smtClean="0"/>
              <a:t>Ref</a:t>
            </a:r>
            <a:r>
              <a:rPr lang="en-US" dirty="0" smtClean="0"/>
              <a:t>)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Appendix A: Word Error Rate (WER) (2/2)</a:t>
            </a:r>
            <a:endParaRPr lang="zh-TW" altLang="en-US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3073" name="Object 1"/>
          <p:cNvGraphicFramePr>
            <a:graphicFrameLocks noChangeAspect="1"/>
          </p:cNvGraphicFramePr>
          <p:nvPr/>
        </p:nvGraphicFramePr>
        <p:xfrm>
          <a:off x="1928794" y="2786058"/>
          <a:ext cx="4187837" cy="847857"/>
        </p:xfrm>
        <a:graphic>
          <a:graphicData uri="http://schemas.openxmlformats.org/presentationml/2006/ole">
            <p:oleObj spid="_x0000_s3073" name="Equation" r:id="rId3" imgW="1168200" imgH="317160" progId="Equation.3">
              <p:embed/>
            </p:oleObj>
          </a:graphicData>
        </a:graphic>
      </p:graphicFrame>
      <p:sp>
        <p:nvSpPr>
          <p:cNvPr id="6" name="AutoShape 6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10613" y="6073775"/>
            <a:ext cx="395287" cy="288925"/>
          </a:xfrm>
          <a:prstGeom prst="actionButtonBackPrevious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0000CC"/>
                </a:solidFill>
              </a:rPr>
              <a:t>Soft-hit</a:t>
            </a:r>
            <a:r>
              <a:rPr lang="en-US" altLang="zh-TW" dirty="0" smtClean="0"/>
              <a:t>: indexing of the occurrence of each word </a:t>
            </a:r>
            <a:r>
              <a:rPr lang="en-US" altLang="zh-TW" i="1" dirty="0" smtClean="0"/>
              <a:t>n</a:t>
            </a:r>
            <a:r>
              <a:rPr lang="en-US" altLang="zh-TW" dirty="0" smtClean="0"/>
              <a:t> in the lattice</a:t>
            </a:r>
            <a:endParaRPr lang="en-US" altLang="zh-TW" baseline="30000" dirty="0" smtClean="0"/>
          </a:p>
          <a:p>
            <a:pPr>
              <a:buNone/>
            </a:pPr>
            <a:endParaRPr lang="en-US" altLang="zh-TW" baseline="30000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A modified forward procedure</a:t>
            </a:r>
          </a:p>
          <a:p>
            <a:pPr lvl="1"/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86874" cy="1071570"/>
          </a:xfrm>
        </p:spPr>
        <p:txBody>
          <a:bodyPr/>
          <a:lstStyle/>
          <a:p>
            <a:r>
              <a:rPr lang="en-US" altLang="zh-TW" dirty="0" smtClean="0"/>
              <a:t>Position-Specific Posterior Probability Lattices (1/6)</a:t>
            </a:r>
            <a:endParaRPr lang="zh-TW" altLang="en-US" dirty="0"/>
          </a:p>
        </p:txBody>
      </p:sp>
      <p:graphicFrame>
        <p:nvGraphicFramePr>
          <p:cNvPr id="5" name="Object 15"/>
          <p:cNvGraphicFramePr>
            <a:graphicFrameLocks noChangeAspect="1"/>
          </p:cNvGraphicFramePr>
          <p:nvPr/>
        </p:nvGraphicFramePr>
        <p:xfrm>
          <a:off x="1193795" y="1990719"/>
          <a:ext cx="4321175" cy="798512"/>
        </p:xfrm>
        <a:graphic>
          <a:graphicData uri="http://schemas.openxmlformats.org/presentationml/2006/ole">
            <p:oleObj spid="_x0000_s38914" name="方程式" r:id="rId3" imgW="1726920" imgH="355320" progId="Equation.3">
              <p:embed/>
            </p:oleObj>
          </a:graphicData>
        </a:graphic>
      </p:graphicFrame>
      <p:sp>
        <p:nvSpPr>
          <p:cNvPr id="6" name="Line 16"/>
          <p:cNvSpPr>
            <a:spLocks noChangeShapeType="1"/>
          </p:cNvSpPr>
          <p:nvPr/>
        </p:nvSpPr>
        <p:spPr bwMode="auto">
          <a:xfrm flipV="1">
            <a:off x="1346195" y="2478081"/>
            <a:ext cx="431800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71406" y="2990851"/>
            <a:ext cx="2438400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altLang="zh-TW" sz="1600" dirty="0">
                <a:solidFill>
                  <a:srgbClr val="0000CC"/>
                </a:solidFill>
                <a:latin typeface="Arial" charset="0"/>
              </a:rPr>
              <a:t>position/length along the </a:t>
            </a:r>
          </a:p>
          <a:p>
            <a:pPr algn="ctr"/>
            <a:r>
              <a:rPr lang="en-US" altLang="zh-TW" sz="1600" dirty="0">
                <a:solidFill>
                  <a:srgbClr val="0000CC"/>
                </a:solidFill>
                <a:latin typeface="Arial" charset="0"/>
              </a:rPr>
              <a:t>partial path traversed </a:t>
            </a:r>
          </a:p>
        </p:txBody>
      </p:sp>
      <p:graphicFrame>
        <p:nvGraphicFramePr>
          <p:cNvPr id="8" name="Object 18"/>
          <p:cNvGraphicFramePr>
            <a:graphicFrameLocks noChangeAspect="1"/>
          </p:cNvGraphicFramePr>
          <p:nvPr/>
        </p:nvGraphicFramePr>
        <p:xfrm>
          <a:off x="1071520" y="4352924"/>
          <a:ext cx="4429156" cy="745450"/>
        </p:xfrm>
        <a:graphic>
          <a:graphicData uri="http://schemas.openxmlformats.org/presentationml/2006/ole">
            <p:oleObj spid="_x0000_s38915" name="方程式" r:id="rId4" imgW="2298600" imgH="431640" progId="Equation.3">
              <p:embed/>
            </p:oleObj>
          </a:graphicData>
        </a:graphic>
      </p:graphicFrame>
      <p:graphicFrame>
        <p:nvGraphicFramePr>
          <p:cNvPr id="9" name="Object 19"/>
          <p:cNvGraphicFramePr>
            <a:graphicFrameLocks noChangeAspect="1"/>
          </p:cNvGraphicFramePr>
          <p:nvPr/>
        </p:nvGraphicFramePr>
        <p:xfrm>
          <a:off x="1049348" y="5210180"/>
          <a:ext cx="7594600" cy="800100"/>
        </p:xfrm>
        <a:graphic>
          <a:graphicData uri="http://schemas.openxmlformats.org/presentationml/2006/ole">
            <p:oleObj spid="_x0000_s38916" name="方程式" r:id="rId5" imgW="3670200" imgH="431640" progId="Equation.3">
              <p:embed/>
            </p:oleObj>
          </a:graphicData>
        </a:graphic>
      </p:graphicFrame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890562" y="6419850"/>
            <a:ext cx="6407758" cy="46384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altLang="zh-TW" sz="1200" dirty="0" smtClean="0">
                <a:solidFill>
                  <a:srgbClr val="006600"/>
                </a:solidFill>
              </a:rPr>
              <a:t> C. </a:t>
            </a:r>
            <a:r>
              <a:rPr lang="en-US" altLang="zh-TW" sz="1200" dirty="0" err="1" smtClean="0">
                <a:solidFill>
                  <a:srgbClr val="006600"/>
                </a:solidFill>
              </a:rPr>
              <a:t>Chelba</a:t>
            </a:r>
            <a:r>
              <a:rPr lang="en-US" altLang="zh-TW" sz="1200" dirty="0" smtClean="0">
                <a:solidFill>
                  <a:srgbClr val="006600"/>
                </a:solidFill>
              </a:rPr>
              <a:t>, J. Silva and A. </a:t>
            </a:r>
            <a:r>
              <a:rPr lang="en-US" altLang="zh-TW" sz="1200" dirty="0" err="1" smtClean="0">
                <a:solidFill>
                  <a:srgbClr val="006600"/>
                </a:solidFill>
              </a:rPr>
              <a:t>Acero</a:t>
            </a:r>
            <a:r>
              <a:rPr lang="en-US" altLang="zh-TW" sz="1200" dirty="0" smtClean="0">
                <a:solidFill>
                  <a:srgbClr val="006600"/>
                </a:solidFill>
              </a:rPr>
              <a:t>, “Soft indexing of speech content for search in spoken documents,”</a:t>
            </a:r>
          </a:p>
          <a:p>
            <a:r>
              <a:rPr lang="en-US" altLang="zh-TW" sz="1200" dirty="0" smtClean="0">
                <a:solidFill>
                  <a:srgbClr val="006600"/>
                </a:solidFill>
              </a:rPr>
              <a:t> </a:t>
            </a:r>
            <a:r>
              <a:rPr lang="en-US" altLang="zh-TW" sz="1200" i="1" dirty="0" smtClean="0">
                <a:solidFill>
                  <a:srgbClr val="006600"/>
                </a:solidFill>
              </a:rPr>
              <a:t>Computer Speech &amp; Language</a:t>
            </a:r>
            <a:r>
              <a:rPr lang="en-US" altLang="zh-TW" sz="1200" dirty="0" smtClean="0">
                <a:solidFill>
                  <a:srgbClr val="006600"/>
                </a:solidFill>
              </a:rPr>
              <a:t> 21(3), 2007</a:t>
            </a:r>
            <a:endParaRPr lang="en-US" altLang="zh-TW" sz="1200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>
            <a:off x="7572378" y="4924428"/>
            <a:ext cx="545785" cy="35719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square"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572246" y="4495800"/>
            <a:ext cx="1731862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altLang="zh-TW" sz="1600" dirty="0" smtClean="0">
                <a:solidFill>
                  <a:srgbClr val="0000CC"/>
                </a:solidFill>
                <a:latin typeface="Arial" charset="0"/>
              </a:rPr>
              <a:t>insertion penalty</a:t>
            </a:r>
            <a:endParaRPr lang="en-US" altLang="zh-TW" sz="1600" dirty="0">
              <a:solidFill>
                <a:srgbClr val="0000CC"/>
              </a:solidFill>
              <a:latin typeface="Arial" charset="0"/>
            </a:endParaRPr>
          </a:p>
        </p:txBody>
      </p:sp>
      <p:grpSp>
        <p:nvGrpSpPr>
          <p:cNvPr id="38" name="群組 37"/>
          <p:cNvGrpSpPr/>
          <p:nvPr/>
        </p:nvGrpSpPr>
        <p:grpSpPr>
          <a:xfrm>
            <a:off x="5991255" y="2186000"/>
            <a:ext cx="2867025" cy="1957380"/>
            <a:chOff x="5991255" y="2186000"/>
            <a:chExt cx="2867025" cy="1957380"/>
          </a:xfrm>
        </p:grpSpPr>
        <p:sp>
          <p:nvSpPr>
            <p:cNvPr id="14" name="橢圓 13"/>
            <p:cNvSpPr/>
            <p:nvPr/>
          </p:nvSpPr>
          <p:spPr>
            <a:xfrm>
              <a:off x="6710401" y="2566983"/>
              <a:ext cx="285752" cy="2857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橢圓 14"/>
            <p:cNvSpPr/>
            <p:nvPr/>
          </p:nvSpPr>
          <p:spPr>
            <a:xfrm>
              <a:off x="6772293" y="3857628"/>
              <a:ext cx="285752" cy="2857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橢圓 15"/>
            <p:cNvSpPr/>
            <p:nvPr/>
          </p:nvSpPr>
          <p:spPr>
            <a:xfrm>
              <a:off x="6748470" y="3186113"/>
              <a:ext cx="285752" cy="2857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橢圓 16"/>
            <p:cNvSpPr/>
            <p:nvPr/>
          </p:nvSpPr>
          <p:spPr>
            <a:xfrm>
              <a:off x="8286747" y="3195640"/>
              <a:ext cx="285752" cy="2857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9" name="直線單箭頭接點 18"/>
            <p:cNvCxnSpPr>
              <a:stCxn id="14" idx="5"/>
            </p:cNvCxnSpPr>
            <p:nvPr/>
          </p:nvCxnSpPr>
          <p:spPr>
            <a:xfrm rot="16200000" flipH="1">
              <a:off x="7382934" y="2382259"/>
              <a:ext cx="470475" cy="132773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單箭頭接點 19"/>
            <p:cNvCxnSpPr/>
            <p:nvPr/>
          </p:nvCxnSpPr>
          <p:spPr>
            <a:xfrm>
              <a:off x="7067564" y="3367092"/>
              <a:ext cx="1209675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單箭頭接點 24"/>
            <p:cNvCxnSpPr/>
            <p:nvPr/>
          </p:nvCxnSpPr>
          <p:spPr>
            <a:xfrm flipV="1">
              <a:off x="7053292" y="3448053"/>
              <a:ext cx="1266825" cy="56197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8" name="Object 18"/>
            <p:cNvGraphicFramePr>
              <a:graphicFrameLocks noChangeAspect="1"/>
            </p:cNvGraphicFramePr>
            <p:nvPr/>
          </p:nvGraphicFramePr>
          <p:xfrm>
            <a:off x="8321713" y="2852735"/>
            <a:ext cx="317514" cy="320075"/>
          </p:xfrm>
          <a:graphic>
            <a:graphicData uri="http://schemas.openxmlformats.org/presentationml/2006/ole">
              <p:oleObj spid="_x0000_s38917" name="Equation" r:id="rId6" imgW="101520" imgH="114120" progId="Equation.3">
                <p:embed/>
              </p:oleObj>
            </a:graphicData>
          </a:graphic>
        </p:graphicFrame>
        <p:graphicFrame>
          <p:nvGraphicFramePr>
            <p:cNvPr id="29" name="Object 18"/>
            <p:cNvGraphicFramePr>
              <a:graphicFrameLocks noChangeAspect="1"/>
            </p:cNvGraphicFramePr>
            <p:nvPr/>
          </p:nvGraphicFramePr>
          <p:xfrm>
            <a:off x="6653229" y="2186000"/>
            <a:ext cx="416490" cy="381001"/>
          </p:xfrm>
          <a:graphic>
            <a:graphicData uri="http://schemas.openxmlformats.org/presentationml/2006/ole">
              <p:oleObj spid="_x0000_s38918" name="Equation" r:id="rId7" imgW="228600" imgH="164880" progId="Equation.3">
                <p:embed/>
              </p:oleObj>
            </a:graphicData>
          </a:graphic>
        </p:graphicFrame>
        <p:graphicFrame>
          <p:nvGraphicFramePr>
            <p:cNvPr id="30" name="Object 18"/>
            <p:cNvGraphicFramePr>
              <a:graphicFrameLocks noChangeAspect="1"/>
            </p:cNvGraphicFramePr>
            <p:nvPr/>
          </p:nvGraphicFramePr>
          <p:xfrm>
            <a:off x="6710401" y="2852735"/>
            <a:ext cx="371466" cy="321714"/>
          </p:xfrm>
          <a:graphic>
            <a:graphicData uri="http://schemas.openxmlformats.org/presentationml/2006/ole">
              <p:oleObj spid="_x0000_s38919" name="Equation" r:id="rId8" imgW="228600" imgH="152280" progId="Equation.3">
                <p:embed/>
              </p:oleObj>
            </a:graphicData>
          </a:graphic>
        </p:graphicFrame>
        <p:graphicFrame>
          <p:nvGraphicFramePr>
            <p:cNvPr id="31" name="Object 18"/>
            <p:cNvGraphicFramePr>
              <a:graphicFrameLocks noChangeAspect="1"/>
            </p:cNvGraphicFramePr>
            <p:nvPr/>
          </p:nvGraphicFramePr>
          <p:xfrm>
            <a:off x="6791341" y="3495675"/>
            <a:ext cx="395135" cy="328614"/>
          </p:xfrm>
          <a:graphic>
            <a:graphicData uri="http://schemas.openxmlformats.org/presentationml/2006/ole">
              <p:oleObj spid="_x0000_s38920" name="Equation" r:id="rId9" imgW="279360" imgH="164880" progId="Equation.3">
                <p:embed/>
              </p:oleObj>
            </a:graphicData>
          </a:graphic>
        </p:graphicFrame>
        <p:graphicFrame>
          <p:nvGraphicFramePr>
            <p:cNvPr id="32" name="Object 18"/>
            <p:cNvGraphicFramePr>
              <a:graphicFrameLocks noChangeAspect="1"/>
            </p:cNvGraphicFramePr>
            <p:nvPr/>
          </p:nvGraphicFramePr>
          <p:xfrm>
            <a:off x="5996021" y="2709859"/>
            <a:ext cx="656187" cy="315907"/>
          </p:xfrm>
          <a:graphic>
            <a:graphicData uri="http://schemas.openxmlformats.org/presentationml/2006/ole">
              <p:oleObj spid="_x0000_s38921" name="Equation" r:id="rId10" imgW="355320" imgH="190440" progId="Equation.3">
                <p:embed/>
              </p:oleObj>
            </a:graphicData>
          </a:graphic>
        </p:graphicFrame>
        <p:graphicFrame>
          <p:nvGraphicFramePr>
            <p:cNvPr id="33" name="Object 18"/>
            <p:cNvGraphicFramePr>
              <a:graphicFrameLocks noChangeAspect="1"/>
            </p:cNvGraphicFramePr>
            <p:nvPr/>
          </p:nvGraphicFramePr>
          <p:xfrm>
            <a:off x="5991255" y="3238503"/>
            <a:ext cx="703262" cy="315913"/>
          </p:xfrm>
          <a:graphic>
            <a:graphicData uri="http://schemas.openxmlformats.org/presentationml/2006/ole">
              <p:oleObj spid="_x0000_s38922" name="Equation" r:id="rId11" imgW="380880" imgH="190440" progId="Equation.3">
                <p:embed/>
              </p:oleObj>
            </a:graphicData>
          </a:graphic>
        </p:graphicFrame>
        <p:graphicFrame>
          <p:nvGraphicFramePr>
            <p:cNvPr id="34" name="Object 18"/>
            <p:cNvGraphicFramePr>
              <a:graphicFrameLocks noChangeAspect="1"/>
            </p:cNvGraphicFramePr>
            <p:nvPr/>
          </p:nvGraphicFramePr>
          <p:xfrm>
            <a:off x="8364567" y="3600453"/>
            <a:ext cx="493713" cy="295275"/>
          </p:xfrm>
          <a:graphic>
            <a:graphicData uri="http://schemas.openxmlformats.org/presentationml/2006/ole">
              <p:oleObj spid="_x0000_s38923" name="Equation" r:id="rId12" imgW="266400" imgH="177480" progId="Equation.3">
                <p:embed/>
              </p:oleObj>
            </a:graphicData>
          </a:graphic>
        </p:graphicFrame>
        <p:graphicFrame>
          <p:nvGraphicFramePr>
            <p:cNvPr id="35" name="Object 18"/>
            <p:cNvGraphicFramePr>
              <a:graphicFrameLocks noChangeAspect="1"/>
            </p:cNvGraphicFramePr>
            <p:nvPr/>
          </p:nvGraphicFramePr>
          <p:xfrm>
            <a:off x="7334277" y="3490915"/>
            <a:ext cx="557216" cy="234431"/>
          </p:xfrm>
          <a:graphic>
            <a:graphicData uri="http://schemas.openxmlformats.org/presentationml/2006/ole">
              <p:oleObj spid="_x0000_s38924" name="Equation" r:id="rId13" imgW="406080" imgH="190440" progId="Equation.3">
                <p:embed/>
              </p:oleObj>
            </a:graphicData>
          </a:graphic>
        </p:graphicFrame>
        <p:graphicFrame>
          <p:nvGraphicFramePr>
            <p:cNvPr id="36" name="Object 18"/>
            <p:cNvGraphicFramePr>
              <a:graphicFrameLocks noChangeAspect="1"/>
            </p:cNvGraphicFramePr>
            <p:nvPr/>
          </p:nvGraphicFramePr>
          <p:xfrm>
            <a:off x="7267588" y="3090869"/>
            <a:ext cx="604302" cy="271459"/>
          </p:xfrm>
          <a:graphic>
            <a:graphicData uri="http://schemas.openxmlformats.org/presentationml/2006/ole">
              <p:oleObj spid="_x0000_s38925" name="Equation" r:id="rId14" imgW="380880" imgH="190440" progId="Equation.3">
                <p:embed/>
              </p:oleObj>
            </a:graphicData>
          </a:graphic>
        </p:graphicFrame>
        <p:graphicFrame>
          <p:nvGraphicFramePr>
            <p:cNvPr id="37" name="Object 18"/>
            <p:cNvGraphicFramePr>
              <a:graphicFrameLocks noChangeAspect="1"/>
            </p:cNvGraphicFramePr>
            <p:nvPr/>
          </p:nvGraphicFramePr>
          <p:xfrm>
            <a:off x="7319992" y="2638422"/>
            <a:ext cx="571500" cy="275372"/>
          </p:xfrm>
          <a:graphic>
            <a:graphicData uri="http://schemas.openxmlformats.org/presentationml/2006/ole">
              <p:oleObj spid="_x0000_s38926" name="Equation" r:id="rId15" imgW="355320" imgH="190440" progId="Equation.3">
                <p:embed/>
              </p:oleObj>
            </a:graphicData>
          </a:graphic>
        </p:graphicFrame>
      </p:grpSp>
      <p:sp>
        <p:nvSpPr>
          <p:cNvPr id="39" name="AutoShape 5">
            <a:hlinkClick r:id="rId1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10613" y="6073775"/>
            <a:ext cx="395287" cy="288925"/>
          </a:xfrm>
          <a:prstGeom prst="actionButtonBackPrevious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Continuous and substantial efforts have been paid to (multimedia) spoken document recognition, distillation and retrieval in the recent past</a:t>
            </a:r>
          </a:p>
          <a:p>
            <a:endParaRPr lang="en-US" altLang="zh-TW" sz="800" dirty="0" smtClean="0"/>
          </a:p>
          <a:p>
            <a:pPr lvl="1"/>
            <a:r>
              <a:rPr lang="en-US" altLang="zh-TW" dirty="0" err="1" smtClean="0">
                <a:hlinkClick r:id="rId2" action="ppaction://hlinksldjump"/>
              </a:rPr>
              <a:t>Informedia</a:t>
            </a:r>
            <a:r>
              <a:rPr lang="en-US" altLang="zh-TW" dirty="0" smtClean="0">
                <a:hlinkClick r:id="rId2" action="ppaction://hlinksldjump"/>
              </a:rPr>
              <a:t> System at Carnegie Mellon Univ.</a:t>
            </a:r>
            <a:endParaRPr lang="en-US" altLang="zh-TW" dirty="0" smtClean="0"/>
          </a:p>
          <a:p>
            <a:pPr lvl="1"/>
            <a:r>
              <a:rPr lang="en-US" altLang="zh-TW" dirty="0" smtClean="0">
                <a:hlinkClick r:id="rId3" action="ppaction://hlinksldjump"/>
              </a:rPr>
              <a:t>AT&amp;T SCAN System</a:t>
            </a:r>
            <a:endParaRPr lang="en-US" altLang="zh-TW" dirty="0" smtClean="0"/>
          </a:p>
          <a:p>
            <a:pPr lvl="1"/>
            <a:r>
              <a:rPr lang="en-US" altLang="zh-TW" dirty="0" err="1" smtClean="0">
                <a:hlinkClick r:id="rId4" action="ppaction://hlinksldjump"/>
              </a:rPr>
              <a:t>Rough’n’Ready</a:t>
            </a:r>
            <a:r>
              <a:rPr lang="en-US" altLang="zh-TW" dirty="0" smtClean="0">
                <a:hlinkClick r:id="rId4" action="ppaction://hlinksldjump"/>
              </a:rPr>
              <a:t> System at BBN Technologies</a:t>
            </a:r>
            <a:endParaRPr lang="en-US" altLang="zh-TW" dirty="0" smtClean="0"/>
          </a:p>
          <a:p>
            <a:pPr lvl="1"/>
            <a:r>
              <a:rPr lang="en-US" altLang="zh-TW" dirty="0" err="1" smtClean="0">
                <a:hlinkClick r:id="rId5" action="ppaction://hlinksldjump"/>
              </a:rPr>
              <a:t>SpeechBot</a:t>
            </a:r>
            <a:r>
              <a:rPr lang="en-US" altLang="zh-TW" dirty="0" smtClean="0">
                <a:hlinkClick r:id="rId5" action="ppaction://hlinksldjump"/>
              </a:rPr>
              <a:t> Audio/Video Search System at HP Labs</a:t>
            </a:r>
            <a:endParaRPr lang="en-US" altLang="zh-TW" dirty="0" smtClean="0"/>
          </a:p>
          <a:p>
            <a:pPr lvl="1"/>
            <a:r>
              <a:rPr lang="en-US" altLang="zh-TW" dirty="0" smtClean="0">
                <a:hlinkClick r:id="rId6" action="ppaction://hlinksldjump"/>
              </a:rPr>
              <a:t>IBM Speech Search for Call-Center Conversations &amp; Call-Routing, Voicemails, </a:t>
            </a:r>
            <a:r>
              <a:rPr lang="en-US" dirty="0" smtClean="0">
                <a:hlinkClick r:id="rId6" action="ppaction://hlinksldjump"/>
              </a:rPr>
              <a:t>Monitoring Global Video and Web News Sources (TALES)</a:t>
            </a:r>
            <a:r>
              <a:rPr lang="en-US" altLang="zh-TW" dirty="0" smtClean="0"/>
              <a:t> </a:t>
            </a:r>
          </a:p>
          <a:p>
            <a:pPr lvl="1"/>
            <a:r>
              <a:rPr lang="en-US" altLang="zh-TW" dirty="0" smtClean="0">
                <a:hlinkClick r:id="rId7" action="ppaction://hlinksldjump"/>
              </a:rPr>
              <a:t>Google Voice Search (GOOG-411, Audio Indexing, Translation)</a:t>
            </a:r>
            <a:endParaRPr lang="en-US" altLang="zh-TW" dirty="0" smtClean="0"/>
          </a:p>
          <a:p>
            <a:pPr lvl="1"/>
            <a:r>
              <a:rPr lang="en-US" altLang="zh-TW" dirty="0" smtClean="0">
                <a:hlinkClick r:id="rId8" action="ppaction://hlinksldjump"/>
              </a:rPr>
              <a:t>Microsoft Research Audio Video Indexing System (MAVIS)</a:t>
            </a:r>
            <a:endParaRPr lang="en-US" altLang="zh-TW" dirty="0" smtClean="0"/>
          </a:p>
          <a:p>
            <a:pPr lvl="1"/>
            <a:r>
              <a:rPr lang="en-US" altLang="zh-TW" dirty="0" smtClean="0">
                <a:hlinkClick r:id="rId9" action="ppaction://hlinksldjump"/>
              </a:rPr>
              <a:t>MIT Lecture Browser</a:t>
            </a:r>
            <a:endParaRPr lang="en-US" altLang="zh-TW" dirty="0" smtClean="0"/>
          </a:p>
          <a:p>
            <a:pPr lvl="1"/>
            <a:r>
              <a:rPr lang="en-US" altLang="zh-TW" dirty="0" smtClean="0">
                <a:hlinkClick r:id="rId10" action="ppaction://hlinksldjump"/>
              </a:rPr>
              <a:t>NTT Speech Communication Technology for Contact Centers</a:t>
            </a:r>
            <a:endParaRPr lang="en-US" altLang="zh-TW" dirty="0" smtClean="0"/>
          </a:p>
          <a:p>
            <a:pPr lvl="1"/>
            <a:r>
              <a:rPr lang="en-US" altLang="zh-TW" dirty="0" smtClean="0">
                <a:hlinkClick r:id="rId11" action="ppaction://hlinksldjump"/>
              </a:rPr>
              <a:t>Some Prototype Systems Developed in Taiwan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Related Research Work and Applications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The backward procedure follows the original definition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The posterior probability for a word </a:t>
            </a:r>
            <a:r>
              <a:rPr lang="en-US" altLang="zh-TW" i="1" dirty="0" smtClean="0"/>
              <a:t>w</a:t>
            </a:r>
            <a:r>
              <a:rPr lang="en-US" altLang="zh-TW" dirty="0" smtClean="0"/>
              <a:t> at position  </a:t>
            </a:r>
            <a:r>
              <a:rPr lang="en-US" altLang="zh-TW" i="1" dirty="0" smtClean="0"/>
              <a:t>l</a:t>
            </a:r>
            <a:r>
              <a:rPr lang="en-US" altLang="zh-TW" dirty="0" smtClean="0"/>
              <a:t>  is expressed as  (i.e., expected counts of </a:t>
            </a:r>
            <a:r>
              <a:rPr lang="en-US" altLang="zh-TW" i="1" dirty="0" smtClean="0"/>
              <a:t>w</a:t>
            </a:r>
            <a:r>
              <a:rPr lang="en-US" altLang="zh-TW" dirty="0" smtClean="0"/>
              <a:t> at position </a:t>
            </a:r>
            <a:r>
              <a:rPr lang="en-US" altLang="zh-TW" i="1" dirty="0" smtClean="0"/>
              <a:t>l</a:t>
            </a:r>
            <a:r>
              <a:rPr lang="en-US" altLang="zh-TW" dirty="0" smtClean="0"/>
              <a:t>)</a:t>
            </a: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15436" cy="1071570"/>
          </a:xfrm>
        </p:spPr>
        <p:txBody>
          <a:bodyPr/>
          <a:lstStyle/>
          <a:p>
            <a:r>
              <a:rPr lang="en-US" altLang="zh-TW" dirty="0" smtClean="0"/>
              <a:t>Position-Specific Posterior Probability Lattices (2/6)</a:t>
            </a:r>
            <a:endParaRPr lang="zh-TW" altLang="en-US" dirty="0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122338" y="3911620"/>
            <a:ext cx="7143750" cy="2374900"/>
            <a:chOff x="320" y="2160"/>
            <a:chExt cx="5440" cy="2060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0" y="2160"/>
              <a:ext cx="5440" cy="2060"/>
            </a:xfrm>
            <a:prstGeom prst="rect">
              <a:avLst/>
            </a:prstGeom>
            <a:noFill/>
            <a:ln w="38100">
              <a:noFill/>
              <a:prstDash val="sysDot"/>
              <a:miter lim="800000"/>
              <a:headEnd/>
              <a:tailEnd/>
            </a:ln>
          </p:spPr>
        </p:pic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3417" y="2551"/>
              <a:ext cx="91" cy="91"/>
            </a:xfrm>
            <a:prstGeom prst="ellipse">
              <a:avLst/>
            </a:prstGeom>
            <a:solidFill>
              <a:srgbClr val="FF0000"/>
            </a:solidFill>
            <a:ln w="38100">
              <a:noFill/>
              <a:prstDash val="sysDot"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 flipV="1">
              <a:off x="793" y="2478"/>
              <a:ext cx="454" cy="498"/>
            </a:xfrm>
            <a:prstGeom prst="line">
              <a:avLst/>
            </a:prstGeom>
            <a:noFill/>
            <a:ln w="63500">
              <a:solidFill>
                <a:schemeClr val="accent2"/>
              </a:solidFill>
              <a:prstDash val="sysDot"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1292" y="2432"/>
              <a:ext cx="454" cy="272"/>
            </a:xfrm>
            <a:prstGeom prst="line">
              <a:avLst/>
            </a:prstGeom>
            <a:noFill/>
            <a:ln w="63500">
              <a:solidFill>
                <a:schemeClr val="accent2"/>
              </a:solidFill>
              <a:prstDash val="sysDot"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1746" y="2704"/>
              <a:ext cx="862" cy="499"/>
            </a:xfrm>
            <a:prstGeom prst="line">
              <a:avLst/>
            </a:prstGeom>
            <a:noFill/>
            <a:ln w="63500">
              <a:solidFill>
                <a:schemeClr val="accent2"/>
              </a:solidFill>
              <a:prstDash val="sysDot"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2608" y="2614"/>
              <a:ext cx="816" cy="635"/>
            </a:xfrm>
            <a:prstGeom prst="line">
              <a:avLst/>
            </a:prstGeom>
            <a:noFill/>
            <a:ln w="63500">
              <a:solidFill>
                <a:schemeClr val="accent2"/>
              </a:solidFill>
              <a:prstDash val="sysDot"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793" y="3022"/>
              <a:ext cx="726" cy="635"/>
            </a:xfrm>
            <a:prstGeom prst="line">
              <a:avLst/>
            </a:prstGeom>
            <a:noFill/>
            <a:ln w="63500">
              <a:solidFill>
                <a:srgbClr val="008000"/>
              </a:solidFill>
              <a:prstDash val="sysDot"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V="1">
              <a:off x="1565" y="3339"/>
              <a:ext cx="1088" cy="318"/>
            </a:xfrm>
            <a:prstGeom prst="line">
              <a:avLst/>
            </a:prstGeom>
            <a:noFill/>
            <a:ln w="63500">
              <a:solidFill>
                <a:srgbClr val="008000"/>
              </a:solidFill>
              <a:prstDash val="sysDot"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V="1">
              <a:off x="2653" y="2659"/>
              <a:ext cx="771" cy="680"/>
            </a:xfrm>
            <a:prstGeom prst="line">
              <a:avLst/>
            </a:prstGeom>
            <a:noFill/>
            <a:ln w="63500">
              <a:solidFill>
                <a:srgbClr val="008000"/>
              </a:solidFill>
              <a:prstDash val="sysDot"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</p:grpSp>
      <p:graphicFrame>
        <p:nvGraphicFramePr>
          <p:cNvPr id="14" name="Object 14"/>
          <p:cNvGraphicFramePr>
            <a:graphicFrameLocks noChangeAspect="1"/>
          </p:cNvGraphicFramePr>
          <p:nvPr/>
        </p:nvGraphicFramePr>
        <p:xfrm>
          <a:off x="1071538" y="2928934"/>
          <a:ext cx="6727825" cy="936625"/>
        </p:xfrm>
        <a:graphic>
          <a:graphicData uri="http://schemas.openxmlformats.org/presentationml/2006/ole">
            <p:oleObj spid="_x0000_s39938" name="方程式" r:id="rId4" imgW="3251160" imgH="444240" progId="Equation.3">
              <p:embed/>
            </p:oleObj>
          </a:graphicData>
        </a:graphic>
      </p:graphicFrame>
      <p:sp>
        <p:nvSpPr>
          <p:cNvPr id="15" name="AutoShape 5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10613" y="6073775"/>
            <a:ext cx="395287" cy="288925"/>
          </a:xfrm>
          <a:prstGeom prst="actionButtonBackPrevious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>
          <a:xfrm>
            <a:off x="214282" y="1357298"/>
            <a:ext cx="8572592" cy="4786346"/>
          </a:xfrm>
        </p:spPr>
        <p:txBody>
          <a:bodyPr/>
          <a:lstStyle/>
          <a:p>
            <a:r>
              <a:rPr lang="en-US" altLang="zh-TW" dirty="0" smtClean="0"/>
              <a:t>A document </a:t>
            </a:r>
            <a:r>
              <a:rPr lang="en-US" altLang="zh-TW" i="1" dirty="0" smtClean="0"/>
              <a:t>D</a:t>
            </a:r>
            <a:r>
              <a:rPr lang="en-US" altLang="zh-TW" dirty="0" smtClean="0"/>
              <a:t> can be first divided into several segments </a:t>
            </a:r>
          </a:p>
          <a:p>
            <a:r>
              <a:rPr lang="en-US" altLang="zh-TW" dirty="0" smtClean="0"/>
              <a:t>Then, calculate the expected count of a given query term according to the PSPL probability distribution for each segment </a:t>
            </a:r>
            <a:r>
              <a:rPr lang="en-US" altLang="zh-TW" i="1" dirty="0" smtClean="0"/>
              <a:t>s</a:t>
            </a:r>
            <a:r>
              <a:rPr lang="en-US" altLang="zh-TW" dirty="0" smtClean="0"/>
              <a:t> of document </a:t>
            </a:r>
            <a:r>
              <a:rPr lang="en-US" altLang="zh-TW" i="1" dirty="0" smtClean="0"/>
              <a:t>D</a:t>
            </a: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Position-Specific Posterior Probability Lattices (3/6)</a:t>
            </a:r>
            <a:endParaRPr lang="zh-TW" altLang="en-US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1965350" y="3190897"/>
          <a:ext cx="5761038" cy="1335087"/>
        </p:xfrm>
        <a:graphic>
          <a:graphicData uri="http://schemas.openxmlformats.org/presentationml/2006/ole">
            <p:oleObj spid="_x0000_s40962" name="方程式" r:id="rId4" imgW="2450880" imgH="761760" progId="Equation.3">
              <p:embed/>
            </p:oleObj>
          </a:graphicData>
        </a:graphic>
      </p:graphicFrame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2038375" y="4486297"/>
          <a:ext cx="6105525" cy="1331912"/>
        </p:xfrm>
        <a:graphic>
          <a:graphicData uri="http://schemas.openxmlformats.org/presentationml/2006/ole">
            <p:oleObj spid="_x0000_s40963" name="方程式" r:id="rId5" imgW="3365280" imgH="863280" progId="Equation.3">
              <p:embed/>
            </p:oleObj>
          </a:graphicData>
        </a:graphic>
      </p:graphicFrame>
      <p:sp>
        <p:nvSpPr>
          <p:cNvPr id="6" name="AutoShape 7"/>
          <p:cNvSpPr>
            <a:spLocks/>
          </p:cNvSpPr>
          <p:nvPr/>
        </p:nvSpPr>
        <p:spPr bwMode="auto">
          <a:xfrm>
            <a:off x="1719288" y="3205184"/>
            <a:ext cx="215900" cy="1152525"/>
          </a:xfrm>
          <a:prstGeom prst="leftBrace">
            <a:avLst>
              <a:gd name="adj1" fmla="val 44485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zh-TW" altLang="en-US"/>
          </a:p>
        </p:txBody>
      </p:sp>
      <p:sp>
        <p:nvSpPr>
          <p:cNvPr id="7" name="AutoShape 8"/>
          <p:cNvSpPr>
            <a:spLocks/>
          </p:cNvSpPr>
          <p:nvPr/>
        </p:nvSpPr>
        <p:spPr bwMode="auto">
          <a:xfrm>
            <a:off x="1703413" y="4591072"/>
            <a:ext cx="215900" cy="1152525"/>
          </a:xfrm>
          <a:prstGeom prst="leftBrace">
            <a:avLst>
              <a:gd name="adj1" fmla="val 44485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zh-TW" altLang="en-US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12800" y="3489347"/>
            <a:ext cx="1004888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altLang="zh-TW" sz="1600" dirty="0">
                <a:solidFill>
                  <a:srgbClr val="0000CC"/>
                </a:solidFill>
                <a:latin typeface="Arial" charset="0"/>
              </a:rPr>
              <a:t>unigram </a:t>
            </a:r>
          </a:p>
          <a:p>
            <a:r>
              <a:rPr lang="en-US" altLang="zh-TW" sz="1600" dirty="0">
                <a:solidFill>
                  <a:srgbClr val="0000CC"/>
                </a:solidFill>
                <a:latin typeface="Arial" charset="0"/>
              </a:rPr>
              <a:t>matching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62000" y="4845072"/>
            <a:ext cx="1233488" cy="82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altLang="zh-TW" sz="1600" i="1">
                <a:solidFill>
                  <a:srgbClr val="0000CC"/>
                </a:solidFill>
                <a:latin typeface="Arial" charset="0"/>
              </a:rPr>
              <a:t>N</a:t>
            </a:r>
            <a:r>
              <a:rPr lang="en-US" altLang="zh-TW" sz="1600">
                <a:solidFill>
                  <a:srgbClr val="0000CC"/>
                </a:solidFill>
                <a:latin typeface="Arial" charset="0"/>
              </a:rPr>
              <a:t>-gram </a:t>
            </a:r>
          </a:p>
          <a:p>
            <a:pPr algn="ctr"/>
            <a:r>
              <a:rPr lang="en-US" altLang="zh-TW" sz="1600">
                <a:solidFill>
                  <a:srgbClr val="0000CC"/>
                </a:solidFill>
                <a:latin typeface="Arial" charset="0"/>
              </a:rPr>
              <a:t>(or phrase) </a:t>
            </a:r>
          </a:p>
          <a:p>
            <a:pPr algn="ctr"/>
            <a:r>
              <a:rPr lang="en-US" altLang="zh-TW" sz="1600">
                <a:solidFill>
                  <a:srgbClr val="0000CC"/>
                </a:solidFill>
                <a:latin typeface="Arial" charset="0"/>
              </a:rPr>
              <a:t>matching</a:t>
            </a:r>
          </a:p>
        </p:txBody>
      </p:sp>
      <p:graphicFrame>
        <p:nvGraphicFramePr>
          <p:cNvPr id="10" name="Object 11"/>
          <p:cNvGraphicFramePr>
            <a:graphicFrameLocks noChangeAspect="1"/>
          </p:cNvGraphicFramePr>
          <p:nvPr/>
        </p:nvGraphicFramePr>
        <p:xfrm>
          <a:off x="2124084" y="5786454"/>
          <a:ext cx="3733800" cy="646112"/>
        </p:xfrm>
        <a:graphic>
          <a:graphicData uri="http://schemas.openxmlformats.org/presentationml/2006/ole">
            <p:oleObj spid="_x0000_s40964" name="方程式" r:id="rId6" imgW="2057400" imgH="419040" progId="Equation.3">
              <p:embed/>
            </p:oleObj>
          </a:graphicData>
        </a:graphic>
      </p:graphicFrame>
      <p:graphicFrame>
        <p:nvGraphicFramePr>
          <p:cNvPr id="40965" name="Object 12"/>
          <p:cNvGraphicFramePr>
            <a:graphicFrameLocks noChangeAspect="1"/>
          </p:cNvGraphicFramePr>
          <p:nvPr/>
        </p:nvGraphicFramePr>
        <p:xfrm>
          <a:off x="1857356" y="2786058"/>
          <a:ext cx="1958975" cy="333375"/>
        </p:xfrm>
        <a:graphic>
          <a:graphicData uri="http://schemas.openxmlformats.org/presentationml/2006/ole">
            <p:oleObj spid="_x0000_s40965" name="方程式" r:id="rId7" imgW="1079280" imgH="215640" progId="Equation.3">
              <p:embed/>
            </p:oleObj>
          </a:graphicData>
        </a:graphic>
      </p:graphicFrame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785786" y="2857496"/>
            <a:ext cx="741206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altLang="zh-TW" sz="1600" dirty="0" smtClean="0">
                <a:solidFill>
                  <a:srgbClr val="0000CC"/>
                </a:solidFill>
                <a:latin typeface="Arial" charset="0"/>
              </a:rPr>
              <a:t>Query</a:t>
            </a:r>
            <a:endParaRPr lang="en-US" altLang="zh-TW" sz="1600" dirty="0">
              <a:solidFill>
                <a:srgbClr val="0000CC"/>
              </a:solidFill>
              <a:latin typeface="Arial" charset="0"/>
            </a:endParaRPr>
          </a:p>
        </p:txBody>
      </p:sp>
      <p:graphicFrame>
        <p:nvGraphicFramePr>
          <p:cNvPr id="40966" name="Object 14"/>
          <p:cNvGraphicFramePr>
            <a:graphicFrameLocks noChangeAspect="1"/>
          </p:cNvGraphicFramePr>
          <p:nvPr/>
        </p:nvGraphicFramePr>
        <p:xfrm>
          <a:off x="7286644" y="3929066"/>
          <a:ext cx="1534753" cy="349247"/>
        </p:xfrm>
        <a:graphic>
          <a:graphicData uri="http://schemas.openxmlformats.org/presentationml/2006/ole">
            <p:oleObj spid="_x0000_s40966" name="Equation" r:id="rId8" imgW="634680" imgH="164880" progId="Equation.3">
              <p:embed/>
            </p:oleObj>
          </a:graphicData>
        </a:graphic>
      </p:graphicFrame>
      <p:sp>
        <p:nvSpPr>
          <p:cNvPr id="14" name="Line 16"/>
          <p:cNvSpPr>
            <a:spLocks noChangeShapeType="1"/>
          </p:cNvSpPr>
          <p:nvPr/>
        </p:nvSpPr>
        <p:spPr bwMode="auto">
          <a:xfrm flipV="1">
            <a:off x="6572264" y="4286256"/>
            <a:ext cx="928694" cy="35719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square"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6357950" y="3643314"/>
            <a:ext cx="928694" cy="42862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square" lIns="90000" tIns="46800" rIns="90000" bIns="46800">
            <a:spAutoFit/>
          </a:bodyPr>
          <a:lstStyle/>
          <a:p>
            <a:endParaRPr lang="zh-TW" altLang="en-US"/>
          </a:p>
        </p:txBody>
      </p:sp>
      <p:cxnSp>
        <p:nvCxnSpPr>
          <p:cNvPr id="17" name="直線接點 16"/>
          <p:cNvCxnSpPr/>
          <p:nvPr/>
        </p:nvCxnSpPr>
        <p:spPr>
          <a:xfrm>
            <a:off x="5143504" y="3571876"/>
            <a:ext cx="2357454" cy="15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5833595" y="5027890"/>
            <a:ext cx="2212412" cy="15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utoShape 5">
            <a:hlinkClick r:id="rId9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10613" y="6073775"/>
            <a:ext cx="395287" cy="288925"/>
          </a:xfrm>
          <a:prstGeom prst="actionButtonBackPrevious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“Relative Pruning” of PSPL lattices</a:t>
            </a:r>
          </a:p>
          <a:p>
            <a:pPr lvl="1"/>
            <a:r>
              <a:rPr lang="en-US" altLang="zh-TW" dirty="0" smtClean="0"/>
              <a:t>For a given position bin </a:t>
            </a:r>
            <a:r>
              <a:rPr lang="en-US" altLang="zh-TW" i="1" dirty="0" smtClean="0"/>
              <a:t>l</a:t>
            </a:r>
            <a:r>
              <a:rPr lang="en-US" altLang="zh-TW" dirty="0" smtClean="0"/>
              <a:t>, the relative pruning first finds the most likely word entry given by</a:t>
            </a:r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r>
              <a:rPr lang="en-US" altLang="zh-TW" dirty="0" smtClean="0"/>
              <a:t>Word entries have test values lower than or equal to the threshold are retained in the position bin of the PSPL lattice</a:t>
            </a:r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2"/>
            <a:r>
              <a:rPr lang="en-US" altLang="zh-TW" dirty="0" smtClean="0">
                <a:solidFill>
                  <a:srgbClr val="0000CC"/>
                </a:solidFill>
              </a:rPr>
              <a:t>As the threshold decreased to zero, the pruned PSPL is reduced “approximately” to the 1-best output</a:t>
            </a:r>
          </a:p>
          <a:p>
            <a:pPr lvl="2"/>
            <a:r>
              <a:rPr lang="en-US" altLang="zh-TW" dirty="0" err="1" smtClean="0"/>
              <a:t>Then,the</a:t>
            </a:r>
            <a:r>
              <a:rPr lang="en-US" altLang="zh-TW" dirty="0" smtClean="0"/>
              <a:t> posterior probability of words (bin entries)         in each bin  are renormalized</a:t>
            </a:r>
            <a:r>
              <a:rPr lang="en-US" altLang="zh-TW" dirty="0" smtClean="0">
                <a:solidFill>
                  <a:srgbClr val="0000CC"/>
                </a:solidFill>
              </a:rPr>
              <a:t>  </a:t>
            </a: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Position-Specific Posterior Probability Lattices (4/6)</a:t>
            </a:r>
            <a:endParaRPr lang="zh-TW" alt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643042" y="2471762"/>
          <a:ext cx="3730625" cy="684213"/>
        </p:xfrm>
        <a:graphic>
          <a:graphicData uri="http://schemas.openxmlformats.org/presentationml/2006/ole">
            <p:oleObj spid="_x0000_s41986" name="方程式" r:id="rId4" imgW="1866600" imgH="342720" progId="Equation.3">
              <p:embed/>
            </p:oleObj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784364" y="3929066"/>
          <a:ext cx="4716462" cy="885825"/>
        </p:xfrm>
        <a:graphic>
          <a:graphicData uri="http://schemas.openxmlformats.org/presentationml/2006/ole">
            <p:oleObj spid="_x0000_s41987" name="方程式" r:id="rId5" imgW="2501640" imgH="469800" progId="Equation.3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8070877" y="5641993"/>
          <a:ext cx="358775" cy="430213"/>
        </p:xfrm>
        <a:graphic>
          <a:graphicData uri="http://schemas.openxmlformats.org/presentationml/2006/ole">
            <p:oleObj spid="_x0000_s41988" name="方程式" r:id="rId6" imgW="190440" imgH="228600" progId="Equation.3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7072330" y="4237046"/>
          <a:ext cx="1196975" cy="406400"/>
        </p:xfrm>
        <a:graphic>
          <a:graphicData uri="http://schemas.openxmlformats.org/presentationml/2006/ole">
            <p:oleObj spid="_x0000_s41989" name="方程式" r:id="rId7" imgW="634680" imgH="215640" progId="Equation.3">
              <p:embed/>
            </p:oleObj>
          </a:graphicData>
        </a:graphic>
      </p:graphicFrame>
      <p:sp>
        <p:nvSpPr>
          <p:cNvPr id="9" name="AutoShape 5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10613" y="6073775"/>
            <a:ext cx="395287" cy="288925"/>
          </a:xfrm>
          <a:prstGeom prst="actionButtonBackPrevious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“Absolute Pruning” of PSPL lattices</a:t>
            </a:r>
          </a:p>
          <a:p>
            <a:pPr lvl="1"/>
            <a:r>
              <a:rPr lang="en-US" altLang="zh-TW" dirty="0" smtClean="0"/>
              <a:t>Retrain the word entries in each bin </a:t>
            </a:r>
            <a:r>
              <a:rPr lang="en-US" altLang="zh-TW" i="1" dirty="0" smtClean="0"/>
              <a:t>l</a:t>
            </a:r>
            <a:r>
              <a:rPr lang="en-US" altLang="zh-TW" dirty="0" smtClean="0"/>
              <a:t> that have log posterior probability higher than an absolute threshold </a:t>
            </a: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Position-Specific Posterior Probability Lattices (5/6)</a:t>
            </a:r>
            <a:endParaRPr lang="zh-TW" altLang="en-US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1285852" y="2714620"/>
          <a:ext cx="7185280" cy="714380"/>
        </p:xfrm>
        <a:graphic>
          <a:graphicData uri="http://schemas.openxmlformats.org/presentationml/2006/ole">
            <p:oleObj spid="_x0000_s43010" name="Equation" r:id="rId3" imgW="2438280" imgH="241200" progId="Equation.3">
              <p:embed/>
            </p:oleObj>
          </a:graphicData>
        </a:graphic>
      </p:graphicFrame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1468438" y="3470275"/>
          <a:ext cx="1403350" cy="392113"/>
        </p:xfrm>
        <a:graphic>
          <a:graphicData uri="http://schemas.openxmlformats.org/presentationml/2006/ole">
            <p:oleObj spid="_x0000_s43011" name="Equation" r:id="rId4" imgW="634680" imgH="177480" progId="Equation.3">
              <p:embed/>
            </p:oleObj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331913" y="4389447"/>
            <a:ext cx="6388585" cy="4022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altLang="zh-TW" sz="2000" dirty="0" smtClean="0">
                <a:solidFill>
                  <a:srgbClr val="0000CC"/>
                </a:solidFill>
                <a:latin typeface="Arial" charset="0"/>
              </a:rPr>
              <a:t>“Absolute </a:t>
            </a:r>
            <a:r>
              <a:rPr lang="en-US" altLang="zh-TW" sz="2000" dirty="0">
                <a:solidFill>
                  <a:srgbClr val="0000CC"/>
                </a:solidFill>
                <a:latin typeface="Arial" charset="0"/>
              </a:rPr>
              <a:t>Pruning” can be performed at query run-time</a:t>
            </a:r>
          </a:p>
        </p:txBody>
      </p:sp>
      <p:sp>
        <p:nvSpPr>
          <p:cNvPr id="7" name="AutoShape 5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10613" y="6073775"/>
            <a:ext cx="395287" cy="288925"/>
          </a:xfrm>
          <a:prstGeom prst="actionButtonBackPrevious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>
          <a:xfrm>
            <a:off x="285688" y="1428736"/>
            <a:ext cx="8858312" cy="4786346"/>
          </a:xfrm>
        </p:spPr>
        <p:txBody>
          <a:bodyPr/>
          <a:lstStyle/>
          <a:p>
            <a:r>
              <a:rPr lang="en-US" altLang="zh-TW" dirty="0" smtClean="0"/>
              <a:t>Corpus: MIT </a:t>
            </a:r>
            <a:r>
              <a:rPr lang="en-US" altLang="zh-TW" i="1" dirty="0" err="1" smtClean="0"/>
              <a:t>i</a:t>
            </a:r>
            <a:r>
              <a:rPr lang="en-US" altLang="zh-TW" dirty="0" err="1" smtClean="0"/>
              <a:t>Campus</a:t>
            </a:r>
            <a:r>
              <a:rPr lang="en-US" altLang="zh-TW" dirty="0" smtClean="0"/>
              <a:t> </a:t>
            </a:r>
            <a:r>
              <a:rPr lang="en-US" altLang="zh-TW" sz="2000" dirty="0" smtClean="0"/>
              <a:t>Corpus (169 h, recorded using lapel microphone)</a:t>
            </a:r>
          </a:p>
          <a:p>
            <a:pPr lvl="1"/>
            <a:r>
              <a:rPr lang="en-US" altLang="zh-TW" dirty="0" smtClean="0"/>
              <a:t>116 test text queries (Q-OOV rate: 5.2%; avg. query length:  1.97 words)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Experiments on various PSPL probability assignments</a:t>
            </a: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Position-Specific Posterior Probability Lattices (6/6)</a:t>
            </a:r>
            <a:endParaRPr lang="zh-TW" alt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 l="8369" t="23920" r="7520" b="46431"/>
          <a:stretch>
            <a:fillRect/>
          </a:stretch>
        </p:blipFill>
        <p:spPr bwMode="auto">
          <a:xfrm>
            <a:off x="122269" y="2285992"/>
            <a:ext cx="8950325" cy="197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3868769" y="4149717"/>
            <a:ext cx="144462" cy="5048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589244" y="4732330"/>
            <a:ext cx="2055812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US" altLang="zh-TW" sz="1600">
                <a:solidFill>
                  <a:srgbClr val="0000CC"/>
                </a:solidFill>
                <a:latin typeface="Arial" charset="0"/>
              </a:rPr>
              <a:t>without flattening of </a:t>
            </a:r>
          </a:p>
          <a:p>
            <a:r>
              <a:rPr lang="en-US" altLang="zh-TW" sz="1600">
                <a:solidFill>
                  <a:srgbClr val="0000CC"/>
                </a:solidFill>
                <a:latin typeface="Arial" charset="0"/>
              </a:rPr>
              <a:t>word prob.</a:t>
            </a: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H="1" flipV="1">
            <a:off x="7192994" y="4116380"/>
            <a:ext cx="249237" cy="5381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783169" y="4708517"/>
            <a:ext cx="2055812" cy="155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/>
            <a:r>
              <a:rPr lang="en-US" altLang="zh-TW" sz="1600">
                <a:solidFill>
                  <a:srgbClr val="0000CC"/>
                </a:solidFill>
                <a:latin typeface="Arial" charset="0"/>
              </a:rPr>
              <a:t>without using posterior prob.</a:t>
            </a:r>
          </a:p>
          <a:p>
            <a:pPr algn="ctr"/>
            <a:r>
              <a:rPr lang="en-US" altLang="zh-TW" sz="1600">
                <a:solidFill>
                  <a:srgbClr val="0000CC"/>
                </a:solidFill>
                <a:latin typeface="Arial" charset="0"/>
              </a:rPr>
              <a:t>(hard-index, more than one word occurs at the same position)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H="1" flipV="1">
            <a:off x="5646769" y="4132255"/>
            <a:ext cx="249237" cy="5381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927881" y="4675180"/>
            <a:ext cx="2055813" cy="1069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/>
            <a:r>
              <a:rPr lang="en-US" altLang="zh-TW" sz="1600">
                <a:solidFill>
                  <a:srgbClr val="0000CC"/>
                </a:solidFill>
                <a:latin typeface="Arial" charset="0"/>
              </a:rPr>
              <a:t>Uniform posterior prob.</a:t>
            </a:r>
          </a:p>
          <a:p>
            <a:pPr algn="ctr"/>
            <a:r>
              <a:rPr lang="en-US" altLang="zh-TW" sz="1600">
                <a:solidFill>
                  <a:srgbClr val="0000CC"/>
                </a:solidFill>
                <a:latin typeface="Arial" charset="0"/>
              </a:rPr>
              <a:t>1.0/#entries in each position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346106" y="5373680"/>
          <a:ext cx="4248150" cy="447675"/>
        </p:xfrm>
        <a:graphic>
          <a:graphicData uri="http://schemas.openxmlformats.org/presentationml/2006/ole">
            <p:oleObj spid="_x0000_s44034" name="方程式" r:id="rId4" imgW="3670200" imgH="431640" progId="Equation.3">
              <p:embed/>
            </p:oleObj>
          </a:graphicData>
        </a:graphic>
      </p:graphicFrame>
      <p:sp>
        <p:nvSpPr>
          <p:cNvPr id="13" name="Freeform 12"/>
          <p:cNvSpPr>
            <a:spLocks/>
          </p:cNvSpPr>
          <p:nvPr/>
        </p:nvSpPr>
        <p:spPr bwMode="auto">
          <a:xfrm>
            <a:off x="1341469" y="4976805"/>
            <a:ext cx="1295400" cy="504825"/>
          </a:xfrm>
          <a:custGeom>
            <a:avLst/>
            <a:gdLst>
              <a:gd name="T0" fmla="*/ 0 w 816"/>
              <a:gd name="T1" fmla="*/ 318 h 318"/>
              <a:gd name="T2" fmla="*/ 317 w 816"/>
              <a:gd name="T3" fmla="*/ 45 h 318"/>
              <a:gd name="T4" fmla="*/ 816 w 816"/>
              <a:gd name="T5" fmla="*/ 45 h 318"/>
              <a:gd name="T6" fmla="*/ 0 60000 65536"/>
              <a:gd name="T7" fmla="*/ 0 60000 65536"/>
              <a:gd name="T8" fmla="*/ 0 60000 65536"/>
              <a:gd name="T9" fmla="*/ 0 w 816"/>
              <a:gd name="T10" fmla="*/ 0 h 318"/>
              <a:gd name="T11" fmla="*/ 816 w 816"/>
              <a:gd name="T12" fmla="*/ 318 h 3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6" h="318">
                <a:moveTo>
                  <a:pt x="0" y="318"/>
                </a:moveTo>
                <a:cubicBezTo>
                  <a:pt x="90" y="204"/>
                  <a:pt x="181" y="90"/>
                  <a:pt x="317" y="45"/>
                </a:cubicBezTo>
                <a:cubicBezTo>
                  <a:pt x="453" y="0"/>
                  <a:pt x="634" y="22"/>
                  <a:pt x="816" y="45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</p:spPr>
        <p:txBody>
          <a:bodyPr wrap="none" lIns="90000" tIns="46800" rIns="90000" bIns="46800">
            <a:spAutoFit/>
          </a:bodyPr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There also are several research projects conducting on related spoken document processing tasks, e.g., </a:t>
            </a:r>
          </a:p>
          <a:p>
            <a:pPr lvl="1"/>
            <a:r>
              <a:rPr lang="en-US" altLang="zh-TW" dirty="0" smtClean="0">
                <a:solidFill>
                  <a:srgbClr val="0000CC"/>
                </a:solidFill>
              </a:rPr>
              <a:t>Rich Transcription Project</a:t>
            </a:r>
            <a:r>
              <a:rPr lang="en-US" altLang="zh-TW" baseline="30000" dirty="0" smtClean="0"/>
              <a:t>1 </a:t>
            </a:r>
            <a:r>
              <a:rPr lang="en-US" altLang="zh-TW" dirty="0" smtClean="0"/>
              <a:t>in the United States (2002-)</a:t>
            </a:r>
          </a:p>
          <a:p>
            <a:pPr lvl="2"/>
            <a:r>
              <a:rPr lang="en-US" altLang="zh-TW" sz="2000" dirty="0" smtClean="0"/>
              <a:t>Creation of recognition technologies that will produce transcriptions which are more readable by humans and more useful for machines </a:t>
            </a:r>
          </a:p>
          <a:p>
            <a:pPr lvl="1"/>
            <a:endParaRPr lang="en-US" altLang="zh-TW" sz="1400" dirty="0" smtClean="0">
              <a:solidFill>
                <a:srgbClr val="0000CC"/>
              </a:solidFill>
            </a:endParaRPr>
          </a:p>
          <a:p>
            <a:pPr lvl="1"/>
            <a:r>
              <a:rPr lang="en-US" altLang="zh-TW" dirty="0" smtClean="0">
                <a:solidFill>
                  <a:srgbClr val="0000CC"/>
                </a:solidFill>
              </a:rPr>
              <a:t>TC-STAR Project</a:t>
            </a:r>
            <a:r>
              <a:rPr lang="en-US" altLang="zh-TW" baseline="30000" dirty="0" smtClean="0"/>
              <a:t>2</a:t>
            </a:r>
            <a:r>
              <a:rPr lang="en-US" altLang="zh-TW" dirty="0" smtClean="0"/>
              <a:t> (Technology and Corpora for Speech to Speech Translation) in Europe (2004-2007)</a:t>
            </a:r>
          </a:p>
          <a:p>
            <a:pPr lvl="2"/>
            <a:r>
              <a:rPr lang="en-US" altLang="zh-TW" sz="2000" dirty="0" smtClean="0"/>
              <a:t>Translation of speeches recorded at European Parliament, between Spanish and English, and of broadcast news by Voice of America, from Mandarin to English</a:t>
            </a:r>
          </a:p>
          <a:p>
            <a:pPr lvl="1"/>
            <a:endParaRPr lang="en-US" altLang="zh-TW" sz="1400" dirty="0" smtClean="0">
              <a:solidFill>
                <a:srgbClr val="0000CC"/>
              </a:solidFill>
            </a:endParaRPr>
          </a:p>
          <a:p>
            <a:pPr lvl="1"/>
            <a:r>
              <a:rPr lang="en-US" altLang="zh-TW" dirty="0" smtClean="0">
                <a:solidFill>
                  <a:srgbClr val="0000CC"/>
                </a:solidFill>
              </a:rPr>
              <a:t>Spontaneous Speech Corpus and Processing Project</a:t>
            </a:r>
            <a:r>
              <a:rPr lang="en-US" altLang="zh-TW" dirty="0" smtClean="0"/>
              <a:t> in Japan (1999-2004)</a:t>
            </a:r>
          </a:p>
          <a:p>
            <a:pPr lvl="2"/>
            <a:r>
              <a:rPr lang="en-US" altLang="zh-TW" sz="2000" dirty="0" smtClean="0"/>
              <a:t>700 hours of lectures, presentations, and news commentaries</a:t>
            </a:r>
          </a:p>
          <a:p>
            <a:pPr lvl="2"/>
            <a:r>
              <a:rPr lang="en-US" altLang="zh-TW" sz="2000" dirty="0" smtClean="0"/>
              <a:t>Automatic transcription, analysis (tagging), retrieval and summarization of spoken documents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World-wide Speech Research Projects </a:t>
            </a:r>
            <a:endParaRPr lang="zh-TW" alt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12813" y="6503988"/>
            <a:ext cx="3344868" cy="5869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altLang="zh-TW" sz="1600" baseline="30000" dirty="0" smtClean="0"/>
              <a:t>1</a:t>
            </a:r>
            <a:r>
              <a:rPr lang="en-US" altLang="zh-TW" sz="1600" dirty="0" smtClean="0"/>
              <a:t> </a:t>
            </a:r>
            <a:r>
              <a:rPr lang="en-US" altLang="zh-TW" sz="1600" dirty="0">
                <a:hlinkClick r:id="rId2"/>
              </a:rPr>
              <a:t>http://www.nist.gov/speech/tests/rt</a:t>
            </a:r>
            <a:r>
              <a:rPr lang="en-US" altLang="zh-TW" sz="1600" dirty="0" smtClean="0">
                <a:hlinkClick r:id="rId2"/>
              </a:rPr>
              <a:t>/</a:t>
            </a:r>
            <a:endParaRPr lang="en-US" altLang="zh-TW" sz="1600" dirty="0" smtClean="0"/>
          </a:p>
          <a:p>
            <a:endParaRPr lang="en-US" altLang="zh-TW" sz="1600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572000" y="6505575"/>
            <a:ext cx="2189295" cy="5869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altLang="zh-TW" sz="1600" baseline="30000" dirty="0" smtClean="0"/>
              <a:t>2</a:t>
            </a:r>
            <a:r>
              <a:rPr lang="en-US" altLang="zh-TW" sz="1600" dirty="0" smtClean="0"/>
              <a:t> </a:t>
            </a:r>
            <a:r>
              <a:rPr lang="en-US" altLang="zh-TW" sz="1600" dirty="0">
                <a:hlinkClick r:id="rId3"/>
              </a:rPr>
              <a:t>http://</a:t>
            </a:r>
            <a:r>
              <a:rPr lang="en-US" altLang="zh-TW" sz="1600" dirty="0" smtClean="0">
                <a:hlinkClick r:id="rId3"/>
              </a:rPr>
              <a:t>www.tc-star.org</a:t>
            </a:r>
            <a:endParaRPr lang="en-US" altLang="zh-TW" sz="1600" dirty="0" smtClean="0"/>
          </a:p>
          <a:p>
            <a:endParaRPr lang="en-US" altLang="zh-TW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GALE (Global Autonomous Language Exploitation) Translation: 2006 – present</a:t>
            </a:r>
          </a:p>
          <a:p>
            <a:pPr lvl="1"/>
            <a:r>
              <a:rPr lang="en-US" altLang="zh-TW" dirty="0" smtClean="0"/>
              <a:t>Translates language data from a input source language (either Arabic or Chinese, in audio or text) into a target one (English in text). </a:t>
            </a:r>
          </a:p>
          <a:p>
            <a:r>
              <a:rPr lang="en-US" altLang="zh-TW" dirty="0" smtClean="0"/>
              <a:t>Spoken Term Detection: 2006 – present</a:t>
            </a:r>
          </a:p>
          <a:p>
            <a:pPr lvl="1"/>
            <a:r>
              <a:rPr lang="en-US" altLang="zh-TW" dirty="0" smtClean="0"/>
              <a:t>Facilitate research and development of technology for finding short word sequences rapidly and accurately in large heterogeneous audio archives (three languages: Arabic, English, and Mandarin)</a:t>
            </a:r>
          </a:p>
          <a:p>
            <a:endParaRPr lang="en-US" altLang="zh-TW" sz="400" dirty="0" smtClean="0"/>
          </a:p>
          <a:p>
            <a:r>
              <a:rPr lang="en-US" altLang="zh-TW" dirty="0" err="1" smtClean="0"/>
              <a:t>TRECVid</a:t>
            </a:r>
            <a:r>
              <a:rPr lang="en-US" altLang="zh-TW" dirty="0" smtClean="0"/>
              <a:t> Event Detection: 2008 –</a:t>
            </a:r>
          </a:p>
          <a:p>
            <a:endParaRPr lang="en-US" altLang="zh-TW" sz="400" dirty="0" smtClean="0"/>
          </a:p>
          <a:p>
            <a:r>
              <a:rPr lang="en-US" altLang="zh-TW" dirty="0" smtClean="0"/>
              <a:t>Language Recognition Evaluation: 1996 – </a:t>
            </a:r>
          </a:p>
          <a:p>
            <a:r>
              <a:rPr lang="en-US" altLang="zh-TW" dirty="0" smtClean="0"/>
              <a:t>…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Evaluations of the Rich Transcription Project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>
          <a:xfrm>
            <a:off x="285720" y="1357298"/>
            <a:ext cx="8572592" cy="4786346"/>
          </a:xfrm>
        </p:spPr>
        <p:txBody>
          <a:bodyPr/>
          <a:lstStyle/>
          <a:p>
            <a:r>
              <a:rPr lang="en-US" altLang="zh-TW" dirty="0" smtClean="0">
                <a:solidFill>
                  <a:srgbClr val="0000CC"/>
                </a:solidFill>
              </a:rPr>
              <a:t>Spoken Document Retrieval</a:t>
            </a:r>
            <a:r>
              <a:rPr lang="en-US" altLang="zh-TW" dirty="0" smtClean="0"/>
              <a:t> (SDR)</a:t>
            </a:r>
          </a:p>
          <a:p>
            <a:pPr lvl="1"/>
            <a:r>
              <a:rPr lang="en-US" altLang="zh-TW" dirty="0" smtClean="0"/>
              <a:t>Find spoken documents that are (topically) “</a:t>
            </a:r>
            <a:r>
              <a:rPr lang="en-US" altLang="zh-TW" dirty="0" smtClean="0">
                <a:solidFill>
                  <a:srgbClr val="0000CC"/>
                </a:solidFill>
              </a:rPr>
              <a:t>relevant</a:t>
            </a:r>
            <a:r>
              <a:rPr lang="en-US" altLang="zh-TW" dirty="0" smtClean="0"/>
              <a:t>” to a given query</a:t>
            </a:r>
          </a:p>
          <a:p>
            <a:pPr lvl="1"/>
            <a:r>
              <a:rPr lang="en-US" altLang="zh-TW" dirty="0" smtClean="0"/>
              <a:t>Queries usually are very long topic descriptions </a:t>
            </a:r>
          </a:p>
          <a:p>
            <a:pPr lvl="1"/>
            <a:r>
              <a:rPr lang="en-US" altLang="zh-TW" dirty="0" smtClean="0"/>
              <a:t>Exploit LVCSR and text IR technologies </a:t>
            </a:r>
          </a:p>
          <a:p>
            <a:pPr lvl="1"/>
            <a:r>
              <a:rPr lang="en-US" altLang="zh-TW" dirty="0" smtClean="0"/>
              <a:t>SDR is already regarded as a “</a:t>
            </a:r>
            <a:r>
              <a:rPr lang="en-US" altLang="zh-TW" dirty="0" smtClean="0">
                <a:solidFill>
                  <a:srgbClr val="0000CC"/>
                </a:solidFill>
              </a:rPr>
              <a:t>solved</a:t>
            </a:r>
            <a:r>
              <a:rPr lang="en-US" altLang="zh-TW" dirty="0" smtClean="0"/>
              <a:t>” problem, especially for broadcast news (even with WER of more than 30%, retrieval using automatic transcripts are comparable to that using reference transcripts)</a:t>
            </a:r>
          </a:p>
          <a:p>
            <a:r>
              <a:rPr lang="en-US" altLang="zh-TW" dirty="0" smtClean="0">
                <a:solidFill>
                  <a:srgbClr val="0000CC"/>
                </a:solidFill>
              </a:rPr>
              <a:t>Spoken Term Detection</a:t>
            </a:r>
            <a:r>
              <a:rPr lang="en-US" altLang="zh-TW" dirty="0" smtClean="0"/>
              <a:t> (STD)</a:t>
            </a:r>
          </a:p>
          <a:p>
            <a:pPr lvl="1"/>
            <a:r>
              <a:rPr lang="en-US" altLang="zh-TW" dirty="0" smtClean="0"/>
              <a:t>Much like Web-style search</a:t>
            </a:r>
          </a:p>
          <a:p>
            <a:pPr lvl="1"/>
            <a:r>
              <a:rPr lang="en-US" altLang="zh-TW" dirty="0" smtClean="0"/>
              <a:t>Queries are usually short (1-3 words), and find the “</a:t>
            </a:r>
            <a:r>
              <a:rPr lang="en-US" altLang="zh-TW" dirty="0" smtClean="0">
                <a:solidFill>
                  <a:srgbClr val="0000CC"/>
                </a:solidFill>
              </a:rPr>
              <a:t>matched</a:t>
            </a:r>
            <a:r>
              <a:rPr lang="en-US" altLang="zh-TW" dirty="0" smtClean="0"/>
              <a:t>” documents where all query terms should be present</a:t>
            </a:r>
          </a:p>
          <a:p>
            <a:pPr lvl="1"/>
            <a:r>
              <a:rPr lang="en-US" altLang="zh-TW" dirty="0" smtClean="0"/>
              <a:t>Then, relevance ranking are performed on the “</a:t>
            </a:r>
            <a:r>
              <a:rPr lang="en-US" altLang="zh-TW" dirty="0" smtClean="0">
                <a:solidFill>
                  <a:srgbClr val="0000CC"/>
                </a:solidFill>
              </a:rPr>
              <a:t>matched</a:t>
            </a:r>
            <a:r>
              <a:rPr lang="en-US" altLang="zh-TW" dirty="0" smtClean="0"/>
              <a:t>” documents</a:t>
            </a:r>
          </a:p>
          <a:p>
            <a:pPr lvl="1"/>
            <a:r>
              <a:rPr lang="en-US" altLang="zh-TW" dirty="0" smtClean="0"/>
              <a:t>Have drawn much attention recently in the speech processing community</a:t>
            </a:r>
          </a:p>
          <a:p>
            <a:pPr lvl="2"/>
            <a:r>
              <a:rPr lang="en-US" altLang="zh-TW" sz="2000" dirty="0" smtClean="0"/>
              <a:t>Exploit word lattices or confusion networks consisting of multiple hypotheses to compensate for speech recognition errors </a:t>
            </a: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85720" y="142852"/>
            <a:ext cx="8715436" cy="1071570"/>
          </a:xfrm>
        </p:spPr>
        <p:txBody>
          <a:bodyPr/>
          <a:lstStyle/>
          <a:p>
            <a:r>
              <a:rPr lang="en-US" altLang="zh-TW" dirty="0" smtClean="0"/>
              <a:t>Categorization of Spoken Document Search Tasks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A series of SDR tracks conducted during 1996-2000 (TREC-6 ~ TREC-9)</a:t>
            </a:r>
          </a:p>
          <a:p>
            <a:pPr lvl="1"/>
            <a:r>
              <a:rPr lang="en-US" altLang="zh-TW" dirty="0" smtClean="0"/>
              <a:t>Focus on using broadcast news from various sources: Voice of America, CNN, ABC, PRI, etc., comprising more than 5 hundred hours of speech (≧20,000 manually segmented documents, 250 words per document on average)  </a:t>
            </a:r>
          </a:p>
          <a:p>
            <a:pPr lvl="1"/>
            <a:r>
              <a:rPr lang="en-US" altLang="zh-TW" dirty="0" smtClean="0"/>
              <a:t>The queries are long and stated in plain English (e.g., a text news story) rather then using the keyword (Web) search scenario</a:t>
            </a:r>
          </a:p>
          <a:p>
            <a:endParaRPr lang="en-US" altLang="zh-TW" sz="1000" dirty="0" smtClean="0"/>
          </a:p>
          <a:p>
            <a:r>
              <a:rPr lang="en-US" altLang="zh-TW" dirty="0" smtClean="0"/>
              <a:t>Findings</a:t>
            </a:r>
          </a:p>
          <a:p>
            <a:pPr lvl="1"/>
            <a:r>
              <a:rPr lang="en-US" altLang="zh-TW" dirty="0" smtClean="0"/>
              <a:t>Retrieval performance is quite flat with ASR WER variations in the range of 10~35% (roughly ≦5% degradation in performance in comparison with the “approximately” manual transcriptions)</a:t>
            </a:r>
          </a:p>
          <a:p>
            <a:pPr lvl="1"/>
            <a:r>
              <a:rPr lang="en-US" altLang="zh-TW" dirty="0" smtClean="0"/>
              <a:t>SDR of broadcast news speech has been thought of as “</a:t>
            </a:r>
            <a:r>
              <a:rPr lang="en-US" altLang="zh-TW" dirty="0" smtClean="0">
                <a:solidFill>
                  <a:srgbClr val="0000CC"/>
                </a:solidFill>
              </a:rPr>
              <a:t>a successful story</a:t>
            </a:r>
            <a:r>
              <a:rPr lang="en-US" altLang="zh-TW" dirty="0" smtClean="0"/>
              <a:t>” </a:t>
            </a: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TREC SDR Evaluation Plan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934559" y="6400800"/>
            <a:ext cx="6187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006600"/>
                </a:solidFill>
              </a:rPr>
              <a:t>J.S. </a:t>
            </a:r>
            <a:r>
              <a:rPr lang="en-US" altLang="zh-TW" sz="1400" dirty="0" err="1" smtClean="0">
                <a:solidFill>
                  <a:srgbClr val="006600"/>
                </a:solidFill>
              </a:rPr>
              <a:t>Garofolo</a:t>
            </a:r>
            <a:r>
              <a:rPr lang="en-US" altLang="zh-TW" sz="1400" dirty="0" smtClean="0">
                <a:solidFill>
                  <a:srgbClr val="006600"/>
                </a:solidFill>
              </a:rPr>
              <a:t>, et al., “The TREC spoken document retrieval track: A success story,”</a:t>
            </a:r>
            <a:br>
              <a:rPr lang="en-US" altLang="zh-TW" sz="1400" dirty="0" smtClean="0">
                <a:solidFill>
                  <a:srgbClr val="006600"/>
                </a:solidFill>
              </a:rPr>
            </a:br>
            <a:r>
              <a:rPr lang="en-US" altLang="zh-TW" sz="1400" dirty="0" smtClean="0">
                <a:solidFill>
                  <a:srgbClr val="006600"/>
                </a:solidFill>
              </a:rPr>
              <a:t> </a:t>
            </a:r>
            <a:r>
              <a:rPr lang="en-US" sz="1400" dirty="0" smtClean="0">
                <a:solidFill>
                  <a:srgbClr val="006600"/>
                </a:solidFill>
              </a:rPr>
              <a:t>http://trec.nist.gov/pubs/trec8/./papers/trec8-sdr-overview.ps </a:t>
            </a:r>
            <a:endParaRPr lang="zh-TW" altLang="en-US" sz="14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母片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母片</Template>
  <TotalTime>0</TotalTime>
  <Words>3613</Words>
  <Application>Microsoft Office PowerPoint</Application>
  <PresentationFormat>如螢幕大小 (4:3)</PresentationFormat>
  <Paragraphs>560</Paragraphs>
  <Slides>54</Slides>
  <Notes>8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54</vt:i4>
      </vt:variant>
    </vt:vector>
  </HeadingPairs>
  <TitlesOfParts>
    <vt:vector size="57" baseType="lpstr">
      <vt:lpstr>母片</vt:lpstr>
      <vt:lpstr>Equation</vt:lpstr>
      <vt:lpstr>方程式</vt:lpstr>
      <vt:lpstr>Recent Developments in Chinese Spoken Document Search and Distillation </vt:lpstr>
      <vt:lpstr>Outline (1/2)</vt:lpstr>
      <vt:lpstr>Outline (2/2)</vt:lpstr>
      <vt:lpstr>Multimodal Access to Multimedia in the Future</vt:lpstr>
      <vt:lpstr>Related Research Work and Applications</vt:lpstr>
      <vt:lpstr>World-wide Speech Research Projects </vt:lpstr>
      <vt:lpstr>Evaluations of the Rich Transcription Project</vt:lpstr>
      <vt:lpstr>Categorization of Spoken Document Search Tasks</vt:lpstr>
      <vt:lpstr>TREC SDR Evaluation Plan</vt:lpstr>
      <vt:lpstr>Types of ASR Transcriptions (1/2)</vt:lpstr>
      <vt:lpstr>Types of ASR Transcriptions (2/2)</vt:lpstr>
      <vt:lpstr>Evaluation Metrics</vt:lpstr>
      <vt:lpstr>STD: 1-bset Sequences vs. Lattices (1/5)</vt:lpstr>
      <vt:lpstr>STD: 1-bset Sequences vs. Lattices (2/5)</vt:lpstr>
      <vt:lpstr>STD: 1-bset Sequences vs. Lattices (3/5)</vt:lpstr>
      <vt:lpstr>STD: 1-bset Sequences vs. Lattices (4/5)</vt:lpstr>
      <vt:lpstr>STD: 1-bset Sequences vs. Lattices (5/5)</vt:lpstr>
      <vt:lpstr>SDR: Exploiting Lattices and Language Models</vt:lpstr>
      <vt:lpstr>SDR: Word Topic Models (1/4)</vt:lpstr>
      <vt:lpstr>SDR: Word Topic Models (2/4)</vt:lpstr>
      <vt:lpstr>SDR: Word Topic Models (3/4)</vt:lpstr>
      <vt:lpstr>SDR: Word Topic Models (4/4)</vt:lpstr>
      <vt:lpstr>History of Text Summarization Research</vt:lpstr>
      <vt:lpstr>Spectrum of Text/Speech Summarization Research (1/2)</vt:lpstr>
      <vt:lpstr>Spectrum of Text Summarization Research (2/2)</vt:lpstr>
      <vt:lpstr>A Probabilistic Generative Framework  for Speech Summarization (1/2)</vt:lpstr>
      <vt:lpstr>A Probabilistic Generative Framework  for Speech Summarization (2/2)</vt:lpstr>
      <vt:lpstr>Features Can be Used for Speech Summarization</vt:lpstr>
      <vt:lpstr>Discussions</vt:lpstr>
      <vt:lpstr>IBM’s Research Activities in Speech Translation and Speech-based Multimedia Content Access</vt:lpstr>
      <vt:lpstr>IBM TALES (Translingual Automatic Language Exploitation System) Project (1/2)</vt:lpstr>
      <vt:lpstr>IBM TALES (Translingual Automatic Language Exploitation System) Project (2/2)</vt:lpstr>
      <vt:lpstr>IBM Mastor (Speech-to-Speech Translation) Project (1/2)</vt:lpstr>
      <vt:lpstr>IBM Mastor (Speech-to-Speech Translation) Project (2/2)</vt:lpstr>
      <vt:lpstr>IBM’s Audio-Visual Search Solutions</vt:lpstr>
      <vt:lpstr>The Informedia System at CMU</vt:lpstr>
      <vt:lpstr>AT&amp;T SCAN System</vt:lpstr>
      <vt:lpstr>BBN Rough’n’Ready System</vt:lpstr>
      <vt:lpstr>Google Voice Search</vt:lpstr>
      <vt:lpstr>Microsoft Research Audio Video Indexing System (MAVIS)</vt:lpstr>
      <vt:lpstr>MIT Lecture Browser</vt:lpstr>
      <vt:lpstr>NTT Speech Communication Technology  for Contact Centers</vt:lpstr>
      <vt:lpstr>SpeechBot Audio/Video Search System at HP Labs</vt:lpstr>
      <vt:lpstr>Some Prototype Systems Developed in Taiwan</vt:lpstr>
      <vt:lpstr>Appendix A: Actual Term Weighted Value (2/2)</vt:lpstr>
      <vt:lpstr>Appendix A: Mean Average Precision (mAP) (1/2)</vt:lpstr>
      <vt:lpstr>Appendix A: Mean Average Precision (mAP) (2/2)</vt:lpstr>
      <vt:lpstr>Appendix A: Word Error Rate (WER) (2/2)</vt:lpstr>
      <vt:lpstr>Position-Specific Posterior Probability Lattices (1/6)</vt:lpstr>
      <vt:lpstr>Position-Specific Posterior Probability Lattices (2/6)</vt:lpstr>
      <vt:lpstr>Position-Specific Posterior Probability Lattices (3/6)</vt:lpstr>
      <vt:lpstr>Position-Specific Posterior Probability Lattices (4/6)</vt:lpstr>
      <vt:lpstr>Position-Specific Posterior Probability Lattices (5/6)</vt:lpstr>
      <vt:lpstr>Position-Specific Posterior Probability Lattices (6/6)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2009-01-16T10:19:44Z</dcterms:created>
  <dcterms:modified xsi:type="dcterms:W3CDTF">2009-01-20T08:44:16Z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TC100738461028</vt:lpwstr>
  </property>
</Properties>
</file>